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embeddedFontLst>
    <p:embeddedFont>
      <p:font typeface="Questrial"/>
      <p:regular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Questrial-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9" name="Google Shape;189;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8" name="Google Shape;198;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7" name="Google Shape;207;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6" name="Google Shape;126;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4" name="Google Shape;134;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2" name="Google Shape;142;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1" name="Google Shape;151;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1" name="Google Shape;161;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0" name="Google Shape;170;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0" name="Google Shape;180;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3" name="Shape 23"/>
        <p:cNvGrpSpPr/>
        <p:nvPr/>
      </p:nvGrpSpPr>
      <p:grpSpPr>
        <a:xfrm>
          <a:off x="0" y="0"/>
          <a:ext cx="0" cy="0"/>
          <a:chOff x="0" y="0"/>
          <a:chExt cx="0" cy="0"/>
        </a:xfrm>
      </p:grpSpPr>
      <p:sp>
        <p:nvSpPr>
          <p:cNvPr id="24" name="Google Shape;2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jpg"/><Relationship Id="rId6"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alontrail.eu/" TargetMode="External"/><Relationship Id="rId4" Type="http://schemas.openxmlformats.org/officeDocument/2006/relationships/hyperlink" Target="https://www.chemin-stevenson.org/" TargetMode="External"/><Relationship Id="rId5" Type="http://schemas.openxmlformats.org/officeDocument/2006/relationships/hyperlink" Target="https://www.timeoff.pt/" TargetMode="External"/><Relationship Id="rId6"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theonimfi.gr/en/index.html" TargetMode="External"/><Relationship Id="rId4" Type="http://schemas.openxmlformats.org/officeDocument/2006/relationships/hyperlink" Target="https://www.montanema.gr/en/about-us/" TargetMode="External"/><Relationship Id="rId5" Type="http://schemas.openxmlformats.org/officeDocument/2006/relationships/hyperlink" Target="https://www.allovergreece.com/Greek-Parks/Descr/4/en" TargetMode="External"/><Relationship Id="rId6"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4.png"/><Relationship Id="rId4" Type="http://schemas.openxmlformats.org/officeDocument/2006/relationships/hyperlink" Target="https://mosaicartgreece.com/pages/mosaic-art-workshops-greece" TargetMode="External"/><Relationship Id="rId5" Type="http://schemas.openxmlformats.org/officeDocument/2006/relationships/hyperlink" Target="https://vioma.gr/" TargetMode="External"/><Relationship Id="rId6" Type="http://schemas.openxmlformats.org/officeDocument/2006/relationships/hyperlink" Target="https://skiaxtro.gr/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hyperlink" Target="https://agromenelais.g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804672" y="2260059"/>
            <a:ext cx="3696990" cy="1636696"/>
          </a:xfrm>
          <a:prstGeom prst="rect">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2"/>
              </a:buClr>
              <a:buSzPct val="100000"/>
              <a:buFont typeface="Calibri"/>
              <a:buNone/>
            </a:pPr>
            <a:r>
              <a:rPr lang="en-US" sz="4000">
                <a:solidFill>
                  <a:schemeClr val="dk2"/>
                </a:solidFill>
              </a:rPr>
              <a:t>Cultural Entrepreneurship and Rural Tourism</a:t>
            </a:r>
            <a:endParaRPr sz="4000">
              <a:solidFill>
                <a:schemeClr val="dk2"/>
              </a:solidFill>
            </a:endParaRPr>
          </a:p>
        </p:txBody>
      </p:sp>
      <p:sp>
        <p:nvSpPr>
          <p:cNvPr id="85" name="Google Shape;85;p13"/>
          <p:cNvSpPr txBox="1"/>
          <p:nvPr>
            <p:ph idx="1" type="subTitle"/>
          </p:nvPr>
        </p:nvSpPr>
        <p:spPr>
          <a:xfrm>
            <a:off x="804672" y="652975"/>
            <a:ext cx="3696990" cy="955111"/>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000"/>
              <a:buNone/>
            </a:pPr>
            <a:r>
              <a:rPr lang="en-US" sz="2000">
                <a:solidFill>
                  <a:schemeClr val="dk2"/>
                </a:solidFill>
              </a:rPr>
              <a:t>Blended mobility of VET learners</a:t>
            </a:r>
            <a:endParaRPr sz="2000">
              <a:solidFill>
                <a:schemeClr val="dk2"/>
              </a:solidFill>
            </a:endParaRPr>
          </a:p>
        </p:txBody>
      </p:sp>
      <p:pic>
        <p:nvPicPr>
          <p:cNvPr id="86" name="Google Shape;86;p13"/>
          <p:cNvPicPr preferRelativeResize="0"/>
          <p:nvPr/>
        </p:nvPicPr>
        <p:blipFill rotWithShape="1">
          <a:blip r:embed="rId3">
            <a:alphaModFix/>
          </a:blip>
          <a:srcRect b="0" l="0" r="0" t="0"/>
          <a:stretch/>
        </p:blipFill>
        <p:spPr>
          <a:xfrm>
            <a:off x="6467798" y="652975"/>
            <a:ext cx="4919529" cy="4635026"/>
          </a:xfrm>
          <a:custGeom>
            <a:rect b="b" l="l" r="r" t="t"/>
            <a:pathLst>
              <a:path extrusionOk="0" h="5380277" w="5017317">
                <a:moveTo>
                  <a:pt x="0" y="0"/>
                </a:moveTo>
                <a:lnTo>
                  <a:pt x="5017317" y="0"/>
                </a:lnTo>
                <a:lnTo>
                  <a:pt x="5017317" y="5380277"/>
                </a:lnTo>
                <a:lnTo>
                  <a:pt x="0" y="5380277"/>
                </a:lnTo>
                <a:close/>
              </a:path>
            </a:pathLst>
          </a:custGeom>
          <a:noFill/>
          <a:ln>
            <a:noFill/>
          </a:ln>
        </p:spPr>
      </p:pic>
      <p:sp>
        <p:nvSpPr>
          <p:cNvPr id="87" name="Google Shape;87;p13"/>
          <p:cNvSpPr/>
          <p:nvPr/>
        </p:nvSpPr>
        <p:spPr>
          <a:xfrm>
            <a:off x="804671" y="5697265"/>
            <a:ext cx="5442666" cy="938719"/>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100"/>
              <a:buFont typeface="Arial"/>
              <a:buNone/>
            </a:pPr>
            <a:r>
              <a:rPr b="1" i="0" lang="en-US" sz="1100" u="none" cap="none" strike="noStrike">
                <a:solidFill>
                  <a:schemeClr val="dk1"/>
                </a:solidFill>
                <a:latin typeface="Calibri"/>
                <a:ea typeface="Calibri"/>
                <a:cs typeface="Calibri"/>
                <a:sym typeface="Calibri"/>
              </a:rPr>
              <a:t>ID 2020-1-EL01-KA202-079113</a:t>
            </a:r>
            <a:endParaRPr b="0" i="0" sz="1100" u="none" cap="none" strike="noStrike">
              <a:solidFill>
                <a:schemeClr val="dk1"/>
              </a:solidFill>
              <a:latin typeface="Calibri"/>
              <a:ea typeface="Calibri"/>
              <a:cs typeface="Calibri"/>
              <a:sym typeface="Calibri"/>
            </a:endParaRPr>
          </a:p>
        </p:txBody>
      </p:sp>
      <p:pic>
        <p:nvPicPr>
          <p:cNvPr id="88" name="Google Shape;88;p13"/>
          <p:cNvPicPr preferRelativeResize="0"/>
          <p:nvPr/>
        </p:nvPicPr>
        <p:blipFill rotWithShape="1">
          <a:blip r:embed="rId4">
            <a:alphaModFix/>
          </a:blip>
          <a:srcRect b="0" l="0" r="0" t="0"/>
          <a:stretch/>
        </p:blipFill>
        <p:spPr>
          <a:xfrm>
            <a:off x="6467799" y="5697265"/>
            <a:ext cx="860855" cy="803465"/>
          </a:xfrm>
          <a:prstGeom prst="rect">
            <a:avLst/>
          </a:prstGeom>
          <a:noFill/>
          <a:ln>
            <a:noFill/>
          </a:ln>
        </p:spPr>
      </p:pic>
      <p:sp>
        <p:nvSpPr>
          <p:cNvPr id="89" name="Google Shape;89;p13"/>
          <p:cNvSpPr txBox="1"/>
          <p:nvPr/>
        </p:nvSpPr>
        <p:spPr>
          <a:xfrm>
            <a:off x="536397" y="3417350"/>
            <a:ext cx="3476400" cy="955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2"/>
              </a:buClr>
              <a:buSzPts val="2000"/>
              <a:buFont typeface="Arial"/>
              <a:buNone/>
            </a:pPr>
            <a:r>
              <a:t/>
            </a:r>
            <a:endParaRPr b="0" i="0" sz="1400" u="none" cap="none" strike="noStrike">
              <a:solidFill>
                <a:srgbClr val="000000"/>
              </a:solidFill>
              <a:latin typeface="Arial"/>
              <a:ea typeface="Arial"/>
              <a:cs typeface="Arial"/>
              <a:sym typeface="Arial"/>
            </a:endParaRPr>
          </a:p>
        </p:txBody>
      </p:sp>
      <p:pic>
        <p:nvPicPr>
          <p:cNvPr id="90" name="Google Shape;90;p13"/>
          <p:cNvPicPr preferRelativeResize="0"/>
          <p:nvPr/>
        </p:nvPicPr>
        <p:blipFill rotWithShape="1">
          <a:blip r:embed="rId5">
            <a:alphaModFix/>
          </a:blip>
          <a:srcRect b="0" l="0" r="0" t="0"/>
          <a:stretch/>
        </p:blipFill>
        <p:spPr>
          <a:xfrm>
            <a:off x="7647591" y="5780580"/>
            <a:ext cx="1250267" cy="607606"/>
          </a:xfrm>
          <a:prstGeom prst="rect">
            <a:avLst/>
          </a:prstGeom>
          <a:noFill/>
          <a:ln>
            <a:noFill/>
          </a:ln>
        </p:spPr>
      </p:pic>
      <p:pic>
        <p:nvPicPr>
          <p:cNvPr id="91" name="Google Shape;91;p13"/>
          <p:cNvPicPr preferRelativeResize="0"/>
          <p:nvPr/>
        </p:nvPicPr>
        <p:blipFill rotWithShape="1">
          <a:blip r:embed="rId6">
            <a:alphaModFix/>
          </a:blip>
          <a:srcRect b="0" l="0" r="0" t="0"/>
          <a:stretch/>
        </p:blipFill>
        <p:spPr>
          <a:xfrm>
            <a:off x="9204772" y="5826097"/>
            <a:ext cx="2182557" cy="46333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2"/>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92" name="Google Shape;192;p22"/>
          <p:cNvSpPr txBox="1"/>
          <p:nvPr/>
        </p:nvSpPr>
        <p:spPr>
          <a:xfrm>
            <a:off x="293732" y="2667000"/>
            <a:ext cx="4260900"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4. Rural Tourism and Rural Itineraries</a:t>
            </a:r>
            <a:endParaRPr b="1" i="0" sz="3600" u="none" cap="none" strike="noStrike">
              <a:solidFill>
                <a:srgbClr val="385623"/>
              </a:solidFill>
              <a:latin typeface="Calibri"/>
              <a:ea typeface="Calibri"/>
              <a:cs typeface="Calibri"/>
              <a:sym typeface="Calibri"/>
            </a:endParaRPr>
          </a:p>
        </p:txBody>
      </p:sp>
      <p:sp>
        <p:nvSpPr>
          <p:cNvPr id="193" name="Google Shape;193;p22"/>
          <p:cNvSpPr txBox="1"/>
          <p:nvPr/>
        </p:nvSpPr>
        <p:spPr>
          <a:xfrm>
            <a:off x="4724400" y="1143000"/>
            <a:ext cx="6858000" cy="5570715"/>
          </a:xfrm>
          <a:prstGeom prst="rect">
            <a:avLst/>
          </a:prstGeom>
          <a:noFill/>
          <a:ln>
            <a:noFill/>
          </a:ln>
        </p:spPr>
        <p:txBody>
          <a:bodyPr anchorCtr="0" anchor="t" bIns="45700" lIns="91425" spcFirstLastPara="1" rIns="91425" wrap="square" tIns="45700">
            <a:spAutoFit/>
          </a:bodyPr>
          <a:lstStyle/>
          <a:p>
            <a:pPr indent="0" lvl="0" marL="342900" marR="0" rtl="0" algn="l">
              <a:lnSpc>
                <a:spcPct val="100000"/>
              </a:lnSpc>
              <a:spcBef>
                <a:spcPts val="60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Participation in a tourism itinerary: the new trend of cultural and natural itineraries can be exploited. Local businesses and cultural associations can collaborate with scientific bodies and create routes that will highlight the local natural beauty combined with cultural elements, local products and gastronomy. Many cases can serve as an example to follow. </a:t>
            </a:r>
            <a:endParaRPr b="0" i="0" sz="1400" u="none" cap="none" strike="noStrike">
              <a:solidFill>
                <a:srgbClr val="000000"/>
              </a:solidFill>
              <a:latin typeface="Arial"/>
              <a:ea typeface="Arial"/>
              <a:cs typeface="Arial"/>
              <a:sym typeface="Arial"/>
            </a:endParaRPr>
          </a:p>
          <a:p>
            <a:pPr indent="-285750" lvl="1" marL="1085850" marR="0" rtl="0" algn="l">
              <a:lnSpc>
                <a:spcPct val="100000"/>
              </a:lnSpc>
              <a:spcBef>
                <a:spcPts val="1200"/>
              </a:spcBef>
              <a:spcAft>
                <a:spcPts val="0"/>
              </a:spcAft>
              <a:buClr>
                <a:srgbClr val="000000"/>
              </a:buClr>
              <a:buSzPts val="1600"/>
              <a:buFont typeface="Arial"/>
              <a:buChar char="•"/>
            </a:pPr>
            <a:r>
              <a:rPr b="0" i="0" lang="en-US" sz="1600" u="none" cap="none" strike="noStrike">
                <a:solidFill>
                  <a:srgbClr val="000000"/>
                </a:solidFill>
                <a:latin typeface="Calibri"/>
                <a:ea typeface="Calibri"/>
                <a:cs typeface="Calibri"/>
                <a:sym typeface="Calibri"/>
              </a:rPr>
              <a:t>Menalon trail: </a:t>
            </a:r>
            <a:r>
              <a:rPr b="0" i="0" lang="en-US" sz="1600" u="sng" cap="none" strike="noStrike">
                <a:solidFill>
                  <a:schemeClr val="hlink"/>
                </a:solidFill>
                <a:latin typeface="Calibri"/>
                <a:ea typeface="Calibri"/>
                <a:cs typeface="Calibri"/>
                <a:sym typeface="Calibri"/>
                <a:hlinkClick r:id="rId3"/>
              </a:rPr>
              <a:t>https://menalontrail.eu/</a:t>
            </a:r>
            <a:r>
              <a:rPr b="0" i="0" lang="en-US" sz="1600" u="none" cap="none" strike="noStrike">
                <a:solidFill>
                  <a:srgbClr val="000000"/>
                </a:solidFill>
                <a:latin typeface="Calibri"/>
                <a:ea typeface="Calibri"/>
                <a:cs typeface="Calibri"/>
                <a:sym typeface="Calibri"/>
              </a:rPr>
              <a:t> in Greece. Every local museum, local historical place, local enterprise (cultivation, production and distribution of local product, local cuisine, etc.) can be part of the effort.</a:t>
            </a:r>
            <a:endParaRPr b="0" i="0" sz="1400" u="none" cap="none" strike="noStrike">
              <a:solidFill>
                <a:srgbClr val="000000"/>
              </a:solidFill>
              <a:latin typeface="Arial"/>
              <a:ea typeface="Arial"/>
              <a:cs typeface="Arial"/>
              <a:sym typeface="Arial"/>
            </a:endParaRPr>
          </a:p>
          <a:p>
            <a:pPr indent="-285750" lvl="1" marL="1085850" marR="0" rtl="0" algn="l">
              <a:lnSpc>
                <a:spcPct val="100000"/>
              </a:lnSpc>
              <a:spcBef>
                <a:spcPts val="1200"/>
              </a:spcBef>
              <a:spcAft>
                <a:spcPts val="0"/>
              </a:spcAft>
              <a:buClr>
                <a:srgbClr val="000000"/>
              </a:buClr>
              <a:buSzPts val="1600"/>
              <a:buFont typeface="Arial"/>
              <a:buChar char="•"/>
            </a:pPr>
            <a:r>
              <a:rPr b="0" i="0" lang="en-US" sz="1600" u="none" cap="none" strike="noStrike">
                <a:solidFill>
                  <a:srgbClr val="000000"/>
                </a:solidFill>
                <a:latin typeface="Calibri"/>
                <a:ea typeface="Calibri"/>
                <a:cs typeface="Calibri"/>
                <a:sym typeface="Calibri"/>
              </a:rPr>
              <a:t>Marchez sur les pas de Robert Louis Stevenson !: </a:t>
            </a:r>
            <a:r>
              <a:rPr b="0" i="0" lang="en-US" sz="1600" u="sng" cap="none" strike="noStrike">
                <a:solidFill>
                  <a:schemeClr val="hlink"/>
                </a:solidFill>
                <a:latin typeface="Calibri"/>
                <a:ea typeface="Calibri"/>
                <a:cs typeface="Calibri"/>
                <a:sym typeface="Calibri"/>
                <a:hlinkClick r:id="rId4"/>
              </a:rPr>
              <a:t>https://www.chemin-stevenson.org/</a:t>
            </a:r>
            <a:r>
              <a:rPr b="0" i="0" lang="en-US" sz="1600" u="none" cap="none" strike="noStrike">
                <a:solidFill>
                  <a:srgbClr val="000000"/>
                </a:solidFill>
                <a:latin typeface="Calibri"/>
                <a:ea typeface="Calibri"/>
                <a:cs typeface="Calibri"/>
                <a:sym typeface="Calibri"/>
              </a:rPr>
              <a:t> in France. </a:t>
            </a:r>
            <a:endParaRPr b="0" i="0" sz="1600" u="none" cap="none" strike="noStrike">
              <a:solidFill>
                <a:srgbClr val="000000"/>
              </a:solidFill>
              <a:latin typeface="Calibri"/>
              <a:ea typeface="Calibri"/>
              <a:cs typeface="Calibri"/>
              <a:sym typeface="Calibri"/>
            </a:endParaRPr>
          </a:p>
          <a:p>
            <a:pPr indent="-285750" lvl="1" marL="1085850" marR="0" rtl="0" algn="l">
              <a:lnSpc>
                <a:spcPct val="100000"/>
              </a:lnSpc>
              <a:spcBef>
                <a:spcPts val="1200"/>
              </a:spcBef>
              <a:spcAft>
                <a:spcPts val="600"/>
              </a:spcAft>
              <a:buClr>
                <a:srgbClr val="000000"/>
              </a:buClr>
              <a:buSzPts val="1600"/>
              <a:buFont typeface="Arial"/>
              <a:buChar char="•"/>
            </a:pPr>
            <a:r>
              <a:rPr b="0" i="0" lang="en-US" sz="1600" u="none" cap="none" strike="noStrike">
                <a:solidFill>
                  <a:srgbClr val="000000"/>
                </a:solidFill>
                <a:latin typeface="Calibri"/>
                <a:ea typeface="Calibri"/>
                <a:cs typeface="Calibri"/>
                <a:sym typeface="Calibri"/>
              </a:rPr>
              <a:t>Caminhadas TIME OFF: </a:t>
            </a:r>
            <a:r>
              <a:rPr b="0" i="0" lang="en-US" sz="1600" u="sng" cap="none" strike="noStrike">
                <a:solidFill>
                  <a:schemeClr val="hlink"/>
                </a:solidFill>
                <a:latin typeface="Calibri"/>
                <a:ea typeface="Calibri"/>
                <a:cs typeface="Calibri"/>
                <a:sym typeface="Calibri"/>
                <a:hlinkClick r:id="rId5"/>
              </a:rPr>
              <a:t>https://www.timeoff.pt/</a:t>
            </a:r>
            <a:r>
              <a:rPr b="0" i="0" lang="en-US" sz="1600" u="none" cap="none" strike="noStrike">
                <a:solidFill>
                  <a:srgbClr val="000000"/>
                </a:solidFill>
                <a:latin typeface="Calibri"/>
                <a:ea typeface="Calibri"/>
                <a:cs typeface="Calibri"/>
                <a:sym typeface="Calibri"/>
              </a:rPr>
              <a:t> in Portugal. TIME OFF started at the end of 2014, when Ana Pinto, the project leader, after 10 years of career, changed her life. In 2017, a blog was born to share stops in more rural Portugal. In 2018, a book joins the blog and in 2019 the Caminhadas TIME OFF are born. A family micro-business focused on nature tourism and rural tourism. The team works to provide the best experiences for participants.</a:t>
            </a:r>
            <a:endParaRPr b="0" i="0" sz="1600" u="none" cap="none" strike="noStrike">
              <a:solidFill>
                <a:srgbClr val="000000"/>
              </a:solidFill>
              <a:latin typeface="Calibri"/>
              <a:ea typeface="Calibri"/>
              <a:cs typeface="Calibri"/>
              <a:sym typeface="Calibri"/>
            </a:endParaRPr>
          </a:p>
        </p:txBody>
      </p:sp>
      <p:pic>
        <p:nvPicPr>
          <p:cNvPr descr="Logo, company name&#10;&#10;Description automatically generated" id="194" name="Google Shape;194;p22"/>
          <p:cNvPicPr preferRelativeResize="0"/>
          <p:nvPr/>
        </p:nvPicPr>
        <p:blipFill rotWithShape="1">
          <a:blip r:embed="rId6">
            <a:alphaModFix/>
          </a:blip>
          <a:srcRect b="0" l="0" r="0" t="0"/>
          <a:stretch/>
        </p:blipFill>
        <p:spPr>
          <a:xfrm>
            <a:off x="-1" y="-1"/>
            <a:ext cx="936925" cy="936925"/>
          </a:xfrm>
          <a:prstGeom prst="rect">
            <a:avLst/>
          </a:prstGeom>
          <a:noFill/>
          <a:ln>
            <a:noFill/>
          </a:ln>
        </p:spPr>
      </p:pic>
      <p:sp>
        <p:nvSpPr>
          <p:cNvPr id="195" name="Google Shape;195;p22"/>
          <p:cNvSpPr txBox="1"/>
          <p:nvPr/>
        </p:nvSpPr>
        <p:spPr>
          <a:xfrm>
            <a:off x="293732" y="5029200"/>
            <a:ext cx="4583068" cy="1169551"/>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Calibri"/>
                <a:ea typeface="Calibri"/>
                <a:cs typeface="Calibri"/>
                <a:sym typeface="Calibri"/>
              </a:rPr>
              <a:t>TIP</a:t>
            </a:r>
            <a:r>
              <a:rPr b="0" i="0" lang="en-US" sz="1400" u="none" cap="none" strike="noStrike">
                <a:solidFill>
                  <a:srgbClr val="000000"/>
                </a:solidFill>
                <a:latin typeface="Calibri"/>
                <a:ea typeface="Calibri"/>
                <a:cs typeface="Calibri"/>
                <a:sym typeface="Calibri"/>
              </a:rPr>
              <a:t>: What is needed is the knowledge of the local peculiarities, collaboration with people who know the local history, the nature, the production, and the desire to highlight the location, in which case financial goals will be achieved for local businesses as well.</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3"/>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01" name="Google Shape;201;p23"/>
          <p:cNvSpPr txBox="1"/>
          <p:nvPr/>
        </p:nvSpPr>
        <p:spPr>
          <a:xfrm>
            <a:off x="293732" y="1524000"/>
            <a:ext cx="3973468" cy="17542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5. Valorisation of Cultural Heritage for Rural Tourism</a:t>
            </a:r>
            <a:endParaRPr b="0" i="0" sz="1400" u="none" cap="none" strike="noStrike">
              <a:solidFill>
                <a:srgbClr val="000000"/>
              </a:solidFill>
              <a:latin typeface="Arial"/>
              <a:ea typeface="Arial"/>
              <a:cs typeface="Arial"/>
              <a:sym typeface="Arial"/>
            </a:endParaRPr>
          </a:p>
        </p:txBody>
      </p:sp>
      <p:sp>
        <p:nvSpPr>
          <p:cNvPr id="202" name="Google Shape;202;p23"/>
          <p:cNvSpPr txBox="1"/>
          <p:nvPr/>
        </p:nvSpPr>
        <p:spPr>
          <a:xfrm>
            <a:off x="4419600" y="990600"/>
            <a:ext cx="7239000" cy="5733709"/>
          </a:xfrm>
          <a:prstGeom prst="rect">
            <a:avLst/>
          </a:prstGeom>
          <a:noFill/>
          <a:ln>
            <a:noFill/>
          </a:ln>
        </p:spPr>
        <p:txBody>
          <a:bodyPr anchorCtr="0" anchor="t" bIns="45700" lIns="91425" spcFirstLastPara="1" rIns="91425" wrap="square" tIns="45700">
            <a:spAutoFit/>
          </a:bodyPr>
          <a:lstStyle/>
          <a:p>
            <a:pPr indent="-342900" lvl="0" marL="342900" marR="0" rtl="0" algn="l">
              <a:lnSpc>
                <a:spcPct val="114000"/>
              </a:lnSpc>
              <a:spcBef>
                <a:spcPts val="600"/>
              </a:spcBef>
              <a:spcAft>
                <a:spcPts val="0"/>
              </a:spcAft>
              <a:buClr>
                <a:schemeClr val="dk1"/>
              </a:buClr>
              <a:buSzPts val="1600"/>
              <a:buFont typeface="Arial"/>
              <a:buAutoNum type="arabicPeriod"/>
            </a:pPr>
            <a:r>
              <a:rPr b="0" i="0" lang="en-US" sz="1600" u="none" cap="none" strike="noStrike">
                <a:solidFill>
                  <a:schemeClr val="dk1"/>
                </a:solidFill>
                <a:latin typeface="Calibri"/>
                <a:ea typeface="Calibri"/>
                <a:cs typeface="Calibri"/>
                <a:sym typeface="Calibri"/>
              </a:rPr>
              <a:t>Utilization of buildings, such as: mills, industrial buildings, etc. and their configuration in places either for small hotels or for cultural activities. Important in this case is the use of environmental forms of reconstruction and use. </a:t>
            </a:r>
            <a:endParaRPr b="0" i="0" sz="1600" u="none" cap="none" strike="noStrike">
              <a:solidFill>
                <a:schemeClr val="dk1"/>
              </a:solidFill>
              <a:latin typeface="Calibri"/>
              <a:ea typeface="Calibri"/>
              <a:cs typeface="Calibri"/>
              <a:sym typeface="Calibri"/>
            </a:endParaRPr>
          </a:p>
          <a:p>
            <a:pPr indent="-342900" lvl="5" marL="342900" marR="0" rtl="0" algn="l">
              <a:lnSpc>
                <a:spcPct val="114000"/>
              </a:lnSpc>
              <a:spcBef>
                <a:spcPts val="60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The “Theonimfi Guesthouse” (</a:t>
            </a:r>
            <a:r>
              <a:rPr b="0" i="0" lang="en-US" sz="1600" u="sng" cap="none" strike="noStrike">
                <a:solidFill>
                  <a:schemeClr val="hlink"/>
                </a:solidFill>
                <a:latin typeface="Calibri"/>
                <a:ea typeface="Calibri"/>
                <a:cs typeface="Calibri"/>
                <a:sym typeface="Calibri"/>
                <a:hlinkClick r:id="rId3"/>
              </a:rPr>
              <a:t>http://theonimfi.gr/en/index.html</a:t>
            </a:r>
            <a:r>
              <a:rPr b="0" i="0" lang="en-US" sz="1600" u="none" cap="none" strike="noStrike">
                <a:solidFill>
                  <a:schemeClr val="dk1"/>
                </a:solidFill>
                <a:latin typeface="Calibri"/>
                <a:ea typeface="Calibri"/>
                <a:cs typeface="Calibri"/>
                <a:sym typeface="Calibri"/>
              </a:rPr>
              <a:t>) : A manor house of 1850 which had been abandoned. It had to be built anew, with a “marriage” of the traditional with the modern element being the main idea. The stone and the wood, basic materials of the traditional Arcadian architecture are starring both outside and inside the guesthouse. In their internet site they propose many activities and sightseeings.</a:t>
            </a:r>
            <a:endParaRPr b="0" i="0" sz="1400" u="none" cap="none" strike="noStrike">
              <a:solidFill>
                <a:srgbClr val="000000"/>
              </a:solidFill>
              <a:latin typeface="Arial"/>
              <a:ea typeface="Arial"/>
              <a:cs typeface="Arial"/>
              <a:sym typeface="Arial"/>
            </a:endParaRPr>
          </a:p>
          <a:p>
            <a:pPr indent="-342900" lvl="5" marL="342900" marR="0" rtl="0" algn="l">
              <a:lnSpc>
                <a:spcPct val="114000"/>
              </a:lnSpc>
              <a:spcBef>
                <a:spcPts val="60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“Montanema Handmade Village” (</a:t>
            </a:r>
            <a:r>
              <a:rPr b="0" i="0" lang="en-US" sz="1600" u="sng" cap="none" strike="noStrike">
                <a:solidFill>
                  <a:schemeClr val="hlink"/>
                </a:solidFill>
                <a:latin typeface="Calibri"/>
                <a:ea typeface="Calibri"/>
                <a:cs typeface="Calibri"/>
                <a:sym typeface="Calibri"/>
                <a:hlinkClick r:id="rId4"/>
              </a:rPr>
              <a:t>https://www.montanema.gr/en/about-us/</a:t>
            </a:r>
            <a:r>
              <a:rPr b="0" i="0" lang="en-US" sz="1600" u="none" cap="none" strike="noStrike">
                <a:solidFill>
                  <a:schemeClr val="dk1"/>
                </a:solidFill>
                <a:latin typeface="Calibri"/>
                <a:ea typeface="Calibri"/>
                <a:cs typeface="Calibri"/>
                <a:sym typeface="Calibri"/>
              </a:rPr>
              <a:t> )</a:t>
            </a:r>
            <a:endParaRPr b="0" i="0" sz="1600" u="none" cap="none" strike="noStrike">
              <a:solidFill>
                <a:schemeClr val="dk1"/>
              </a:solidFill>
              <a:latin typeface="Calibri"/>
              <a:ea typeface="Calibri"/>
              <a:cs typeface="Calibri"/>
              <a:sym typeface="Calibri"/>
            </a:endParaRPr>
          </a:p>
          <a:p>
            <a:pPr indent="-342900" lvl="0" marL="342900" marR="0" rtl="0" algn="l">
              <a:lnSpc>
                <a:spcPct val="114000"/>
              </a:lnSpc>
              <a:spcBef>
                <a:spcPts val="600"/>
              </a:spcBef>
              <a:spcAft>
                <a:spcPts val="0"/>
              </a:spcAft>
              <a:buClr>
                <a:schemeClr val="dk1"/>
              </a:buClr>
              <a:buSzPts val="1600"/>
              <a:buFont typeface="Arial"/>
              <a:buAutoNum type="arabicPeriod"/>
            </a:pPr>
            <a:r>
              <a:rPr b="0" i="0" lang="en-US" sz="1600" u="none" cap="none" strike="noStrike">
                <a:solidFill>
                  <a:schemeClr val="dk1"/>
                </a:solidFill>
                <a:latin typeface="Calibri"/>
                <a:ea typeface="Calibri"/>
                <a:cs typeface="Calibri"/>
                <a:sym typeface="Calibri"/>
              </a:rPr>
              <a:t>The Pavliani Natural Park (</a:t>
            </a:r>
            <a:r>
              <a:rPr b="0" i="0" lang="en-US" sz="1600" u="sng" cap="none" strike="noStrike">
                <a:solidFill>
                  <a:schemeClr val="hlink"/>
                </a:solidFill>
                <a:latin typeface="Calibri"/>
                <a:ea typeface="Calibri"/>
                <a:cs typeface="Calibri"/>
                <a:sym typeface="Calibri"/>
                <a:hlinkClick r:id="rId5"/>
              </a:rPr>
              <a:t>https://www.allovergreece.com/Greek-Parks/Descr/4/en</a:t>
            </a:r>
            <a:r>
              <a:rPr b="0" i="0" lang="en-US" sz="1600" u="none" cap="none" strike="noStrike">
                <a:solidFill>
                  <a:schemeClr val="dk1"/>
                </a:solidFill>
                <a:latin typeface="Calibri"/>
                <a:ea typeface="Calibri"/>
                <a:cs typeface="Calibri"/>
                <a:sym typeface="Calibri"/>
              </a:rPr>
              <a:t> ) : The park extends to the headwater of the Asopos River – on the lush green slopes of Mount Oeta. Following the main path, in addition to the impressive cascades and the shades and shadows of century-old trees reflected in the waters of the Asopos, visitors encounter small and big surprises that turn walking into a thrilling adventure and cause time to pass quickly in this pleasant and unique natural environment. All these “surprises” in Pavliani Park, which fully respect the unique natural environment and become one with it, are the result of the love and voluntary work of the village’s residents.</a:t>
            </a:r>
            <a:endParaRPr b="0" i="0" sz="1600" u="none" cap="none" strike="noStrike">
              <a:solidFill>
                <a:schemeClr val="dk1"/>
              </a:solidFill>
              <a:latin typeface="Calibri"/>
              <a:ea typeface="Calibri"/>
              <a:cs typeface="Calibri"/>
              <a:sym typeface="Calibri"/>
            </a:endParaRPr>
          </a:p>
        </p:txBody>
      </p:sp>
      <p:pic>
        <p:nvPicPr>
          <p:cNvPr descr="Logo, company name&#10;&#10;Description automatically generated" id="203" name="Google Shape;203;p23"/>
          <p:cNvPicPr preferRelativeResize="0"/>
          <p:nvPr/>
        </p:nvPicPr>
        <p:blipFill rotWithShape="1">
          <a:blip r:embed="rId6">
            <a:alphaModFix/>
          </a:blip>
          <a:srcRect b="0" l="0" r="0" t="0"/>
          <a:stretch/>
        </p:blipFill>
        <p:spPr>
          <a:xfrm>
            <a:off x="-1" y="-1"/>
            <a:ext cx="936925" cy="936925"/>
          </a:xfrm>
          <a:prstGeom prst="rect">
            <a:avLst/>
          </a:prstGeom>
          <a:noFill/>
          <a:ln>
            <a:noFill/>
          </a:ln>
        </p:spPr>
      </p:pic>
      <p:sp>
        <p:nvSpPr>
          <p:cNvPr id="204" name="Google Shape;204;p23"/>
          <p:cNvSpPr txBox="1"/>
          <p:nvPr/>
        </p:nvSpPr>
        <p:spPr>
          <a:xfrm>
            <a:off x="381000" y="4191000"/>
            <a:ext cx="3722539" cy="2246769"/>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Calibri"/>
                <a:ea typeface="Calibri"/>
                <a:cs typeface="Calibri"/>
                <a:sym typeface="Calibri"/>
              </a:rPr>
              <a:t>TIP</a:t>
            </a:r>
            <a:r>
              <a:rPr b="0" i="0" lang="en-US" sz="1400" u="none" cap="none" strike="noStrike">
                <a:solidFill>
                  <a:srgbClr val="000000"/>
                </a:solidFill>
                <a:latin typeface="Calibri"/>
                <a:ea typeface="Calibri"/>
                <a:cs typeface="Calibri"/>
                <a:sym typeface="Calibri"/>
              </a:rPr>
              <a:t>: Look around in your village and find the building you think you can use. Discuss with the local administration the ways you can utilizes it, discuss your plan with specialized persons, find partners for your plan – and then, you ask for financial support. Take advantage of the natural environment to increase the traffic of your area and consequently the profit of local businesses - this requires the passion and cooperation of all residents!</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4"/>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10" name="Google Shape;210;p24"/>
          <p:cNvSpPr txBox="1"/>
          <p:nvPr/>
        </p:nvSpPr>
        <p:spPr>
          <a:xfrm>
            <a:off x="228600" y="2971800"/>
            <a:ext cx="3973468"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6. Arts, Crafts and Gastronomy</a:t>
            </a:r>
            <a:endParaRPr b="0" i="0" sz="1400" u="none" cap="none" strike="noStrike">
              <a:solidFill>
                <a:srgbClr val="000000"/>
              </a:solidFill>
              <a:latin typeface="Arial"/>
              <a:ea typeface="Arial"/>
              <a:cs typeface="Arial"/>
              <a:sym typeface="Arial"/>
            </a:endParaRPr>
          </a:p>
        </p:txBody>
      </p:sp>
      <p:pic>
        <p:nvPicPr>
          <p:cNvPr descr="Logo, company name&#10;&#10;Description automatically generated" id="211" name="Google Shape;211;p24"/>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12" name="Google Shape;212;p24"/>
          <p:cNvSpPr txBox="1"/>
          <p:nvPr>
            <p:ph idx="2" type="body"/>
          </p:nvPr>
        </p:nvSpPr>
        <p:spPr>
          <a:xfrm>
            <a:off x="4267200" y="1138237"/>
            <a:ext cx="7543800" cy="4729163"/>
          </a:xfrm>
          <a:prstGeom prst="rect">
            <a:avLst/>
          </a:prstGeom>
          <a:noFill/>
          <a:ln>
            <a:noFill/>
          </a:ln>
        </p:spPr>
        <p:txBody>
          <a:bodyPr anchorCtr="0" anchor="t" bIns="45700" lIns="91425" spcFirstLastPara="1" rIns="91425" wrap="square" tIns="45700">
            <a:noAutofit/>
          </a:bodyPr>
          <a:lstStyle/>
          <a:p>
            <a:pPr indent="-514350" lvl="0" marL="628650" rtl="0" algn="l">
              <a:lnSpc>
                <a:spcPct val="100000"/>
              </a:lnSpc>
              <a:spcBef>
                <a:spcPts val="1000"/>
              </a:spcBef>
              <a:spcAft>
                <a:spcPts val="0"/>
              </a:spcAft>
              <a:buSzPts val="1800"/>
              <a:buFont typeface="Arial"/>
              <a:buAutoNum type="arabicPeriod"/>
            </a:pPr>
            <a:r>
              <a:rPr lang="en-US" sz="1800"/>
              <a:t>Organize handicraft workshops with local materials and traditional patterns</a:t>
            </a:r>
            <a:endParaRPr/>
          </a:p>
          <a:p>
            <a:pPr indent="-342900" lvl="1" marL="914400" rtl="0" algn="l">
              <a:lnSpc>
                <a:spcPct val="100000"/>
              </a:lnSpc>
              <a:spcBef>
                <a:spcPts val="500"/>
              </a:spcBef>
              <a:spcAft>
                <a:spcPts val="0"/>
              </a:spcAft>
              <a:buSzPts val="1800"/>
              <a:buChar char="•"/>
            </a:pPr>
            <a:r>
              <a:rPr lang="en-US" sz="1600"/>
              <a:t>Mosaic workshop in a little village, near Mistras: </a:t>
            </a:r>
            <a:r>
              <a:rPr lang="en-US" sz="1600" u="sng">
                <a:solidFill>
                  <a:schemeClr val="hlink"/>
                </a:solidFill>
                <a:hlinkClick r:id="rId4"/>
              </a:rPr>
              <a:t>https://mosaicartgreece.com/pages/mosaic-art-workshops-greece</a:t>
            </a:r>
            <a:r>
              <a:rPr lang="en-US" sz="1600"/>
              <a:t> </a:t>
            </a:r>
            <a:endParaRPr sz="1600"/>
          </a:p>
          <a:p>
            <a:pPr indent="-514350" lvl="0" marL="628650" rtl="0" algn="l">
              <a:lnSpc>
                <a:spcPct val="150000"/>
              </a:lnSpc>
              <a:spcBef>
                <a:spcPts val="1000"/>
              </a:spcBef>
              <a:spcAft>
                <a:spcPts val="0"/>
              </a:spcAft>
              <a:buSzPts val="1800"/>
              <a:buFont typeface="Arial"/>
              <a:buAutoNum type="arabicPeriod"/>
            </a:pPr>
            <a:r>
              <a:rPr lang="en-US" sz="1800"/>
              <a:t>Organize local cooking and tasting classes for tourists</a:t>
            </a:r>
            <a:endParaRPr/>
          </a:p>
          <a:p>
            <a:pPr indent="-342900" lvl="1" marL="914400" rtl="0" algn="l">
              <a:lnSpc>
                <a:spcPct val="100000"/>
              </a:lnSpc>
              <a:spcBef>
                <a:spcPts val="500"/>
              </a:spcBef>
              <a:spcAft>
                <a:spcPts val="0"/>
              </a:spcAft>
              <a:buSzPts val="1800"/>
              <a:buChar char="•"/>
            </a:pPr>
            <a:r>
              <a:rPr lang="en-US" sz="1600"/>
              <a:t>"We started doing cooking classes at my house in Kaloxylos [in Naxos] with guests who wanted to learn about the Greek way of life and authentic cuisine“, says a young woman, who originally has studied Classical Greek Literature. Now she runs her own enterprise! (</a:t>
            </a:r>
            <a:r>
              <a:rPr lang="en-US" sz="1600" u="sng">
                <a:solidFill>
                  <a:schemeClr val="hlink"/>
                </a:solidFill>
                <a:hlinkClick r:id="rId5"/>
              </a:rPr>
              <a:t>https://vioma.gr/</a:t>
            </a:r>
            <a:r>
              <a:rPr lang="en-US" sz="1600"/>
              <a:t> ).</a:t>
            </a:r>
            <a:endParaRPr sz="1600"/>
          </a:p>
          <a:p>
            <a:pPr indent="-514350" lvl="0" marL="628650" rtl="0" algn="l">
              <a:lnSpc>
                <a:spcPct val="150000"/>
              </a:lnSpc>
              <a:spcBef>
                <a:spcPts val="1000"/>
              </a:spcBef>
              <a:spcAft>
                <a:spcPts val="0"/>
              </a:spcAft>
              <a:buSzPts val="1800"/>
              <a:buFont typeface="Arial"/>
              <a:buAutoNum type="arabicPeriod"/>
            </a:pPr>
            <a:r>
              <a:rPr lang="en-US" sz="1800"/>
              <a:t>Build an eco – farm</a:t>
            </a:r>
            <a:endParaRPr/>
          </a:p>
          <a:p>
            <a:pPr indent="-342900" lvl="1" marL="914400" rtl="0" algn="l">
              <a:lnSpc>
                <a:spcPct val="100000"/>
              </a:lnSpc>
              <a:spcBef>
                <a:spcPts val="500"/>
              </a:spcBef>
              <a:spcAft>
                <a:spcPts val="0"/>
              </a:spcAft>
              <a:buSzPts val="1800"/>
              <a:buChar char="•"/>
            </a:pPr>
            <a:r>
              <a:rPr lang="en-US" sz="1600"/>
              <a:t>Skiaxtro Eco Farm in West Messenia (</a:t>
            </a:r>
            <a:r>
              <a:rPr lang="en-US" sz="1600" u="sng">
                <a:solidFill>
                  <a:schemeClr val="hlink"/>
                </a:solidFill>
                <a:hlinkClick r:id="rId6"/>
              </a:rPr>
              <a:t>https://skiaxtro.gr/en/</a:t>
            </a:r>
            <a:r>
              <a:rPr lang="en-US" sz="1600"/>
              <a:t> ) offers many activities for an alternative way of vacation (seminars, acts, retreats, alternative accommodation, cooking classes, art activities, farm work, animals, vegetable gardens, olive groves and many more).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4"/>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grpSp>
        <p:nvGrpSpPr>
          <p:cNvPr id="97" name="Google Shape;97;p14"/>
          <p:cNvGrpSpPr/>
          <p:nvPr/>
        </p:nvGrpSpPr>
        <p:grpSpPr>
          <a:xfrm>
            <a:off x="4831996" y="1835981"/>
            <a:ext cx="6805920" cy="3486906"/>
            <a:chOff x="1" y="1738"/>
            <a:chExt cx="6805916" cy="3486906"/>
          </a:xfrm>
        </p:grpSpPr>
        <p:sp>
          <p:nvSpPr>
            <p:cNvPr id="98" name="Google Shape;98;p14"/>
            <p:cNvSpPr/>
            <p:nvPr/>
          </p:nvSpPr>
          <p:spPr>
            <a:xfrm rot="5400000">
              <a:off x="-99956" y="101694"/>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14"/>
            <p:cNvSpPr txBox="1"/>
            <p:nvPr/>
          </p:nvSpPr>
          <p:spPr>
            <a:xfrm>
              <a:off x="1" y="234970"/>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1</a:t>
              </a:r>
              <a:endParaRPr b="0" i="0" sz="1300" u="none" cap="none" strike="noStrike">
                <a:solidFill>
                  <a:schemeClr val="lt1"/>
                </a:solidFill>
                <a:latin typeface="Calibri"/>
                <a:ea typeface="Calibri"/>
                <a:cs typeface="Calibri"/>
                <a:sym typeface="Calibri"/>
              </a:endParaRPr>
            </a:p>
          </p:txBody>
        </p:sp>
        <p:sp>
          <p:nvSpPr>
            <p:cNvPr id="100" name="Google Shape;100;p14"/>
            <p:cNvSpPr/>
            <p:nvPr/>
          </p:nvSpPr>
          <p:spPr>
            <a:xfrm rot="5400000">
              <a:off x="3419618" y="-2951416"/>
              <a:ext cx="433144" cy="6339454"/>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1" name="Google Shape;101;p14"/>
            <p:cNvSpPr txBox="1"/>
            <p:nvPr/>
          </p:nvSpPr>
          <p:spPr>
            <a:xfrm>
              <a:off x="466463" y="22883"/>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Cultural heritage and tourism. </a:t>
              </a:r>
              <a:endParaRPr b="1" i="0" sz="1800" u="none" cap="none" strike="noStrike">
                <a:solidFill>
                  <a:schemeClr val="dk1"/>
                </a:solidFill>
                <a:latin typeface="Calibri"/>
                <a:ea typeface="Calibri"/>
                <a:cs typeface="Calibri"/>
                <a:sym typeface="Calibri"/>
              </a:endParaRPr>
            </a:p>
          </p:txBody>
        </p:sp>
        <p:sp>
          <p:nvSpPr>
            <p:cNvPr id="102" name="Google Shape;102;p14"/>
            <p:cNvSpPr/>
            <p:nvPr/>
          </p:nvSpPr>
          <p:spPr>
            <a:xfrm rot="5400000">
              <a:off x="-99956" y="665800"/>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14"/>
            <p:cNvSpPr txBox="1"/>
            <p:nvPr/>
          </p:nvSpPr>
          <p:spPr>
            <a:xfrm>
              <a:off x="1" y="799076"/>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2</a:t>
              </a:r>
              <a:endParaRPr b="0" i="0" sz="1300" u="none" cap="none" strike="noStrike">
                <a:solidFill>
                  <a:schemeClr val="lt1"/>
                </a:solidFill>
                <a:latin typeface="Calibri"/>
                <a:ea typeface="Calibri"/>
                <a:cs typeface="Calibri"/>
                <a:sym typeface="Calibri"/>
              </a:endParaRPr>
            </a:p>
          </p:txBody>
        </p:sp>
        <p:sp>
          <p:nvSpPr>
            <p:cNvPr id="104" name="Google Shape;104;p14"/>
            <p:cNvSpPr/>
            <p:nvPr/>
          </p:nvSpPr>
          <p:spPr>
            <a:xfrm rot="5400000">
              <a:off x="3419618" y="-2387310"/>
              <a:ext cx="433144" cy="6339454"/>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14"/>
            <p:cNvSpPr txBox="1"/>
            <p:nvPr/>
          </p:nvSpPr>
          <p:spPr>
            <a:xfrm>
              <a:off x="466463" y="586989"/>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Arial"/>
                <a:buNone/>
              </a:pPr>
              <a:r>
                <a:rPr b="1" i="0" lang="en-US" sz="1800" u="none" cap="none" strike="noStrike">
                  <a:solidFill>
                    <a:schemeClr val="dk1"/>
                  </a:solidFill>
                  <a:latin typeface="Calibri"/>
                  <a:ea typeface="Calibri"/>
                  <a:cs typeface="Calibri"/>
                  <a:sym typeface="Calibri"/>
                </a:rPr>
                <a:t>Rural tourism and agrotourism</a:t>
              </a:r>
              <a:endParaRPr b="1" i="0" sz="1800" u="none" cap="none" strike="noStrike">
                <a:solidFill>
                  <a:schemeClr val="dk1"/>
                </a:solidFill>
                <a:latin typeface="Calibri"/>
                <a:ea typeface="Calibri"/>
                <a:cs typeface="Calibri"/>
                <a:sym typeface="Calibri"/>
              </a:endParaRPr>
            </a:p>
          </p:txBody>
        </p:sp>
        <p:sp>
          <p:nvSpPr>
            <p:cNvPr id="106" name="Google Shape;106;p14"/>
            <p:cNvSpPr/>
            <p:nvPr/>
          </p:nvSpPr>
          <p:spPr>
            <a:xfrm rot="5400000">
              <a:off x="-99956" y="1229906"/>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14"/>
            <p:cNvSpPr txBox="1"/>
            <p:nvPr/>
          </p:nvSpPr>
          <p:spPr>
            <a:xfrm>
              <a:off x="1" y="1363182"/>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3</a:t>
              </a:r>
              <a:endParaRPr b="0" i="0" sz="1300" u="none" cap="none" strike="noStrike">
                <a:solidFill>
                  <a:schemeClr val="lt1"/>
                </a:solidFill>
                <a:latin typeface="Calibri"/>
                <a:ea typeface="Calibri"/>
                <a:cs typeface="Calibri"/>
                <a:sym typeface="Calibri"/>
              </a:endParaRPr>
            </a:p>
          </p:txBody>
        </p:sp>
        <p:sp>
          <p:nvSpPr>
            <p:cNvPr id="108" name="Google Shape;108;p14"/>
            <p:cNvSpPr/>
            <p:nvPr/>
          </p:nvSpPr>
          <p:spPr>
            <a:xfrm rot="5400000">
              <a:off x="3419618" y="-1823204"/>
              <a:ext cx="433144" cy="6339454"/>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14"/>
            <p:cNvSpPr txBox="1"/>
            <p:nvPr/>
          </p:nvSpPr>
          <p:spPr>
            <a:xfrm>
              <a:off x="466463" y="1151095"/>
              <a:ext cx="6318310" cy="390856"/>
            </a:xfrm>
            <a:prstGeom prst="rect">
              <a:avLst/>
            </a:prstGeom>
            <a:noFill/>
            <a:ln>
              <a:noFill/>
            </a:ln>
          </p:spPr>
          <p:txBody>
            <a:bodyPr anchorCtr="0" anchor="ctr" bIns="11425" lIns="128000" spcFirstLastPara="1" rIns="11425" wrap="square" tIns="11425">
              <a:no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Case study: Agromenelais Farm</a:t>
              </a:r>
              <a:endParaRPr b="1" i="0" sz="1800" u="none" cap="none" strike="noStrike">
                <a:solidFill>
                  <a:schemeClr val="dk1"/>
                </a:solidFill>
                <a:latin typeface="Calibri"/>
                <a:ea typeface="Calibri"/>
                <a:cs typeface="Calibri"/>
                <a:sym typeface="Calibri"/>
              </a:endParaRPr>
            </a:p>
          </p:txBody>
        </p:sp>
        <p:sp>
          <p:nvSpPr>
            <p:cNvPr id="110" name="Google Shape;110;p14"/>
            <p:cNvSpPr/>
            <p:nvPr/>
          </p:nvSpPr>
          <p:spPr>
            <a:xfrm rot="5400000">
              <a:off x="-99956" y="1794012"/>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14"/>
            <p:cNvSpPr txBox="1"/>
            <p:nvPr/>
          </p:nvSpPr>
          <p:spPr>
            <a:xfrm>
              <a:off x="1" y="1927288"/>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4</a:t>
              </a:r>
              <a:endParaRPr b="0" i="0" sz="1300" u="none" cap="none" strike="noStrike">
                <a:solidFill>
                  <a:schemeClr val="lt1"/>
                </a:solidFill>
                <a:latin typeface="Calibri"/>
                <a:ea typeface="Calibri"/>
                <a:cs typeface="Calibri"/>
                <a:sym typeface="Calibri"/>
              </a:endParaRPr>
            </a:p>
          </p:txBody>
        </p:sp>
        <p:sp>
          <p:nvSpPr>
            <p:cNvPr id="112" name="Google Shape;112;p14"/>
            <p:cNvSpPr/>
            <p:nvPr/>
          </p:nvSpPr>
          <p:spPr>
            <a:xfrm rot="5400000">
              <a:off x="3419618" y="-1259098"/>
              <a:ext cx="433144" cy="6339454"/>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14"/>
            <p:cNvSpPr txBox="1"/>
            <p:nvPr/>
          </p:nvSpPr>
          <p:spPr>
            <a:xfrm>
              <a:off x="466463" y="1715201"/>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Rural Tourism and Rural Itineraries</a:t>
              </a:r>
              <a:endParaRPr b="1" i="0" sz="1800" u="none" cap="none" strike="noStrike">
                <a:solidFill>
                  <a:schemeClr val="dk1"/>
                </a:solidFill>
                <a:latin typeface="Calibri"/>
                <a:ea typeface="Calibri"/>
                <a:cs typeface="Calibri"/>
                <a:sym typeface="Calibri"/>
              </a:endParaRPr>
            </a:p>
          </p:txBody>
        </p:sp>
        <p:sp>
          <p:nvSpPr>
            <p:cNvPr id="114" name="Google Shape;114;p14"/>
            <p:cNvSpPr/>
            <p:nvPr/>
          </p:nvSpPr>
          <p:spPr>
            <a:xfrm rot="5400000">
              <a:off x="-99956" y="2358118"/>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14"/>
            <p:cNvSpPr txBox="1"/>
            <p:nvPr/>
          </p:nvSpPr>
          <p:spPr>
            <a:xfrm>
              <a:off x="1" y="2491394"/>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5</a:t>
              </a:r>
              <a:endParaRPr b="0" i="0" sz="1300" u="none" cap="none" strike="noStrike">
                <a:solidFill>
                  <a:schemeClr val="lt1"/>
                </a:solidFill>
                <a:latin typeface="Calibri"/>
                <a:ea typeface="Calibri"/>
                <a:cs typeface="Calibri"/>
                <a:sym typeface="Calibri"/>
              </a:endParaRPr>
            </a:p>
          </p:txBody>
        </p:sp>
        <p:sp>
          <p:nvSpPr>
            <p:cNvPr id="116" name="Google Shape;116;p14"/>
            <p:cNvSpPr/>
            <p:nvPr/>
          </p:nvSpPr>
          <p:spPr>
            <a:xfrm rot="5400000">
              <a:off x="3419618" y="-694992"/>
              <a:ext cx="433144" cy="6339454"/>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14"/>
            <p:cNvSpPr txBox="1"/>
            <p:nvPr/>
          </p:nvSpPr>
          <p:spPr>
            <a:xfrm>
              <a:off x="466463" y="2279307"/>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Questrial"/>
                <a:buNone/>
              </a:pPr>
              <a:r>
                <a:rPr b="1" i="0" lang="en-US" sz="1800" u="none" cap="none" strike="noStrike">
                  <a:solidFill>
                    <a:schemeClr val="dk1"/>
                  </a:solidFill>
                  <a:latin typeface="Calibri"/>
                  <a:ea typeface="Calibri"/>
                  <a:cs typeface="Calibri"/>
                  <a:sym typeface="Calibri"/>
                </a:rPr>
                <a:t>Valorisation of Cultural Heritage for Rural Tourism</a:t>
              </a:r>
              <a:endParaRPr b="1" i="0" sz="1800" u="none" cap="none" strike="noStrike">
                <a:solidFill>
                  <a:schemeClr val="dk1"/>
                </a:solidFill>
                <a:latin typeface="Calibri"/>
                <a:ea typeface="Calibri"/>
                <a:cs typeface="Calibri"/>
                <a:sym typeface="Calibri"/>
              </a:endParaRPr>
            </a:p>
          </p:txBody>
        </p:sp>
        <p:sp>
          <p:nvSpPr>
            <p:cNvPr id="118" name="Google Shape;118;p14"/>
            <p:cNvSpPr/>
            <p:nvPr/>
          </p:nvSpPr>
          <p:spPr>
            <a:xfrm rot="5400000">
              <a:off x="-99956" y="2922224"/>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14"/>
            <p:cNvSpPr txBox="1"/>
            <p:nvPr/>
          </p:nvSpPr>
          <p:spPr>
            <a:xfrm>
              <a:off x="1" y="3055500"/>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6</a:t>
              </a:r>
              <a:endParaRPr b="0" i="0" sz="1300" u="none" cap="none" strike="noStrike">
                <a:solidFill>
                  <a:schemeClr val="lt1"/>
                </a:solidFill>
                <a:latin typeface="Calibri"/>
                <a:ea typeface="Calibri"/>
                <a:cs typeface="Calibri"/>
                <a:sym typeface="Calibri"/>
              </a:endParaRPr>
            </a:p>
          </p:txBody>
        </p:sp>
        <p:sp>
          <p:nvSpPr>
            <p:cNvPr id="120" name="Google Shape;120;p14"/>
            <p:cNvSpPr/>
            <p:nvPr/>
          </p:nvSpPr>
          <p:spPr>
            <a:xfrm rot="5400000">
              <a:off x="3419618" y="-130886"/>
              <a:ext cx="433144" cy="6339454"/>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14"/>
            <p:cNvSpPr txBox="1"/>
            <p:nvPr/>
          </p:nvSpPr>
          <p:spPr>
            <a:xfrm>
              <a:off x="466463" y="2843413"/>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Arts, Crafts and Gastronomy</a:t>
              </a:r>
              <a:endParaRPr b="1" i="0" sz="1800" u="none" cap="none" strike="noStrike">
                <a:solidFill>
                  <a:schemeClr val="dk1"/>
                </a:solidFill>
                <a:latin typeface="Calibri"/>
                <a:ea typeface="Calibri"/>
                <a:cs typeface="Calibri"/>
                <a:sym typeface="Calibri"/>
              </a:endParaRPr>
            </a:p>
          </p:txBody>
        </p:sp>
      </p:grpSp>
      <p:sp>
        <p:nvSpPr>
          <p:cNvPr id="122" name="Google Shape;122;p14"/>
          <p:cNvSpPr txBox="1"/>
          <p:nvPr/>
        </p:nvSpPr>
        <p:spPr>
          <a:xfrm>
            <a:off x="293732" y="2945942"/>
            <a:ext cx="4260900"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3600" u="none" cap="none" strike="noStrike">
                <a:solidFill>
                  <a:srgbClr val="385623"/>
                </a:solidFill>
                <a:latin typeface="Calibri"/>
                <a:ea typeface="Calibri"/>
                <a:cs typeface="Calibri"/>
                <a:sym typeface="Calibri"/>
              </a:rPr>
              <a:t>Key points</a:t>
            </a:r>
            <a:endParaRPr b="0" i="0" sz="3600" u="none" cap="none" strike="noStrike">
              <a:solidFill>
                <a:schemeClr val="dk1"/>
              </a:solidFill>
              <a:latin typeface="Calibri"/>
              <a:ea typeface="Calibri"/>
              <a:cs typeface="Calibri"/>
              <a:sym typeface="Calibri"/>
            </a:endParaRPr>
          </a:p>
        </p:txBody>
      </p:sp>
      <p:pic>
        <p:nvPicPr>
          <p:cNvPr descr="Logo, company name&#10;&#10;Description automatically generated" id="123" name="Google Shape;123;p14"/>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5"/>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29" name="Google Shape;129;p15"/>
          <p:cNvSpPr txBox="1"/>
          <p:nvPr/>
        </p:nvSpPr>
        <p:spPr>
          <a:xfrm>
            <a:off x="293732" y="2945942"/>
            <a:ext cx="4049668"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3600" u="none" cap="none" strike="noStrike">
                <a:solidFill>
                  <a:srgbClr val="385623"/>
                </a:solidFill>
                <a:latin typeface="Calibri"/>
                <a:ea typeface="Calibri"/>
                <a:cs typeface="Calibri"/>
                <a:sym typeface="Calibri"/>
              </a:rPr>
              <a:t>1. Cultural Heritage and tourism</a:t>
            </a:r>
            <a:endParaRPr b="0" i="0" sz="3600" u="none" cap="none" strike="noStrike">
              <a:solidFill>
                <a:srgbClr val="000000"/>
              </a:solidFill>
              <a:latin typeface="Calibri"/>
              <a:ea typeface="Calibri"/>
              <a:cs typeface="Calibri"/>
              <a:sym typeface="Calibri"/>
            </a:endParaRPr>
          </a:p>
        </p:txBody>
      </p:sp>
      <p:sp>
        <p:nvSpPr>
          <p:cNvPr id="130" name="Google Shape;130;p15"/>
          <p:cNvSpPr txBox="1"/>
          <p:nvPr/>
        </p:nvSpPr>
        <p:spPr>
          <a:xfrm>
            <a:off x="4724400" y="1066800"/>
            <a:ext cx="7162800" cy="5524549"/>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600"/>
              </a:spcBef>
              <a:spcAft>
                <a:spcPts val="0"/>
              </a:spcAft>
              <a:buClr>
                <a:schemeClr val="dk1"/>
              </a:buClr>
              <a:buSzPts val="1946"/>
              <a:buFont typeface="Arial"/>
              <a:buNone/>
            </a:pPr>
            <a:r>
              <a:rPr b="0" i="0" lang="en-US" sz="2000" u="none" cap="none" strike="noStrike">
                <a:solidFill>
                  <a:schemeClr val="dk1"/>
                </a:solidFill>
                <a:latin typeface="Calibri"/>
                <a:ea typeface="Calibri"/>
                <a:cs typeface="Calibri"/>
                <a:sym typeface="Calibri"/>
              </a:rPr>
              <a:t>If all agree that cultural heritage (tangible, intangible and natural) is an anchor of the global tourism industry and a contributor of economic value to the local communities, the utilization of, for example, local aromatic plants and old recipes for the production of new organic products, the provision of experiential experiences in a farm, the transmission of experiences to the new generation are elements that help to maintain it, but also to the successful development of a business.</a:t>
            </a:r>
            <a:endParaRPr b="0" i="0" sz="2000" u="none" cap="none" strike="noStrike">
              <a:solidFill>
                <a:schemeClr val="dk1"/>
              </a:solidFill>
              <a:latin typeface="Calibri"/>
              <a:ea typeface="Calibri"/>
              <a:cs typeface="Calibri"/>
              <a:sym typeface="Calibri"/>
            </a:endParaRPr>
          </a:p>
          <a:p>
            <a:pPr indent="0" lvl="0" marL="0" marR="0" rtl="0" algn="l">
              <a:lnSpc>
                <a:spcPct val="115000"/>
              </a:lnSpc>
              <a:spcBef>
                <a:spcPts val="600"/>
              </a:spcBef>
              <a:spcAft>
                <a:spcPts val="0"/>
              </a:spcAft>
              <a:buClr>
                <a:schemeClr val="dk1"/>
              </a:buClr>
              <a:buSzPts val="1946"/>
              <a:buFont typeface="Arial"/>
              <a:buNone/>
            </a:pPr>
            <a:r>
              <a:rPr b="0" i="0" lang="en-US" sz="2000" u="none" cap="none" strike="noStrike">
                <a:solidFill>
                  <a:schemeClr val="dk1"/>
                </a:solidFill>
                <a:latin typeface="Calibri"/>
                <a:ea typeface="Calibri"/>
                <a:cs typeface="Calibri"/>
                <a:sym typeface="Calibri"/>
              </a:rPr>
              <a:t>The same applies if the company respects the environment and bases its creation and operation on materials with an ecological label. Thus, a tourist unit that takes care to use ecological materials to build its accommodation, utilizes renewable energies, offers local products from small organic cottage industries, etc. is sure to have a positive response from its customers.</a:t>
            </a:r>
            <a:endParaRPr b="0" i="0" sz="2000" u="none" cap="none" strike="noStrike">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Clr>
                <a:srgbClr val="000000"/>
              </a:buClr>
              <a:buSzPts val="2100"/>
              <a:buFont typeface="Arial"/>
              <a:buNone/>
            </a:pPr>
            <a:r>
              <a:t/>
            </a:r>
            <a:endParaRPr b="0" i="0" sz="2100" u="none" cap="none" strike="noStrike">
              <a:solidFill>
                <a:schemeClr val="dk1"/>
              </a:solidFill>
              <a:latin typeface="Calibri"/>
              <a:ea typeface="Calibri"/>
              <a:cs typeface="Calibri"/>
              <a:sym typeface="Calibri"/>
            </a:endParaRPr>
          </a:p>
        </p:txBody>
      </p:sp>
      <p:pic>
        <p:nvPicPr>
          <p:cNvPr descr="Logo, company name&#10;&#10;Description automatically generated" id="131" name="Google Shape;131;p15"/>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6"/>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37" name="Google Shape;137;p16"/>
          <p:cNvSpPr txBox="1"/>
          <p:nvPr/>
        </p:nvSpPr>
        <p:spPr>
          <a:xfrm>
            <a:off x="293732" y="2945942"/>
            <a:ext cx="4260900" cy="18158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3600" u="none" cap="none" strike="noStrike">
                <a:solidFill>
                  <a:srgbClr val="385623"/>
                </a:solidFill>
                <a:latin typeface="Calibri"/>
                <a:ea typeface="Calibri"/>
                <a:cs typeface="Calibri"/>
                <a:sym typeface="Calibri"/>
              </a:rPr>
              <a:t>2. Rural Tourism or Agrotourism?</a:t>
            </a:r>
            <a:endParaRPr b="0" i="0" sz="3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Questrial"/>
              <a:ea typeface="Questrial"/>
              <a:cs typeface="Questrial"/>
              <a:sym typeface="Questrial"/>
            </a:endParaRPr>
          </a:p>
        </p:txBody>
      </p:sp>
      <p:sp>
        <p:nvSpPr>
          <p:cNvPr id="138" name="Google Shape;138;p16"/>
          <p:cNvSpPr txBox="1"/>
          <p:nvPr/>
        </p:nvSpPr>
        <p:spPr>
          <a:xfrm>
            <a:off x="4554632" y="1449358"/>
            <a:ext cx="7180168" cy="4570442"/>
          </a:xfrm>
          <a:prstGeom prst="rect">
            <a:avLst/>
          </a:prstGeom>
          <a:noFill/>
          <a:ln>
            <a:noFill/>
          </a:ln>
        </p:spPr>
        <p:txBody>
          <a:bodyPr anchorCtr="0" anchor="t" bIns="45700" lIns="91425" spcFirstLastPara="1" rIns="91425" wrap="square" tIns="45700">
            <a:spAutoFit/>
          </a:bodyPr>
          <a:lstStyle/>
          <a:p>
            <a:pPr indent="-457200" lvl="0" marL="628650" marR="0" rtl="0" algn="l">
              <a:lnSpc>
                <a:spcPct val="115000"/>
              </a:lnSpc>
              <a:spcBef>
                <a:spcPts val="600"/>
              </a:spcBef>
              <a:spcAft>
                <a:spcPts val="0"/>
              </a:spcAft>
              <a:buClr>
                <a:schemeClr val="dk1"/>
              </a:buClr>
              <a:buSzPts val="2000"/>
              <a:buFont typeface="Arial"/>
              <a:buAutoNum type="arabicPeriod"/>
            </a:pPr>
            <a:r>
              <a:rPr b="0" i="0" lang="en-US" sz="2000" u="none" cap="none" strike="noStrike">
                <a:solidFill>
                  <a:schemeClr val="dk1"/>
                </a:solidFill>
                <a:latin typeface="Calibri"/>
                <a:ea typeface="Calibri"/>
                <a:cs typeface="Calibri"/>
                <a:sym typeface="Calibri"/>
              </a:rPr>
              <a:t>Rural tourism and Agrotourism: two terms with different definitions, which the one doesn’t exclude the other.</a:t>
            </a:r>
            <a:endParaRPr b="0" i="0" sz="2000" u="none" cap="none" strike="noStrike">
              <a:solidFill>
                <a:schemeClr val="dk1"/>
              </a:solidFill>
              <a:latin typeface="Arial"/>
              <a:ea typeface="Arial"/>
              <a:cs typeface="Arial"/>
              <a:sym typeface="Arial"/>
            </a:endParaRPr>
          </a:p>
          <a:p>
            <a:pPr indent="-457200" lvl="0" marL="628650" marR="0" rtl="0" algn="l">
              <a:lnSpc>
                <a:spcPct val="115000"/>
              </a:lnSpc>
              <a:spcBef>
                <a:spcPts val="600"/>
              </a:spcBef>
              <a:spcAft>
                <a:spcPts val="0"/>
              </a:spcAft>
              <a:buClr>
                <a:schemeClr val="dk1"/>
              </a:buClr>
              <a:buSzPts val="2000"/>
              <a:buFont typeface="Arial"/>
              <a:buAutoNum type="arabicPeriod"/>
            </a:pPr>
            <a:r>
              <a:rPr b="0" i="0" lang="en-US" sz="2000" u="none" cap="none" strike="noStrike">
                <a:solidFill>
                  <a:schemeClr val="dk1"/>
                </a:solidFill>
                <a:latin typeface="Calibri"/>
                <a:ea typeface="Calibri"/>
                <a:cs typeface="Calibri"/>
                <a:sym typeface="Calibri"/>
              </a:rPr>
              <a:t>Rural tourism enterprises do not necessarily occur on a farm or at an agricultural plant, they do not generate supplemental income for the agricultural enterprise.</a:t>
            </a:r>
            <a:endParaRPr b="0" i="0" sz="2000" u="none" cap="none" strike="noStrike">
              <a:solidFill>
                <a:schemeClr val="dk1"/>
              </a:solidFill>
              <a:latin typeface="Arial"/>
              <a:ea typeface="Arial"/>
              <a:cs typeface="Arial"/>
              <a:sym typeface="Arial"/>
            </a:endParaRPr>
          </a:p>
          <a:p>
            <a:pPr indent="-457200" lvl="0" marL="628650" marR="0" rtl="0" algn="l">
              <a:lnSpc>
                <a:spcPct val="115000"/>
              </a:lnSpc>
              <a:spcBef>
                <a:spcPts val="600"/>
              </a:spcBef>
              <a:spcAft>
                <a:spcPts val="0"/>
              </a:spcAft>
              <a:buClr>
                <a:schemeClr val="dk1"/>
              </a:buClr>
              <a:buSzPts val="2000"/>
              <a:buFont typeface="Arial"/>
              <a:buAutoNum type="arabicPeriod"/>
            </a:pPr>
            <a:r>
              <a:rPr b="0" i="0" lang="en-US" sz="2000" u="none" cap="none" strike="noStrike">
                <a:solidFill>
                  <a:schemeClr val="dk1"/>
                </a:solidFill>
                <a:latin typeface="Calibri"/>
                <a:ea typeface="Calibri"/>
                <a:cs typeface="Calibri"/>
                <a:sym typeface="Calibri"/>
              </a:rPr>
              <a:t>Agrotourism: Is a subset of rural tourism and defines a commercial enterprise at a working farm, or agricultural plant conducted for the enjoyment of visitors that generates supplemental income for the owner. Agrotourism might include: outdoor recreation, educational experiences, entertainment (harvest festivals), hospitality services (farm stays, guided tours or outfitter services), on-farm direct sales </a:t>
            </a:r>
            <a:endParaRPr b="0" i="0" sz="2000" u="none" cap="none" strike="noStrike">
              <a:solidFill>
                <a:schemeClr val="dk1"/>
              </a:solidFill>
              <a:latin typeface="Calibri"/>
              <a:ea typeface="Calibri"/>
              <a:cs typeface="Calibri"/>
              <a:sym typeface="Calibri"/>
            </a:endParaRPr>
          </a:p>
        </p:txBody>
      </p:sp>
      <p:pic>
        <p:nvPicPr>
          <p:cNvPr descr="Logo, company name&#10;&#10;Description automatically generated" id="139" name="Google Shape;139;p16"/>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7"/>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45" name="Google Shape;145;p17"/>
          <p:cNvSpPr txBox="1"/>
          <p:nvPr/>
        </p:nvSpPr>
        <p:spPr>
          <a:xfrm>
            <a:off x="293732" y="2945942"/>
            <a:ext cx="3744868" cy="18158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3600" u="none" cap="none" strike="noStrike">
                <a:solidFill>
                  <a:srgbClr val="385623"/>
                </a:solidFill>
                <a:latin typeface="Calibri"/>
                <a:ea typeface="Calibri"/>
                <a:cs typeface="Calibri"/>
                <a:sym typeface="Calibri"/>
              </a:rPr>
              <a:t>3. Agromenelais Farm</a:t>
            </a:r>
            <a:endParaRPr b="0" i="0" sz="3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Questrial"/>
              <a:ea typeface="Questrial"/>
              <a:cs typeface="Questrial"/>
              <a:sym typeface="Questrial"/>
            </a:endParaRPr>
          </a:p>
        </p:txBody>
      </p:sp>
      <p:pic>
        <p:nvPicPr>
          <p:cNvPr descr="Logo, company name&#10;&#10;Description automatically generated" id="146" name="Google Shape;146;p17"/>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47" name="Google Shape;147;p17"/>
          <p:cNvSpPr txBox="1"/>
          <p:nvPr/>
        </p:nvSpPr>
        <p:spPr>
          <a:xfrm>
            <a:off x="4267200" y="1066800"/>
            <a:ext cx="7467600" cy="5089908"/>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60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The farm (</a:t>
            </a:r>
            <a:r>
              <a:rPr b="0" i="0" lang="en-US" sz="1800" u="sng" cap="none" strike="noStrike">
                <a:solidFill>
                  <a:schemeClr val="hlink"/>
                </a:solidFill>
                <a:latin typeface="Calibri"/>
                <a:ea typeface="Calibri"/>
                <a:cs typeface="Calibri"/>
                <a:sym typeface="Calibri"/>
                <a:hlinkClick r:id="rId4"/>
              </a:rPr>
              <a:t>https://agromenelais.gr/</a:t>
            </a:r>
            <a:r>
              <a:rPr b="0" i="0" lang="en-US" sz="1800" u="none" cap="none" strike="noStrike">
                <a:solidFill>
                  <a:schemeClr val="dk1"/>
                </a:solidFill>
                <a:latin typeface="Calibri"/>
                <a:ea typeface="Calibri"/>
                <a:cs typeface="Calibri"/>
                <a:sym typeface="Calibri"/>
              </a:rPr>
              <a:t> ) is based in the mountainous Karditsa village of Thrapsimi, at an altitude of 800 m. Since 2012, it has focused on the cultivation of organic superfoods, such as blueberries, aronia and goji berries.</a:t>
            </a:r>
            <a:endParaRPr b="0" i="0" sz="1800" u="none" cap="none" strike="noStrike">
              <a:solidFill>
                <a:schemeClr val="dk1"/>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The younger generation was the one who, following the new nutritional trends, decided to develop products based on superfoods, cereals, vegetables and fruits grown with organic methods in their fields, in the same mountainous area.</a:t>
            </a:r>
            <a:endParaRPr b="0" i="0" sz="1800" u="none" cap="none" strike="noStrike">
              <a:solidFill>
                <a:schemeClr val="dk1"/>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But they were not limited to these. Taking advantage of the nature around them, they standardize honey from beehives found in the fields themselves, pack oregano from the mountains of Agrafa, produce balsamic oil from the balsam grass, native to the inaccessible mountain slopes.</a:t>
            </a:r>
            <a:endParaRPr b="0" i="0" sz="1800" u="none" cap="none" strike="noStrike">
              <a:solidFill>
                <a:schemeClr val="dk1"/>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They also created blends of teas and herbal infusions, while with the help of winemakers, they produce vermouths with various flavors, using old local recipes.</a:t>
            </a:r>
            <a:endParaRPr b="0" i="0" sz="1800" u="none" cap="none" strike="noStrike">
              <a:solidFill>
                <a:schemeClr val="dk1"/>
              </a:solidFill>
              <a:latin typeface="Calibri"/>
              <a:ea typeface="Calibri"/>
              <a:cs typeface="Calibri"/>
              <a:sym typeface="Calibri"/>
            </a:endParaRPr>
          </a:p>
        </p:txBody>
      </p:sp>
      <p:sp>
        <p:nvSpPr>
          <p:cNvPr id="148" name="Google Shape;148;p17"/>
          <p:cNvSpPr txBox="1"/>
          <p:nvPr/>
        </p:nvSpPr>
        <p:spPr>
          <a:xfrm>
            <a:off x="3964721" y="6156708"/>
            <a:ext cx="7998679" cy="307800"/>
          </a:xfrm>
          <a:prstGeom prst="rect">
            <a:avLst/>
          </a:prstGeom>
          <a:solidFill>
            <a:srgbClr val="A8D08C"/>
          </a:solidFill>
          <a:ln cap="flat" cmpd="sng" w="12700">
            <a:solidFill>
              <a:srgbClr val="00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Calibri"/>
                <a:ea typeface="Calibri"/>
                <a:cs typeface="Calibri"/>
                <a:sym typeface="Calibri"/>
              </a:rPr>
              <a:t>Tip</a:t>
            </a:r>
            <a:r>
              <a:rPr b="0" i="0" lang="en-US" sz="1400" u="none" cap="none" strike="noStrike">
                <a:solidFill>
                  <a:srgbClr val="000000"/>
                </a:solidFill>
                <a:latin typeface="Calibri"/>
                <a:ea typeface="Calibri"/>
                <a:cs typeface="Calibri"/>
                <a:sym typeface="Calibri"/>
              </a:rPr>
              <a:t>: I watch what's happening in the world, I dare, I make good use of the nature and the tradition!</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8"/>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54" name="Google Shape;154;p18"/>
          <p:cNvSpPr txBox="1"/>
          <p:nvPr/>
        </p:nvSpPr>
        <p:spPr>
          <a:xfrm>
            <a:off x="293732" y="2945942"/>
            <a:ext cx="4049668" cy="18158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3600" u="none" cap="none" strike="noStrike">
                <a:solidFill>
                  <a:srgbClr val="385623"/>
                </a:solidFill>
                <a:latin typeface="Calibri"/>
                <a:ea typeface="Calibri"/>
                <a:cs typeface="Calibri"/>
                <a:sym typeface="Calibri"/>
              </a:rPr>
              <a:t>3. Agromenelais Farm: the Vision</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Questrial"/>
              <a:ea typeface="Questrial"/>
              <a:cs typeface="Questrial"/>
              <a:sym typeface="Questrial"/>
            </a:endParaRPr>
          </a:p>
        </p:txBody>
      </p:sp>
      <p:pic>
        <p:nvPicPr>
          <p:cNvPr descr="Logo, company name&#10;&#10;Description automatically generated" id="155" name="Google Shape;155;p18"/>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56" name="Google Shape;156;p18"/>
          <p:cNvSpPr txBox="1"/>
          <p:nvPr/>
        </p:nvSpPr>
        <p:spPr>
          <a:xfrm>
            <a:off x="4343400" y="1219200"/>
            <a:ext cx="7427852" cy="4684325"/>
          </a:xfrm>
          <a:prstGeom prst="rect">
            <a:avLst/>
          </a:prstGeom>
          <a:noFill/>
          <a:ln>
            <a:noFill/>
          </a:ln>
        </p:spPr>
        <p:txBody>
          <a:bodyPr anchorCtr="0" anchor="t" bIns="91425" lIns="91425" spcFirstLastPara="1" rIns="91425" wrap="square" tIns="91425">
            <a:normAutofit/>
          </a:bodyPr>
          <a:lstStyle/>
          <a:p>
            <a:pPr indent="-342900" lvl="0" marL="457200" marR="0" rtl="0" algn="l">
              <a:lnSpc>
                <a:spcPct val="115000"/>
              </a:lnSpc>
              <a:spcBef>
                <a:spcPts val="0"/>
              </a:spcBef>
              <a:spcAft>
                <a:spcPts val="0"/>
              </a:spcAft>
              <a:buClr>
                <a:srgbClr val="595959"/>
              </a:buClr>
              <a:buSzPts val="1800"/>
              <a:buFont typeface="Arial"/>
              <a:buChar char="●"/>
            </a:pPr>
            <a:r>
              <a:rPr b="0" i="0" lang="en-US" sz="1800" u="none" cap="none" strike="noStrike">
                <a:solidFill>
                  <a:schemeClr val="dk1"/>
                </a:solidFill>
                <a:latin typeface="Calibri"/>
                <a:ea typeface="Calibri"/>
                <a:cs typeface="Calibri"/>
                <a:sym typeface="Calibri"/>
              </a:rPr>
              <a:t>In their leaflet they describe very clear the vision:</a:t>
            </a:r>
            <a:endParaRPr b="0" i="0" sz="1800" u="none" cap="none" strike="noStrike">
              <a:solidFill>
                <a:schemeClr val="dk1"/>
              </a:solidFill>
              <a:latin typeface="Calibri"/>
              <a:ea typeface="Calibri"/>
              <a:cs typeface="Calibri"/>
              <a:sym typeface="Calibri"/>
            </a:endParaRPr>
          </a:p>
        </p:txBody>
      </p:sp>
      <p:pic>
        <p:nvPicPr>
          <p:cNvPr id="157" name="Google Shape;157;p18"/>
          <p:cNvPicPr preferRelativeResize="0"/>
          <p:nvPr/>
        </p:nvPicPr>
        <p:blipFill rotWithShape="1">
          <a:blip r:embed="rId4">
            <a:alphaModFix/>
          </a:blip>
          <a:srcRect b="0" l="0" r="0" t="0"/>
          <a:stretch/>
        </p:blipFill>
        <p:spPr>
          <a:xfrm>
            <a:off x="4724400" y="1905000"/>
            <a:ext cx="6781799" cy="3411850"/>
          </a:xfrm>
          <a:prstGeom prst="rect">
            <a:avLst/>
          </a:prstGeom>
          <a:noFill/>
          <a:ln>
            <a:noFill/>
          </a:ln>
        </p:spPr>
      </p:pic>
      <p:sp>
        <p:nvSpPr>
          <p:cNvPr id="158" name="Google Shape;158;p18"/>
          <p:cNvSpPr txBox="1"/>
          <p:nvPr/>
        </p:nvSpPr>
        <p:spPr>
          <a:xfrm>
            <a:off x="4572000" y="5486400"/>
            <a:ext cx="7199252" cy="307777"/>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Calibri"/>
                <a:ea typeface="Calibri"/>
                <a:cs typeface="Calibri"/>
                <a:sym typeface="Calibri"/>
              </a:rPr>
              <a:t>TIP</a:t>
            </a:r>
            <a:r>
              <a:rPr b="0" i="0" lang="en-US" sz="1400" u="none" cap="none" strike="noStrike">
                <a:solidFill>
                  <a:srgbClr val="000000"/>
                </a:solidFill>
                <a:latin typeface="Calibri"/>
                <a:ea typeface="Calibri"/>
                <a:cs typeface="Calibri"/>
                <a:sym typeface="Calibri"/>
              </a:rPr>
              <a:t>: It is important to have a vision for what you want to achieve!</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9"/>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64" name="Google Shape;164;p19"/>
          <p:cNvSpPr txBox="1"/>
          <p:nvPr/>
        </p:nvSpPr>
        <p:spPr>
          <a:xfrm>
            <a:off x="293732" y="2514600"/>
            <a:ext cx="3973468" cy="17542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i="0" lang="en-US" sz="3600" u="none" cap="none" strike="noStrike">
                <a:solidFill>
                  <a:schemeClr val="dk1"/>
                </a:solidFill>
                <a:latin typeface="Calibri"/>
                <a:ea typeface="Calibri"/>
                <a:cs typeface="Calibri"/>
                <a:sym typeface="Calibri"/>
              </a:rPr>
              <a:t>3. Agromenelais: Inspiration and knowledge</a:t>
            </a:r>
            <a:endParaRPr b="1" i="0" sz="3600" u="none" cap="none" strike="noStrike">
              <a:solidFill>
                <a:schemeClr val="dk1"/>
              </a:solidFill>
              <a:latin typeface="Calibri"/>
              <a:ea typeface="Calibri"/>
              <a:cs typeface="Calibri"/>
              <a:sym typeface="Calibri"/>
            </a:endParaRPr>
          </a:p>
        </p:txBody>
      </p:sp>
      <p:sp>
        <p:nvSpPr>
          <p:cNvPr id="165" name="Google Shape;165;p19"/>
          <p:cNvSpPr txBox="1"/>
          <p:nvPr/>
        </p:nvSpPr>
        <p:spPr>
          <a:xfrm>
            <a:off x="4419600" y="1237144"/>
            <a:ext cx="7315200" cy="5558404"/>
          </a:xfrm>
          <a:prstGeom prst="rect">
            <a:avLst/>
          </a:prstGeom>
          <a:noFill/>
          <a:ln>
            <a:noFill/>
          </a:ln>
        </p:spPr>
        <p:txBody>
          <a:bodyPr anchorCtr="0" anchor="t" bIns="45700" lIns="91425" spcFirstLastPara="1" rIns="91425" wrap="square" tIns="45700">
            <a:spAutoFit/>
          </a:bodyPr>
          <a:lstStyle/>
          <a:p>
            <a:pPr indent="-285750" lvl="0" marL="425768" marR="0" rtl="0" algn="l">
              <a:lnSpc>
                <a:spcPct val="115000"/>
              </a:lnSpc>
              <a:spcBef>
                <a:spcPts val="0"/>
              </a:spcBef>
              <a:spcAft>
                <a:spcPts val="0"/>
              </a:spcAft>
              <a:buClr>
                <a:schemeClr val="dk1"/>
              </a:buClr>
              <a:buSzPts val="1395"/>
              <a:buFont typeface="Arial"/>
              <a:buChar char="•"/>
            </a:pPr>
            <a:r>
              <a:rPr b="0" i="0" lang="en-US" sz="1800" u="none" cap="none" strike="noStrike">
                <a:solidFill>
                  <a:schemeClr val="dk1"/>
                </a:solidFill>
                <a:latin typeface="Calibri"/>
                <a:ea typeface="Calibri"/>
                <a:cs typeface="Calibri"/>
                <a:sym typeface="Calibri"/>
              </a:rPr>
              <a:t>Agromenelais started as a family business, which later evolved into a cooperative with the input of other local farmers. Participants cultivate their own land and roles within the cooperative are distributed according to each individual's skills and knowledge. It combines experience with innovative ideas. The cooperative, like the original business, is self-financing.</a:t>
            </a:r>
            <a:endParaRPr b="0" i="0" sz="2000" u="none" cap="none" strike="noStrike">
              <a:solidFill>
                <a:schemeClr val="dk1"/>
              </a:solidFill>
              <a:latin typeface="Arial"/>
              <a:ea typeface="Arial"/>
              <a:cs typeface="Arial"/>
              <a:sym typeface="Arial"/>
            </a:endParaRPr>
          </a:p>
          <a:p>
            <a:pPr indent="-285750" lvl="0" marL="425768" marR="0" rtl="0" algn="l">
              <a:lnSpc>
                <a:spcPct val="115000"/>
              </a:lnSpc>
              <a:spcBef>
                <a:spcPts val="600"/>
              </a:spcBef>
              <a:spcAft>
                <a:spcPts val="0"/>
              </a:spcAft>
              <a:buClr>
                <a:schemeClr val="dk1"/>
              </a:buClr>
              <a:buSzPts val="1395"/>
              <a:buFont typeface="Arial"/>
              <a:buChar char="•"/>
            </a:pPr>
            <a:r>
              <a:rPr b="0" i="0" lang="en-US" sz="1800" u="none" cap="none" strike="noStrike">
                <a:solidFill>
                  <a:schemeClr val="dk1"/>
                </a:solidFill>
                <a:latin typeface="Calibri"/>
                <a:ea typeface="Calibri"/>
                <a:cs typeface="Calibri"/>
                <a:sym typeface="Calibri"/>
              </a:rPr>
              <a:t>They diagnosed the new food trends in time and decided on their products based on this.</a:t>
            </a:r>
            <a:endParaRPr b="0" i="0" sz="2000" u="none" cap="none" strike="noStrike">
              <a:solidFill>
                <a:schemeClr val="dk1"/>
              </a:solidFill>
              <a:latin typeface="Arial"/>
              <a:ea typeface="Arial"/>
              <a:cs typeface="Arial"/>
              <a:sym typeface="Arial"/>
            </a:endParaRPr>
          </a:p>
          <a:p>
            <a:pPr indent="-285750" lvl="0" marL="425768" marR="0" rtl="0" algn="l">
              <a:lnSpc>
                <a:spcPct val="115000"/>
              </a:lnSpc>
              <a:spcBef>
                <a:spcPts val="600"/>
              </a:spcBef>
              <a:spcAft>
                <a:spcPts val="0"/>
              </a:spcAft>
              <a:buClr>
                <a:schemeClr val="dk1"/>
              </a:buClr>
              <a:buSzPts val="1395"/>
              <a:buFont typeface="Arial"/>
              <a:buChar char="•"/>
            </a:pPr>
            <a:r>
              <a:rPr b="0" i="0" lang="en-US" sz="1800" u="none" cap="none" strike="noStrike">
                <a:solidFill>
                  <a:schemeClr val="dk1"/>
                </a:solidFill>
                <a:latin typeface="Calibri"/>
                <a:ea typeface="Calibri"/>
                <a:cs typeface="Calibri"/>
                <a:sym typeface="Calibri"/>
              </a:rPr>
              <a:t>But this was also combined with innovative initiatives, as one of the company's main shareholders confesses. Thus, the blueberry plants were supplied from the USA, and to choose which of the 10 varieties suits the microclimate and soil of the region, the supplier company from America used satellite data. "We marked the fields to the Americans and they did a satellite survey for weeks." While the aronia was procured from Poland, again based on the data of the region processed by the university.</a:t>
            </a:r>
            <a:endParaRPr b="0" i="0" sz="1800" u="none" cap="none" strike="noStrike">
              <a:solidFill>
                <a:schemeClr val="dk1"/>
              </a:solidFill>
              <a:latin typeface="Calibri"/>
              <a:ea typeface="Calibri"/>
              <a:cs typeface="Calibri"/>
              <a:sym typeface="Calibri"/>
            </a:endParaRPr>
          </a:p>
          <a:p>
            <a:pPr indent="0" lvl="0" marL="457200" marR="0" rtl="0" algn="l">
              <a:lnSpc>
                <a:spcPct val="100000"/>
              </a:lnSpc>
              <a:spcBef>
                <a:spcPts val="600"/>
              </a:spcBef>
              <a:spcAft>
                <a:spcPts val="0"/>
              </a:spcAft>
              <a:buClr>
                <a:srgbClr val="000000"/>
              </a:buClr>
              <a:buSzPts val="900"/>
              <a:buFont typeface="Arial"/>
              <a:buNone/>
            </a:pPr>
            <a:r>
              <a:t/>
            </a:r>
            <a:endParaRPr b="1" i="0" sz="900" u="none" cap="none" strike="noStrike">
              <a:solidFill>
                <a:schemeClr val="dk1"/>
              </a:solidFill>
              <a:latin typeface="Calibri"/>
              <a:ea typeface="Calibri"/>
              <a:cs typeface="Calibri"/>
              <a:sym typeface="Calibri"/>
            </a:endParaRPr>
          </a:p>
        </p:txBody>
      </p:sp>
      <p:pic>
        <p:nvPicPr>
          <p:cNvPr descr="Logo, company name&#10;&#10;Description automatically generated" id="166" name="Google Shape;166;p19"/>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67" name="Google Shape;167;p19"/>
          <p:cNvSpPr txBox="1"/>
          <p:nvPr/>
        </p:nvSpPr>
        <p:spPr>
          <a:xfrm>
            <a:off x="293732" y="5247382"/>
            <a:ext cx="3973468" cy="1077218"/>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00000"/>
                </a:solidFill>
                <a:latin typeface="Calibri"/>
                <a:ea typeface="Calibri"/>
                <a:cs typeface="Calibri"/>
                <a:sym typeface="Calibri"/>
              </a:rPr>
              <a:t>TIP</a:t>
            </a:r>
            <a:r>
              <a:rPr b="0" i="0" lang="en-US" sz="1600" u="none" cap="none" strike="noStrike">
                <a:solidFill>
                  <a:srgbClr val="000000"/>
                </a:solidFill>
                <a:latin typeface="Calibri"/>
                <a:ea typeface="Calibri"/>
                <a:cs typeface="Calibri"/>
                <a:sym typeface="Calibri"/>
              </a:rPr>
              <a:t>: Cooperation with local actors, market analysis (what the customer wants), exploitation of experience, cooperation with scientific bodies inside and outside Greece</a:t>
            </a:r>
            <a:endParaRPr b="0" i="0" sz="1600" u="none" cap="none" strike="noStrike">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0"/>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73" name="Google Shape;173;p20"/>
          <p:cNvSpPr txBox="1"/>
          <p:nvPr/>
        </p:nvSpPr>
        <p:spPr>
          <a:xfrm>
            <a:off x="293732" y="1676400"/>
            <a:ext cx="4583068" cy="18158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3600" u="none" cap="none" strike="noStrike">
                <a:solidFill>
                  <a:srgbClr val="385623"/>
                </a:solidFill>
                <a:latin typeface="Calibri"/>
                <a:ea typeface="Calibri"/>
                <a:cs typeface="Calibri"/>
                <a:sym typeface="Calibri"/>
              </a:rPr>
              <a:t>3. Agromenelais: Dissemination</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Questrial"/>
              <a:ea typeface="Questrial"/>
              <a:cs typeface="Questrial"/>
              <a:sym typeface="Questrial"/>
            </a:endParaRPr>
          </a:p>
        </p:txBody>
      </p:sp>
      <p:sp>
        <p:nvSpPr>
          <p:cNvPr id="174" name="Google Shape;174;p20"/>
          <p:cNvSpPr txBox="1"/>
          <p:nvPr/>
        </p:nvSpPr>
        <p:spPr>
          <a:xfrm>
            <a:off x="5171328" y="1752600"/>
            <a:ext cx="6563472" cy="325008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14000"/>
              </a:lnSpc>
              <a:spcBef>
                <a:spcPts val="0"/>
              </a:spcBef>
              <a:spcAft>
                <a:spcPts val="0"/>
              </a:spcAft>
              <a:buClr>
                <a:srgbClr val="000000"/>
              </a:buClr>
              <a:buSzPts val="2000"/>
              <a:buFont typeface="Arial"/>
              <a:buChar char="•"/>
            </a:pPr>
            <a:r>
              <a:rPr b="0" i="0" lang="en-US" sz="2000" u="none" cap="none" strike="noStrike">
                <a:solidFill>
                  <a:schemeClr val="dk1"/>
                </a:solidFill>
                <a:latin typeface="Calibri"/>
                <a:ea typeface="Calibri"/>
                <a:cs typeface="Calibri"/>
                <a:sym typeface="Calibri"/>
              </a:rPr>
              <a:t>Comprehensive internet site with all information and products in 2 languages</a:t>
            </a:r>
            <a:endParaRPr b="0" i="0" sz="2000" u="none" cap="none" strike="noStrike">
              <a:solidFill>
                <a:schemeClr val="dk1"/>
              </a:solidFill>
              <a:latin typeface="Arial"/>
              <a:ea typeface="Arial"/>
              <a:cs typeface="Arial"/>
              <a:sym typeface="Arial"/>
            </a:endParaRPr>
          </a:p>
          <a:p>
            <a:pPr indent="-285750" lvl="0" marL="285750" marR="0" rtl="0" algn="l">
              <a:lnSpc>
                <a:spcPct val="114000"/>
              </a:lnSpc>
              <a:spcBef>
                <a:spcPts val="0"/>
              </a:spcBef>
              <a:spcAft>
                <a:spcPts val="0"/>
              </a:spcAft>
              <a:buClr>
                <a:srgbClr val="000000"/>
              </a:buClr>
              <a:buSzPts val="2000"/>
              <a:buFont typeface="Arial"/>
              <a:buChar char="•"/>
            </a:pPr>
            <a:r>
              <a:rPr b="0" i="0" lang="en-US" sz="2000" u="none" cap="none" strike="noStrike">
                <a:solidFill>
                  <a:schemeClr val="dk1"/>
                </a:solidFill>
                <a:latin typeface="Calibri"/>
                <a:ea typeface="Calibri"/>
                <a:cs typeface="Calibri"/>
                <a:sym typeface="Calibri"/>
              </a:rPr>
              <a:t>Leaflet in English</a:t>
            </a:r>
            <a:endParaRPr b="0" i="0" sz="2000" u="none" cap="none" strike="noStrike">
              <a:solidFill>
                <a:schemeClr val="dk1"/>
              </a:solidFill>
              <a:latin typeface="Calibri"/>
              <a:ea typeface="Calibri"/>
              <a:cs typeface="Calibri"/>
              <a:sym typeface="Calibri"/>
            </a:endParaRPr>
          </a:p>
          <a:p>
            <a:pPr indent="-285750" lvl="0" marL="285750" marR="0" rtl="0" algn="l">
              <a:lnSpc>
                <a:spcPct val="114000"/>
              </a:lnSpc>
              <a:spcBef>
                <a:spcPts val="0"/>
              </a:spcBef>
              <a:spcAft>
                <a:spcPts val="0"/>
              </a:spcAft>
              <a:buClr>
                <a:srgbClr val="000000"/>
              </a:buClr>
              <a:buSzPts val="2000"/>
              <a:buFont typeface="Arial"/>
              <a:buChar char="•"/>
            </a:pPr>
            <a:r>
              <a:rPr b="0" i="0" lang="en-US" sz="2000" u="none" cap="none" strike="noStrike">
                <a:solidFill>
                  <a:schemeClr val="dk1"/>
                </a:solidFill>
                <a:latin typeface="Calibri"/>
                <a:ea typeface="Calibri"/>
                <a:cs typeface="Calibri"/>
                <a:sym typeface="Calibri"/>
              </a:rPr>
              <a:t>Blog</a:t>
            </a:r>
            <a:endParaRPr b="0" i="0" sz="2000" u="none" cap="none" strike="noStrike">
              <a:solidFill>
                <a:schemeClr val="dk1"/>
              </a:solidFill>
              <a:latin typeface="Arial"/>
              <a:ea typeface="Arial"/>
              <a:cs typeface="Arial"/>
              <a:sym typeface="Arial"/>
            </a:endParaRPr>
          </a:p>
          <a:p>
            <a:pPr indent="-285750" lvl="0" marL="285750" marR="0" rtl="0" algn="l">
              <a:lnSpc>
                <a:spcPct val="114000"/>
              </a:lnSpc>
              <a:spcBef>
                <a:spcPts val="0"/>
              </a:spcBef>
              <a:spcAft>
                <a:spcPts val="0"/>
              </a:spcAft>
              <a:buClr>
                <a:srgbClr val="000000"/>
              </a:buClr>
              <a:buSzPts val="2000"/>
              <a:buFont typeface="Arial"/>
              <a:buChar char="•"/>
            </a:pPr>
            <a:r>
              <a:rPr b="0" i="0" lang="en-US" sz="2000" u="none" cap="none" strike="noStrike">
                <a:solidFill>
                  <a:schemeClr val="dk1"/>
                </a:solidFill>
                <a:latin typeface="Calibri"/>
                <a:ea typeface="Calibri"/>
                <a:cs typeface="Calibri"/>
                <a:sym typeface="Calibri"/>
              </a:rPr>
              <a:t>Social media: Facebook / Instagram / Twitter / Linkedin</a:t>
            </a:r>
            <a:endParaRPr b="0" i="0" sz="2000" u="none" cap="none" strike="noStrike">
              <a:solidFill>
                <a:schemeClr val="dk1"/>
              </a:solidFill>
              <a:latin typeface="Calibri"/>
              <a:ea typeface="Calibri"/>
              <a:cs typeface="Calibri"/>
              <a:sym typeface="Calibri"/>
            </a:endParaRPr>
          </a:p>
          <a:p>
            <a:pPr indent="-285750" lvl="0" marL="285750" marR="0" rtl="0" algn="l">
              <a:lnSpc>
                <a:spcPct val="114000"/>
              </a:lnSpc>
              <a:spcBef>
                <a:spcPts val="0"/>
              </a:spcBef>
              <a:spcAft>
                <a:spcPts val="0"/>
              </a:spcAft>
              <a:buClr>
                <a:srgbClr val="000000"/>
              </a:buClr>
              <a:buSzPts val="2000"/>
              <a:buFont typeface="Arial"/>
              <a:buChar char="•"/>
            </a:pPr>
            <a:r>
              <a:rPr b="0" i="0" lang="en-US" sz="2000" u="none" cap="none" strike="noStrike">
                <a:solidFill>
                  <a:schemeClr val="dk1"/>
                </a:solidFill>
                <a:latin typeface="Calibri"/>
                <a:ea typeface="Calibri"/>
                <a:cs typeface="Calibri"/>
                <a:sym typeface="Calibri"/>
              </a:rPr>
              <a:t>Locating and placing the products on the international market</a:t>
            </a:r>
            <a:endParaRPr b="0" i="0" sz="2000" u="none" cap="none" strike="noStrike">
              <a:solidFill>
                <a:schemeClr val="dk1"/>
              </a:solidFill>
              <a:latin typeface="Calibri"/>
              <a:ea typeface="Calibri"/>
              <a:cs typeface="Calibri"/>
              <a:sym typeface="Calibri"/>
            </a:endParaRPr>
          </a:p>
          <a:p>
            <a:pPr indent="-285750" lvl="0" marL="285750" marR="0" rtl="0" algn="l">
              <a:lnSpc>
                <a:spcPct val="114000"/>
              </a:lnSpc>
              <a:spcBef>
                <a:spcPts val="0"/>
              </a:spcBef>
              <a:spcAft>
                <a:spcPts val="0"/>
              </a:spcAft>
              <a:buClr>
                <a:srgbClr val="000000"/>
              </a:buClr>
              <a:buSzPts val="2000"/>
              <a:buFont typeface="Arial"/>
              <a:buChar char="•"/>
            </a:pPr>
            <a:r>
              <a:rPr b="0" i="0" lang="en-US" sz="2000" u="none" cap="none" strike="noStrike">
                <a:solidFill>
                  <a:schemeClr val="dk1"/>
                </a:solidFill>
                <a:latin typeface="Calibri"/>
                <a:ea typeface="Calibri"/>
                <a:cs typeface="Calibri"/>
                <a:sym typeface="Calibri"/>
              </a:rPr>
              <a:t>Correct and smart advertising</a:t>
            </a:r>
            <a:endParaRPr b="0" i="0" sz="2000" u="none" cap="none" strike="noStrike">
              <a:solidFill>
                <a:schemeClr val="dk1"/>
              </a:solidFill>
              <a:latin typeface="Arial"/>
              <a:ea typeface="Arial"/>
              <a:cs typeface="Arial"/>
              <a:sym typeface="Arial"/>
            </a:endParaRPr>
          </a:p>
          <a:p>
            <a:pPr indent="-285750" lvl="0" marL="285750" marR="0" rtl="0" algn="l">
              <a:lnSpc>
                <a:spcPct val="114000"/>
              </a:lnSpc>
              <a:spcBef>
                <a:spcPts val="0"/>
              </a:spcBef>
              <a:spcAft>
                <a:spcPts val="0"/>
              </a:spcAft>
              <a:buClr>
                <a:srgbClr val="000000"/>
              </a:buClr>
              <a:buSzPts val="2000"/>
              <a:buFont typeface="Arial"/>
              <a:buChar char="•"/>
            </a:pPr>
            <a:r>
              <a:rPr b="0" i="0" lang="en-US" sz="2000" u="none" cap="none" strike="noStrike">
                <a:solidFill>
                  <a:schemeClr val="dk1"/>
                </a:solidFill>
                <a:latin typeface="Calibri"/>
                <a:ea typeface="Calibri"/>
                <a:cs typeface="Calibri"/>
                <a:sym typeface="Calibri"/>
              </a:rPr>
              <a:t>Participation in agritourism exhibitions and festivals</a:t>
            </a:r>
            <a:endParaRPr b="0" i="0" sz="2000" u="none" cap="none" strike="noStrike">
              <a:solidFill>
                <a:srgbClr val="595959"/>
              </a:solidFill>
              <a:latin typeface="Calibri"/>
              <a:ea typeface="Calibri"/>
              <a:cs typeface="Calibri"/>
              <a:sym typeface="Calibri"/>
            </a:endParaRPr>
          </a:p>
        </p:txBody>
      </p:sp>
      <p:pic>
        <p:nvPicPr>
          <p:cNvPr descr="Logo, company name&#10;&#10;Description automatically generated" id="175" name="Google Shape;175;p20"/>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76" name="Google Shape;176;p20"/>
          <p:cNvSpPr txBox="1"/>
          <p:nvPr/>
        </p:nvSpPr>
        <p:spPr>
          <a:xfrm>
            <a:off x="5410200" y="5572820"/>
            <a:ext cx="6172200" cy="523180"/>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Calibri"/>
                <a:ea typeface="Calibri"/>
                <a:cs typeface="Calibri"/>
                <a:sym typeface="Calibri"/>
              </a:rPr>
              <a:t>TIP</a:t>
            </a:r>
            <a:r>
              <a:rPr b="0" i="0" lang="en-US" sz="1400" u="none" cap="none" strike="noStrike">
                <a:solidFill>
                  <a:srgbClr val="000000"/>
                </a:solidFill>
                <a:latin typeface="Calibri"/>
                <a:ea typeface="Calibri"/>
                <a:cs typeface="Calibri"/>
                <a:sym typeface="Calibri"/>
              </a:rPr>
              <a:t>: The use of the right marketing instruments and the good quality of the products are the condition of the sustainability</a:t>
            </a:r>
            <a:endParaRPr b="0" i="0" sz="1400" u="none" cap="none" strike="noStrike">
              <a:solidFill>
                <a:srgbClr val="000000"/>
              </a:solidFill>
              <a:latin typeface="Calibri"/>
              <a:ea typeface="Calibri"/>
              <a:cs typeface="Calibri"/>
              <a:sym typeface="Calibri"/>
            </a:endParaRPr>
          </a:p>
        </p:txBody>
      </p:sp>
      <p:pic>
        <p:nvPicPr>
          <p:cNvPr id="177" name="Google Shape;177;p20"/>
          <p:cNvPicPr preferRelativeResize="0"/>
          <p:nvPr/>
        </p:nvPicPr>
        <p:blipFill rotWithShape="1">
          <a:blip r:embed="rId4">
            <a:alphaModFix/>
          </a:blip>
          <a:srcRect b="0" l="0" r="0" t="0"/>
          <a:stretch/>
        </p:blipFill>
        <p:spPr>
          <a:xfrm>
            <a:off x="304800" y="3124200"/>
            <a:ext cx="4572000" cy="2971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1"/>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83" name="Google Shape;183;p21"/>
          <p:cNvSpPr txBox="1"/>
          <p:nvPr/>
        </p:nvSpPr>
        <p:spPr>
          <a:xfrm>
            <a:off x="293732" y="2945942"/>
            <a:ext cx="4049668"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3600" u="none" cap="none" strike="noStrike">
                <a:solidFill>
                  <a:srgbClr val="385623"/>
                </a:solidFill>
                <a:latin typeface="Calibri"/>
                <a:ea typeface="Calibri"/>
                <a:cs typeface="Calibri"/>
                <a:sym typeface="Calibri"/>
              </a:rPr>
              <a:t>3. Agromenelais: Social Interaction</a:t>
            </a:r>
            <a:endParaRPr b="0" i="0" sz="3600" u="none" cap="none" strike="noStrike">
              <a:solidFill>
                <a:srgbClr val="000000"/>
              </a:solidFill>
              <a:latin typeface="Calibri"/>
              <a:ea typeface="Calibri"/>
              <a:cs typeface="Calibri"/>
              <a:sym typeface="Calibri"/>
            </a:endParaRPr>
          </a:p>
        </p:txBody>
      </p:sp>
      <p:sp>
        <p:nvSpPr>
          <p:cNvPr id="184" name="Google Shape;184;p21"/>
          <p:cNvSpPr txBox="1"/>
          <p:nvPr/>
        </p:nvSpPr>
        <p:spPr>
          <a:xfrm>
            <a:off x="4419600" y="1143000"/>
            <a:ext cx="7543800" cy="546075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14000"/>
              </a:lnSpc>
              <a:spcBef>
                <a:spcPts val="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The cooperation itself is a kind of social interaction</a:t>
            </a:r>
            <a:endParaRPr b="0" i="0" sz="1400" u="none" cap="none" strike="noStrike">
              <a:solidFill>
                <a:srgbClr val="000000"/>
              </a:solidFill>
              <a:latin typeface="Arial"/>
              <a:ea typeface="Arial"/>
              <a:cs typeface="Arial"/>
              <a:sym typeface="Arial"/>
            </a:endParaRPr>
          </a:p>
          <a:p>
            <a:pPr indent="-285750" lvl="0" marL="285750" marR="0" rtl="0" algn="l">
              <a:lnSpc>
                <a:spcPct val="114000"/>
              </a:lnSpc>
              <a:spcBef>
                <a:spcPts val="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The offer of agritourism packages is another means of contact with society. So in 2019, and before the outbreak of the covid epidemic, for the first time: “the 1st agritourism visit of 25 people from Finland, Italy, Austria, Portugal, Bulgaria and other European countries to the crops and facilities was successfully carried out of our company. […]. The visit ended with dinner at our company's restaurant, where our guests tasted local culinary delicacies and listened to Greek music." Such actions empower the local community and help the visibility of the business.</a:t>
            </a:r>
            <a:endParaRPr b="0" i="0" sz="1400" u="none" cap="none" strike="noStrike">
              <a:solidFill>
                <a:srgbClr val="000000"/>
              </a:solidFill>
              <a:latin typeface="Arial"/>
              <a:ea typeface="Arial"/>
              <a:cs typeface="Arial"/>
              <a:sym typeface="Arial"/>
            </a:endParaRPr>
          </a:p>
          <a:p>
            <a:pPr indent="-285750" lvl="0" marL="285750" marR="0" rtl="0" algn="l">
              <a:lnSpc>
                <a:spcPct val="114000"/>
              </a:lnSpc>
              <a:spcBef>
                <a:spcPts val="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At the same time, similar actions are offered for schools in the area. The students see that there are prospects in the primary sector and some of them will take advantage of it. In this way, not only the continuation of the production is ensured, but also the reduction of the abandonment of remote areas.</a:t>
            </a:r>
            <a:endParaRPr b="0" i="0" sz="1400" u="none" cap="none" strike="noStrike">
              <a:solidFill>
                <a:srgbClr val="000000"/>
              </a:solidFill>
              <a:latin typeface="Arial"/>
              <a:ea typeface="Arial"/>
              <a:cs typeface="Arial"/>
              <a:sym typeface="Arial"/>
            </a:endParaRPr>
          </a:p>
          <a:p>
            <a:pPr indent="-285750" lvl="0" marL="285750" marR="0" rtl="0" algn="l">
              <a:lnSpc>
                <a:spcPct val="114000"/>
              </a:lnSpc>
              <a:spcBef>
                <a:spcPts val="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In addition, they use their experience with consulting services regarding planting techniques, ways of yielding, but also methods of commercial exploitation</a:t>
            </a:r>
            <a:endParaRPr b="0" i="0" sz="1800" u="none" cap="none" strike="noStrike">
              <a:solidFill>
                <a:schemeClr val="dk1"/>
              </a:solidFill>
              <a:latin typeface="Calibri"/>
              <a:ea typeface="Calibri"/>
              <a:cs typeface="Calibri"/>
              <a:sym typeface="Calibri"/>
            </a:endParaRPr>
          </a:p>
        </p:txBody>
      </p:sp>
      <p:pic>
        <p:nvPicPr>
          <p:cNvPr descr="Logo, company name&#10;&#10;Description automatically generated" id="185" name="Google Shape;185;p21"/>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86" name="Google Shape;186;p21"/>
          <p:cNvSpPr txBox="1"/>
          <p:nvPr/>
        </p:nvSpPr>
        <p:spPr>
          <a:xfrm>
            <a:off x="381000" y="5662136"/>
            <a:ext cx="3733800" cy="738664"/>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Calibri"/>
                <a:ea typeface="Calibri"/>
                <a:cs typeface="Calibri"/>
                <a:sym typeface="Calibri"/>
              </a:rPr>
              <a:t>TIP</a:t>
            </a:r>
            <a:r>
              <a:rPr b="0" i="0" lang="en-US" sz="1400" u="none" cap="none" strike="noStrike">
                <a:solidFill>
                  <a:srgbClr val="000000"/>
                </a:solidFill>
                <a:latin typeface="Calibri"/>
                <a:ea typeface="Calibri"/>
                <a:cs typeface="Calibri"/>
                <a:sym typeface="Calibri"/>
              </a:rPr>
              <a:t>: It is important not to forget that the success of the project it presupposes in principle the acceptance of the local community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