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Questrial"/>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Questrial-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6" name="Google Shape;21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1.png"/><Relationship Id="rId6"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alontrail.eu/" TargetMode="External"/><Relationship Id="rId4" Type="http://schemas.openxmlformats.org/officeDocument/2006/relationships/hyperlink" Target="https://www.chemin-stevenson.org/" TargetMode="External"/><Relationship Id="rId5" Type="http://schemas.openxmlformats.org/officeDocument/2006/relationships/hyperlink" Target="https://www.timeoff.pt/" TargetMode="External"/><Relationship Id="rId6"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theonimfi.gr/index.html" TargetMode="External"/><Relationship Id="rId4" Type="http://schemas.openxmlformats.org/officeDocument/2006/relationships/hyperlink" Target="https://www.montanema.gr/el/about-us/" TargetMode="External"/><Relationship Id="rId5" Type="http://schemas.openxmlformats.org/officeDocument/2006/relationships/hyperlink" Target="https://www.allovergreece.com/Greek-Parks/Descr/4/el" TargetMode="External"/><Relationship Id="rId6"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hyperlink" Target="https://mosaicartgreece.com/pages/mosaic-art-workshops-greece" TargetMode="External"/><Relationship Id="rId5" Type="http://schemas.openxmlformats.org/officeDocument/2006/relationships/hyperlink" Target="https://vioma.gr/"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hyperlink" Target="https://thermalmedicineacademy.gr/%CE%B1%CE%B3%CF%81%CE%BF%CF%84%CE%B9%CE%BA%CF%8C%CF%82-%CF%84%CE%BF%CF%85%CF%81%CE%B9%CF%83%CE%BC%CF%8C%CF%82-%CE%B1%CE%B3%CF%81%CE%BF%CF%84%CE%BF%CF%85%CF%81%CE%B9%CF%83%CE%BC%CF%8C%CF%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04671" y="2175650"/>
            <a:ext cx="3992411" cy="21969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2"/>
              </a:buClr>
              <a:buSzPct val="100000"/>
              <a:buFont typeface="Calibri"/>
              <a:buNone/>
            </a:pPr>
            <a:r>
              <a:rPr lang="el-GR" sz="4000">
                <a:solidFill>
                  <a:schemeClr val="dk2"/>
                </a:solidFill>
              </a:rPr>
              <a:t>Πολιτισμική επιχειρηματικότητα και Αγροτικός τουρισμός</a:t>
            </a:r>
            <a:endParaRPr sz="4000">
              <a:solidFill>
                <a:schemeClr val="dk2"/>
              </a:solidFill>
            </a:endParaRPr>
          </a:p>
        </p:txBody>
      </p:sp>
      <p:sp>
        <p:nvSpPr>
          <p:cNvPr id="85" name="Google Shape;85;p13"/>
          <p:cNvSpPr txBox="1"/>
          <p:nvPr>
            <p:ph idx="1" type="subTitle"/>
          </p:nvPr>
        </p:nvSpPr>
        <p:spPr>
          <a:xfrm>
            <a:off x="804671" y="652975"/>
            <a:ext cx="3626651" cy="95511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000"/>
              <a:buNone/>
            </a:pPr>
            <a:r>
              <a:rPr lang="el-GR" sz="2000">
                <a:solidFill>
                  <a:schemeClr val="dk2"/>
                </a:solidFill>
              </a:rPr>
              <a:t>Blended mobility of VET learners</a:t>
            </a:r>
            <a:endParaRPr sz="2000">
              <a:solidFill>
                <a:schemeClr val="dk2"/>
              </a:solidFill>
            </a:endParaRPr>
          </a:p>
        </p:txBody>
      </p:sp>
      <p:pic>
        <p:nvPicPr>
          <p:cNvPr id="86" name="Google Shape;86;p13"/>
          <p:cNvPicPr preferRelativeResize="0"/>
          <p:nvPr/>
        </p:nvPicPr>
        <p:blipFill rotWithShape="1">
          <a:blip r:embed="rId3">
            <a:alphaModFix/>
          </a:blip>
          <a:srcRect b="0" l="0" r="0" t="0"/>
          <a:stretch/>
        </p:blipFill>
        <p:spPr>
          <a:xfrm>
            <a:off x="6467799" y="652975"/>
            <a:ext cx="4919530" cy="4635026"/>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87" name="Google Shape;87;p13"/>
          <p:cNvSpPr/>
          <p:nvPr/>
        </p:nvSpPr>
        <p:spPr>
          <a:xfrm>
            <a:off x="804671" y="5697265"/>
            <a:ext cx="5442666" cy="9387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100"/>
              <a:buFont typeface="Arial"/>
              <a:buNone/>
            </a:pPr>
            <a:r>
              <a:rPr b="0" i="0" lang="el-GR" sz="11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rPr b="1" i="0" lang="el-GR" sz="1100" u="none" cap="none" strike="noStrike">
                <a:solidFill>
                  <a:schemeClr val="dk1"/>
                </a:solidFill>
                <a:latin typeface="Calibri"/>
                <a:ea typeface="Calibri"/>
                <a:cs typeface="Calibri"/>
                <a:sym typeface="Calibri"/>
              </a:rPr>
              <a:t>ID 2020-1-EL01-KA202-079113</a:t>
            </a:r>
            <a:endParaRPr b="0" i="0" sz="1100" u="none" cap="none" strike="noStrike">
              <a:solidFill>
                <a:schemeClr val="dk1"/>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sp>
        <p:nvSpPr>
          <p:cNvPr id="89" name="Google Shape;89;p13"/>
          <p:cNvSpPr txBox="1"/>
          <p:nvPr/>
        </p:nvSpPr>
        <p:spPr>
          <a:xfrm>
            <a:off x="536397" y="3417350"/>
            <a:ext cx="3476400" cy="955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2"/>
              </a:buClr>
              <a:buSzPts val="2000"/>
              <a:buFont typeface="Arial"/>
              <a:buNone/>
            </a:pPr>
            <a:r>
              <a:t/>
            </a:r>
            <a:endParaRPr b="0" i="0" sz="1400" u="none" cap="none" strike="noStrike">
              <a:solidFill>
                <a:srgbClr val="000000"/>
              </a:solidFill>
              <a:latin typeface="Arial"/>
              <a:ea typeface="Arial"/>
              <a:cs typeface="Arial"/>
              <a:sym typeface="Arial"/>
            </a:endParaRPr>
          </a:p>
        </p:txBody>
      </p:sp>
      <p:pic>
        <p:nvPicPr>
          <p:cNvPr id="90" name="Google Shape;90;p13"/>
          <p:cNvPicPr preferRelativeResize="0"/>
          <p:nvPr/>
        </p:nvPicPr>
        <p:blipFill rotWithShape="1">
          <a:blip r:embed="rId5">
            <a:alphaModFix/>
          </a:blip>
          <a:srcRect b="0" l="0" r="0" t="0"/>
          <a:stretch/>
        </p:blipFill>
        <p:spPr>
          <a:xfrm>
            <a:off x="9229758" y="5857135"/>
            <a:ext cx="2182557" cy="463336"/>
          </a:xfrm>
          <a:prstGeom prst="rect">
            <a:avLst/>
          </a:prstGeom>
          <a:noFill/>
          <a:ln>
            <a:noFill/>
          </a:ln>
        </p:spPr>
      </p:pic>
      <p:pic>
        <p:nvPicPr>
          <p:cNvPr id="91" name="Google Shape;91;p13"/>
          <p:cNvPicPr preferRelativeResize="0"/>
          <p:nvPr/>
        </p:nvPicPr>
        <p:blipFill rotWithShape="1">
          <a:blip r:embed="rId6">
            <a:alphaModFix/>
          </a:blip>
          <a:srcRect b="0" l="0" r="0" t="0"/>
          <a:stretch/>
        </p:blipFill>
        <p:spPr>
          <a:xfrm>
            <a:off x="7483629" y="5772726"/>
            <a:ext cx="1505627" cy="73170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93" name="Google Shape;193;p22"/>
          <p:cNvSpPr txBox="1"/>
          <p:nvPr/>
        </p:nvSpPr>
        <p:spPr>
          <a:xfrm>
            <a:off x="293732" y="2667000"/>
            <a:ext cx="4260900"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4. Αγροτικός τουρισμός και διαδρομές</a:t>
            </a:r>
            <a:endParaRPr b="1" i="0" sz="3600" u="none" cap="none" strike="noStrike">
              <a:solidFill>
                <a:srgbClr val="385623"/>
              </a:solidFill>
              <a:latin typeface="Calibri"/>
              <a:ea typeface="Calibri"/>
              <a:cs typeface="Calibri"/>
              <a:sym typeface="Calibri"/>
            </a:endParaRPr>
          </a:p>
        </p:txBody>
      </p:sp>
      <p:sp>
        <p:nvSpPr>
          <p:cNvPr id="194" name="Google Shape;194;p22"/>
          <p:cNvSpPr txBox="1"/>
          <p:nvPr/>
        </p:nvSpPr>
        <p:spPr>
          <a:xfrm>
            <a:off x="5160499" y="1002320"/>
            <a:ext cx="6858000" cy="5816937"/>
          </a:xfrm>
          <a:prstGeom prst="rect">
            <a:avLst/>
          </a:prstGeom>
          <a:noFill/>
          <a:ln>
            <a:noFill/>
          </a:ln>
        </p:spPr>
        <p:txBody>
          <a:bodyPr anchorCtr="0" anchor="t" bIns="45700" lIns="91425" spcFirstLastPara="1" rIns="91425" wrap="square" tIns="45700">
            <a:spAutoFit/>
          </a:bodyPr>
          <a:lstStyle/>
          <a:p>
            <a:pPr indent="0" lvl="1" marL="342900" marR="0" rtl="0" algn="l">
              <a:lnSpc>
                <a:spcPct val="100000"/>
              </a:lnSpc>
              <a:spcBef>
                <a:spcPts val="0"/>
              </a:spcBef>
              <a:spcAft>
                <a:spcPts val="0"/>
              </a:spcAft>
              <a:buNone/>
            </a:pPr>
            <a:r>
              <a:rPr b="0" i="0" lang="el-GR" sz="1800" u="none" cap="none" strike="noStrike">
                <a:solidFill>
                  <a:srgbClr val="000000"/>
                </a:solidFill>
                <a:latin typeface="Calibri"/>
                <a:ea typeface="Calibri"/>
                <a:cs typeface="Calibri"/>
                <a:sym typeface="Calibri"/>
              </a:rPr>
              <a:t>Συμμετοχή σε τουριστικές διαδρομές: μπορεί να αξιοποιηθεί η νέα τάση των πολιτιστικών και φυσικών διαδρομών. Τοπικές επιχειρήσεις και πολιτιστικοί σύλλογοι μπορούν να συνεργαστούν με επιστημονικούς φορείς και να δημιουργήσουν διαδρομές που θα αναδείξουν την τοπική φυσική ομορφιά σε συνδυασμό με πολιτιστικά στοιχεία, τοπικά προϊόντα και γαστρονομία. Πολλές περιπτώσεις μπορούν να χρησιμεύσουν ως παράδειγμα προς μίμηση.</a:t>
            </a:r>
            <a:endParaRPr/>
          </a:p>
          <a:p>
            <a:pPr indent="-285750" lvl="1" marL="628650" marR="0" rtl="0" algn="l">
              <a:lnSpc>
                <a:spcPct val="100000"/>
              </a:lnSpc>
              <a:spcBef>
                <a:spcPts val="600"/>
              </a:spcBef>
              <a:spcAft>
                <a:spcPts val="0"/>
              </a:spcAft>
              <a:buClr>
                <a:srgbClr val="000000"/>
              </a:buClr>
              <a:buSzPts val="1600"/>
              <a:buFont typeface="Arial"/>
              <a:buChar char="•"/>
            </a:pPr>
            <a:r>
              <a:rPr b="0" i="0" lang="el-GR" sz="1600" u="none" cap="none" strike="noStrike">
                <a:solidFill>
                  <a:srgbClr val="000000"/>
                </a:solidFill>
                <a:latin typeface="Calibri"/>
                <a:ea typeface="Calibri"/>
                <a:cs typeface="Calibri"/>
                <a:sym typeface="Calibri"/>
              </a:rPr>
              <a:t>Menalon trail: </a:t>
            </a:r>
            <a:r>
              <a:rPr b="0" i="0" lang="el-GR" sz="1600" u="sng" cap="none" strike="noStrike">
                <a:solidFill>
                  <a:schemeClr val="hlink"/>
                </a:solidFill>
                <a:latin typeface="Calibri"/>
                <a:ea typeface="Calibri"/>
                <a:cs typeface="Calibri"/>
                <a:sym typeface="Calibri"/>
                <a:hlinkClick r:id="rId3"/>
              </a:rPr>
              <a:t>https://menalontrail.eu/</a:t>
            </a:r>
            <a:r>
              <a:rPr b="0" i="0" lang="el-GR" sz="1600" u="none" cap="none" strike="noStrike">
                <a:solidFill>
                  <a:srgbClr val="000000"/>
                </a:solidFill>
                <a:latin typeface="Calibri"/>
                <a:ea typeface="Calibri"/>
                <a:cs typeface="Calibri"/>
                <a:sym typeface="Calibri"/>
              </a:rPr>
              <a:t> (Ελλάδα) Κάθε τοπικό μουσείο, τοπικός ιστορικός τόπος, τοπική επιχείρηση (καλλιέργεια, παραγωγή και διανομή τοπικού προϊόντος, τοπική κουζίνα κ.λπ.) μπορεί να είναι μέρος της προσπάθειας.</a:t>
            </a:r>
            <a:endParaRPr b="0" i="0" sz="1400" u="none" cap="none" strike="noStrike">
              <a:solidFill>
                <a:srgbClr val="000000"/>
              </a:solidFill>
              <a:latin typeface="Arial"/>
              <a:ea typeface="Arial"/>
              <a:cs typeface="Arial"/>
              <a:sym typeface="Arial"/>
            </a:endParaRPr>
          </a:p>
          <a:p>
            <a:pPr indent="-285750" lvl="0" marL="640080" marR="0" rtl="0" algn="l">
              <a:lnSpc>
                <a:spcPct val="100000"/>
              </a:lnSpc>
              <a:spcBef>
                <a:spcPts val="600"/>
              </a:spcBef>
              <a:spcAft>
                <a:spcPts val="0"/>
              </a:spcAft>
              <a:buClr>
                <a:srgbClr val="000000"/>
              </a:buClr>
              <a:buSzPts val="1600"/>
              <a:buFont typeface="Arial"/>
              <a:buChar char="•"/>
            </a:pPr>
            <a:r>
              <a:rPr b="0" i="0" lang="el-GR" sz="1600" u="none" cap="none" strike="noStrike">
                <a:solidFill>
                  <a:srgbClr val="000000"/>
                </a:solidFill>
                <a:latin typeface="Calibri"/>
                <a:ea typeface="Calibri"/>
                <a:cs typeface="Calibri"/>
                <a:sym typeface="Calibri"/>
              </a:rPr>
              <a:t>Marchez sur les pas de Robert Louis Stevenson!: </a:t>
            </a:r>
            <a:r>
              <a:rPr b="0" i="0" lang="el-GR" sz="1600" u="sng" cap="none" strike="noStrike">
                <a:solidFill>
                  <a:schemeClr val="hlink"/>
                </a:solidFill>
                <a:latin typeface="Calibri"/>
                <a:ea typeface="Calibri"/>
                <a:cs typeface="Calibri"/>
                <a:sym typeface="Calibri"/>
                <a:hlinkClick r:id="rId4"/>
              </a:rPr>
              <a:t>https://www.chemin-stevenson.org/</a:t>
            </a:r>
            <a:r>
              <a:rPr b="0" i="0" lang="el-GR" sz="1600" u="none" cap="none" strike="noStrike">
                <a:solidFill>
                  <a:srgbClr val="000000"/>
                </a:solidFill>
                <a:latin typeface="Calibri"/>
                <a:ea typeface="Calibri"/>
                <a:cs typeface="Calibri"/>
                <a:sym typeface="Calibri"/>
              </a:rPr>
              <a:t> (Γαλλία). </a:t>
            </a:r>
            <a:endParaRPr b="0" i="0" sz="1600" u="none" cap="none" strike="noStrike">
              <a:solidFill>
                <a:srgbClr val="000000"/>
              </a:solidFill>
              <a:latin typeface="Calibri"/>
              <a:ea typeface="Calibri"/>
              <a:cs typeface="Calibri"/>
              <a:sym typeface="Calibri"/>
            </a:endParaRPr>
          </a:p>
          <a:p>
            <a:pPr indent="-285750" lvl="1" marL="640080" marR="0" rtl="0" algn="l">
              <a:lnSpc>
                <a:spcPct val="100000"/>
              </a:lnSpc>
              <a:spcBef>
                <a:spcPts val="600"/>
              </a:spcBef>
              <a:spcAft>
                <a:spcPts val="600"/>
              </a:spcAft>
              <a:buClr>
                <a:srgbClr val="000000"/>
              </a:buClr>
              <a:buSzPts val="1600"/>
              <a:buFont typeface="Arial"/>
              <a:buChar char="•"/>
            </a:pPr>
            <a:r>
              <a:rPr b="0" i="0" lang="el-GR" sz="1600" u="none" cap="none" strike="noStrike">
                <a:solidFill>
                  <a:srgbClr val="000000"/>
                </a:solidFill>
                <a:latin typeface="Calibri"/>
                <a:ea typeface="Calibri"/>
                <a:cs typeface="Calibri"/>
                <a:sym typeface="Calibri"/>
              </a:rPr>
              <a:t>Caminhadas TIME OFF: </a:t>
            </a:r>
            <a:r>
              <a:rPr b="0" i="0" lang="el-GR" sz="1600" u="sng" cap="none" strike="noStrike">
                <a:solidFill>
                  <a:schemeClr val="hlink"/>
                </a:solidFill>
                <a:latin typeface="Calibri"/>
                <a:ea typeface="Calibri"/>
                <a:cs typeface="Calibri"/>
                <a:sym typeface="Calibri"/>
                <a:hlinkClick r:id="rId5"/>
              </a:rPr>
              <a:t>https://www.timeoff.pt/</a:t>
            </a:r>
            <a:r>
              <a:rPr b="0" i="0" lang="el-GR" sz="1600" u="none" cap="none" strike="noStrike">
                <a:solidFill>
                  <a:srgbClr val="000000"/>
                </a:solidFill>
                <a:latin typeface="Calibri"/>
                <a:ea typeface="Calibri"/>
                <a:cs typeface="Calibri"/>
                <a:sym typeface="Calibri"/>
              </a:rPr>
              <a:t> (Πορτογαλία). TIME OFF ξεκίνησε στα τέλη του 2014, όταν η Ana Pinto, η επικεφαλής του έργου, μετά από 10 χρόνια καριέρας, άλλαξε τη ζωή της. Το 2017, ένα ιστολόγιο γεννήθηκε για να μοιράζεται τοπόσημα της πιο αγροτικής Πορτογαλίας. Το 2018, ένα βιβλίο μπαίνει στο blog και το 2019 γεννιούνται οι Caminhadas TIME OFF. Μια οικογενειακή μικροεπιχείρηση με επίκεντρο τον φυσικό και τον αγροτικό τουρισμό. </a:t>
            </a:r>
            <a:endParaRPr b="0" i="0" sz="1600" u="none" cap="none" strike="noStrike">
              <a:solidFill>
                <a:srgbClr val="000000"/>
              </a:solidFill>
              <a:latin typeface="Calibri"/>
              <a:ea typeface="Calibri"/>
              <a:cs typeface="Calibri"/>
              <a:sym typeface="Calibri"/>
            </a:endParaRPr>
          </a:p>
        </p:txBody>
      </p:sp>
      <p:pic>
        <p:nvPicPr>
          <p:cNvPr descr="Logo, company name&#10;&#10;Description automatically generated" id="195" name="Google Shape;195;p22"/>
          <p:cNvPicPr preferRelativeResize="0"/>
          <p:nvPr/>
        </p:nvPicPr>
        <p:blipFill rotWithShape="1">
          <a:blip r:embed="rId6">
            <a:alphaModFix/>
          </a:blip>
          <a:srcRect b="0" l="0" r="0" t="0"/>
          <a:stretch/>
        </p:blipFill>
        <p:spPr>
          <a:xfrm>
            <a:off x="-1" y="-1"/>
            <a:ext cx="936925" cy="936925"/>
          </a:xfrm>
          <a:prstGeom prst="rect">
            <a:avLst/>
          </a:prstGeom>
          <a:noFill/>
          <a:ln>
            <a:noFill/>
          </a:ln>
        </p:spPr>
      </p:pic>
      <p:sp>
        <p:nvSpPr>
          <p:cNvPr id="196" name="Google Shape;196;p22"/>
          <p:cNvSpPr txBox="1"/>
          <p:nvPr/>
        </p:nvSpPr>
        <p:spPr>
          <a:xfrm>
            <a:off x="293732" y="5029200"/>
            <a:ext cx="4583068" cy="1169511"/>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l-GR" sz="1400" u="none" cap="none" strike="noStrike">
                <a:solidFill>
                  <a:srgbClr val="000000"/>
                </a:solidFill>
                <a:latin typeface="Calibri"/>
                <a:ea typeface="Calibri"/>
                <a:cs typeface="Calibri"/>
                <a:sym typeface="Calibri"/>
              </a:rPr>
              <a:t>TIP</a:t>
            </a:r>
            <a:r>
              <a:rPr b="0" i="0" lang="el-GR" sz="1400" u="none" cap="none" strike="noStrike">
                <a:solidFill>
                  <a:srgbClr val="000000"/>
                </a:solidFill>
                <a:latin typeface="Calibri"/>
                <a:ea typeface="Calibri"/>
                <a:cs typeface="Calibri"/>
                <a:sym typeface="Calibri"/>
              </a:rPr>
              <a:t>: Αυτό που χρειάζεται είναι η γνώση των τοπικών ιδιαιτεροτήτων, η συνεργασία με ανθρώπους που γνωρίζουν την τοπική ιστορία, τη φύση, την παραγωγή, και η επιθυμία ανάδειξης του τόπου, οπότε τότε θα υπάρξει οικονομικό όφελος και για τις τοπικές επιχειρήσεις.</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2" name="Google Shape;202;p23"/>
          <p:cNvSpPr txBox="1"/>
          <p:nvPr/>
        </p:nvSpPr>
        <p:spPr>
          <a:xfrm>
            <a:off x="293732" y="1144171"/>
            <a:ext cx="3973468"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5. Αξιοποίηση της πολιτιστικής κληρονομιάς στον αγροτικό τουρισμό</a:t>
            </a:r>
            <a:endParaRPr b="0" i="0" sz="1400" u="none" cap="none" strike="noStrike">
              <a:solidFill>
                <a:srgbClr val="000000"/>
              </a:solidFill>
              <a:latin typeface="Arial"/>
              <a:ea typeface="Arial"/>
              <a:cs typeface="Arial"/>
              <a:sym typeface="Arial"/>
            </a:endParaRPr>
          </a:p>
        </p:txBody>
      </p:sp>
      <p:sp>
        <p:nvSpPr>
          <p:cNvPr id="203" name="Google Shape;203;p23"/>
          <p:cNvSpPr txBox="1"/>
          <p:nvPr/>
        </p:nvSpPr>
        <p:spPr>
          <a:xfrm>
            <a:off x="4419600" y="990600"/>
            <a:ext cx="7478668" cy="601442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14000"/>
              </a:lnSpc>
              <a:spcBef>
                <a:spcPts val="600"/>
              </a:spcBef>
              <a:spcAft>
                <a:spcPts val="0"/>
              </a:spcAft>
              <a:buClr>
                <a:schemeClr val="dk1"/>
              </a:buClr>
              <a:buSzPts val="1600"/>
              <a:buFont typeface="Arial"/>
              <a:buAutoNum type="arabicPeriod"/>
            </a:pPr>
            <a:r>
              <a:rPr b="0" i="0" lang="el-GR" sz="1600" u="none" cap="none" strike="noStrike">
                <a:solidFill>
                  <a:schemeClr val="dk1"/>
                </a:solidFill>
                <a:latin typeface="Calibri"/>
                <a:ea typeface="Calibri"/>
                <a:cs typeface="Calibri"/>
                <a:sym typeface="Calibri"/>
              </a:rPr>
              <a:t>Αξιοποίηση κτιρίων, όπως: μύλοι, βιομηχανικά κτίρια κ.λπ. και διαμόρφωσή τους σε χώρους είτε για μικρά ξενοδοχεία είτε για πολιτιστικές δραστηριότητες. Σημαντική σε αυτή την περίπτωση είναι η χρήση περιβαλλοντικών μορφών ανασυγκρότησης και χρήσης.</a:t>
            </a:r>
            <a:endParaRPr/>
          </a:p>
          <a:p>
            <a:pPr indent="-342900" lvl="0" marL="342900" marR="0" rtl="0" algn="l">
              <a:lnSpc>
                <a:spcPct val="114000"/>
              </a:lnSpc>
              <a:spcBef>
                <a:spcPts val="600"/>
              </a:spcBef>
              <a:spcAft>
                <a:spcPts val="0"/>
              </a:spcAft>
              <a:buClr>
                <a:schemeClr val="dk1"/>
              </a:buClr>
              <a:buSzPts val="1600"/>
              <a:buFont typeface="Arial"/>
              <a:buChar char="•"/>
            </a:pPr>
            <a:r>
              <a:rPr b="0" i="0" lang="el-GR" sz="1600" u="none" cap="none" strike="noStrike">
                <a:solidFill>
                  <a:schemeClr val="dk1"/>
                </a:solidFill>
                <a:latin typeface="Calibri"/>
                <a:ea typeface="Calibri"/>
                <a:cs typeface="Calibri"/>
                <a:sym typeface="Calibri"/>
              </a:rPr>
              <a:t>The “Theonimfi Guesthouse” (</a:t>
            </a:r>
            <a:r>
              <a:rPr b="0" i="0" lang="el-GR" sz="1600" u="sng" cap="none" strike="noStrike">
                <a:solidFill>
                  <a:schemeClr val="hlink"/>
                </a:solidFill>
                <a:latin typeface="Calibri"/>
                <a:ea typeface="Calibri"/>
                <a:cs typeface="Calibri"/>
                <a:sym typeface="Calibri"/>
                <a:hlinkClick r:id="rId3"/>
              </a:rPr>
              <a:t>http://theonimfi.gr/index.html</a:t>
            </a:r>
            <a:r>
              <a:rPr b="0" i="0" lang="el-GR" sz="1600" u="none" cap="none" strike="noStrike">
                <a:solidFill>
                  <a:schemeClr val="dk1"/>
                </a:solidFill>
                <a:latin typeface="Calibri"/>
                <a:ea typeface="Calibri"/>
                <a:cs typeface="Calibri"/>
                <a:sym typeface="Calibri"/>
              </a:rPr>
              <a:t> ): Αρχοντικό του 1850 που είχε εγκαταλειφθεί. Έπρεπε να χτιστεί εκ νέου, με ένα «πάντρεμα» του παραδοσιακού με το μοντέρνο στοιχείο να είναι η κύρια ιδέα. Η πέτρα και το ξύλο, βασικά υλικά της παραδοσιακής αρκαδικής αρχιτεκτονικής πρωταγωνιστούν τόσο έξω όσο και μέσα στον ξενώνα. Στην ιστοσελίδα τους προτείνουν πολλές δραστηριότητες και αξιοθέατα.</a:t>
            </a:r>
            <a:endParaRPr/>
          </a:p>
          <a:p>
            <a:pPr indent="-342900" lvl="0" marL="342900" marR="0" rtl="0" algn="l">
              <a:lnSpc>
                <a:spcPct val="114000"/>
              </a:lnSpc>
              <a:spcBef>
                <a:spcPts val="600"/>
              </a:spcBef>
              <a:spcAft>
                <a:spcPts val="0"/>
              </a:spcAft>
              <a:buClr>
                <a:schemeClr val="dk1"/>
              </a:buClr>
              <a:buSzPts val="1600"/>
              <a:buFont typeface="Arial"/>
              <a:buChar char="•"/>
            </a:pPr>
            <a:r>
              <a:rPr b="0" i="0" lang="el-GR" sz="1600" u="none" cap="none" strike="noStrike">
                <a:solidFill>
                  <a:schemeClr val="dk1"/>
                </a:solidFill>
                <a:latin typeface="Calibri"/>
                <a:ea typeface="Calibri"/>
                <a:cs typeface="Calibri"/>
                <a:sym typeface="Calibri"/>
              </a:rPr>
              <a:t>«Χειροποίητο Χωριό Montanema» (</a:t>
            </a:r>
            <a:r>
              <a:rPr b="0" i="0" lang="el-GR" sz="1600" u="sng" cap="none" strike="noStrike">
                <a:solidFill>
                  <a:schemeClr val="hlink"/>
                </a:solidFill>
                <a:latin typeface="Calibri"/>
                <a:ea typeface="Calibri"/>
                <a:cs typeface="Calibri"/>
                <a:sym typeface="Calibri"/>
                <a:hlinkClick r:id="rId4"/>
              </a:rPr>
              <a:t>https://www.montanema.gr/el/about-us/</a:t>
            </a:r>
            <a:r>
              <a:rPr b="0" i="0" lang="el-GR" sz="1600" u="none" cap="none" strike="noStrike">
                <a:solidFill>
                  <a:schemeClr val="dk1"/>
                </a:solidFill>
                <a:latin typeface="Calibri"/>
                <a:ea typeface="Calibri"/>
                <a:cs typeface="Calibri"/>
                <a:sym typeface="Calibri"/>
              </a:rPr>
              <a:t>)</a:t>
            </a:r>
            <a:endParaRPr/>
          </a:p>
          <a:p>
            <a:pPr indent="-342900" lvl="0" marL="342900" marR="0" rtl="0" algn="l">
              <a:lnSpc>
                <a:spcPct val="114000"/>
              </a:lnSpc>
              <a:spcBef>
                <a:spcPts val="600"/>
              </a:spcBef>
              <a:spcAft>
                <a:spcPts val="0"/>
              </a:spcAft>
              <a:buClr>
                <a:schemeClr val="dk1"/>
              </a:buClr>
              <a:buSzPts val="1600"/>
              <a:buFont typeface="Arial"/>
              <a:buAutoNum type="arabicPeriod" startAt="2"/>
            </a:pPr>
            <a:r>
              <a:rPr b="0" i="0" lang="el-GR" sz="1600" u="none" cap="none" strike="noStrike">
                <a:solidFill>
                  <a:schemeClr val="dk1"/>
                </a:solidFill>
                <a:latin typeface="Calibri"/>
                <a:ea typeface="Calibri"/>
                <a:cs typeface="Calibri"/>
                <a:sym typeface="Calibri"/>
              </a:rPr>
              <a:t>Το Φυσικό Πάρκο Παύλιανης (</a:t>
            </a:r>
            <a:r>
              <a:rPr b="0" i="0" lang="el-GR" sz="1600" u="sng" cap="none" strike="noStrike">
                <a:solidFill>
                  <a:schemeClr val="hlink"/>
                </a:solidFill>
                <a:latin typeface="Calibri"/>
                <a:ea typeface="Calibri"/>
                <a:cs typeface="Calibri"/>
                <a:sym typeface="Calibri"/>
                <a:hlinkClick r:id="rId5"/>
              </a:rPr>
              <a:t>https://www.allovergreece.com/Greek-Parks/Descr/4/el</a:t>
            </a:r>
            <a:r>
              <a:rPr b="0" i="0" lang="el-GR" sz="1600" u="none" cap="none" strike="noStrike">
                <a:solidFill>
                  <a:schemeClr val="dk1"/>
                </a:solidFill>
                <a:latin typeface="Calibri"/>
                <a:ea typeface="Calibri"/>
                <a:cs typeface="Calibri"/>
                <a:sym typeface="Calibri"/>
              </a:rPr>
              <a:t> ): Το πάρκο εκτείνεται στις καταπράσινες πλαγιές του όρους Οίτη. Ακολουθώντας το κύριο μονοπάτι, εκτός από τους εντυπωσιακούς καταρράκτες και τις σκιές και τις σκιές των αιωνόβιων δέντρων που καθρεφτίζονται στα νερά του Ασωπού, οι επισκέπτες συναντούν μικρές και μεγάλες εκπλήξεις που μετατρέπουν το περπάτημα σε μια συναρπαστική περιπέτεια. Όλες αυτές οι «εκπλήξεις» στο Πάρκο Παύλιανη, που σέβονται απόλυτα το μοναδικό φυσικό περιβάλλον και γίνονται ένα με αυτό, είναι αποτέλεσμα της αγάπης και της </a:t>
            </a:r>
            <a:r>
              <a:rPr b="0" i="0" lang="el-GR" sz="1600" u="sng" cap="none" strike="noStrike">
                <a:solidFill>
                  <a:schemeClr val="dk1"/>
                </a:solidFill>
                <a:latin typeface="Calibri"/>
                <a:ea typeface="Calibri"/>
                <a:cs typeface="Calibri"/>
                <a:sym typeface="Calibri"/>
              </a:rPr>
              <a:t>εθελοντικής εργασίας των κατοίκων του χωριού</a:t>
            </a:r>
            <a:r>
              <a:rPr b="0" i="0" lang="el-GR" sz="1600" u="none" cap="none" strike="noStrike">
                <a:solidFill>
                  <a:schemeClr val="dk1"/>
                </a:solidFill>
                <a:latin typeface="Calibri"/>
                <a:ea typeface="Calibri"/>
                <a:cs typeface="Calibri"/>
                <a:sym typeface="Calibri"/>
              </a:rPr>
              <a:t>.</a:t>
            </a:r>
            <a:endParaRPr b="0" i="0" sz="1600" u="none" cap="none" strike="noStrike">
              <a:solidFill>
                <a:schemeClr val="dk1"/>
              </a:solidFill>
              <a:latin typeface="Calibri"/>
              <a:ea typeface="Calibri"/>
              <a:cs typeface="Calibri"/>
              <a:sym typeface="Calibri"/>
            </a:endParaRPr>
          </a:p>
        </p:txBody>
      </p:sp>
      <p:pic>
        <p:nvPicPr>
          <p:cNvPr descr="Logo, company name&#10;&#10;Description automatically generated" id="204" name="Google Shape;204;p23"/>
          <p:cNvPicPr preferRelativeResize="0"/>
          <p:nvPr/>
        </p:nvPicPr>
        <p:blipFill rotWithShape="1">
          <a:blip r:embed="rId6">
            <a:alphaModFix/>
          </a:blip>
          <a:srcRect b="0" l="0" r="0" t="0"/>
          <a:stretch/>
        </p:blipFill>
        <p:spPr>
          <a:xfrm>
            <a:off x="-1" y="-1"/>
            <a:ext cx="936925" cy="936925"/>
          </a:xfrm>
          <a:prstGeom prst="rect">
            <a:avLst/>
          </a:prstGeom>
          <a:noFill/>
          <a:ln>
            <a:noFill/>
          </a:ln>
        </p:spPr>
      </p:pic>
      <p:sp>
        <p:nvSpPr>
          <p:cNvPr id="205" name="Google Shape;205;p23"/>
          <p:cNvSpPr txBox="1"/>
          <p:nvPr/>
        </p:nvSpPr>
        <p:spPr>
          <a:xfrm>
            <a:off x="352864" y="3839306"/>
            <a:ext cx="3722539" cy="2893059"/>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l-GR" sz="1400" u="none" cap="none" strike="noStrike">
                <a:solidFill>
                  <a:srgbClr val="000000"/>
                </a:solidFill>
                <a:latin typeface="Calibri"/>
                <a:ea typeface="Calibri"/>
                <a:cs typeface="Calibri"/>
                <a:sym typeface="Calibri"/>
              </a:rPr>
              <a:t>TIP</a:t>
            </a:r>
            <a:r>
              <a:rPr b="0" i="0" lang="el-GR" sz="1400" u="none" cap="none" strike="noStrike">
                <a:solidFill>
                  <a:srgbClr val="000000"/>
                </a:solidFill>
                <a:latin typeface="Calibri"/>
                <a:ea typeface="Calibri"/>
                <a:cs typeface="Calibri"/>
                <a:sym typeface="Calibri"/>
              </a:rPr>
              <a:t>: Κοιτάξτε γύρω στο χωριό σας και βρείτε το κτίριο που νομίζετε ότι μπορείτε να χρησιμοποιήσετε. Συζητήστε με την τοπική διοίκηση τους τρόπους με τους οποίους μπορείτε να το χρησιμοποιήσετε, συζητήστε το σχέδιό σας με εξειδικευμένα άτομα, βρείτε συνεργάτες για το σχέδιό σας – και στη συνέχεια, ζητήστε οικονομική υποστήριξη. Εκμεταλλευτείτε το φυσικό περιβάλλον για να αυξήσετε την επισκεψιμότητα της περιοχής σας και κατ' επέκταση το κέρδος των τοπικών επιχειρήσεων - αυτό απαιτεί το μεράκι και τη συνεργασία όλων των κατοίκων!</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11" name="Google Shape;211;p24"/>
          <p:cNvSpPr txBox="1"/>
          <p:nvPr/>
        </p:nvSpPr>
        <p:spPr>
          <a:xfrm>
            <a:off x="228600" y="2971800"/>
            <a:ext cx="3973468"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Τέχνη, Βιοτεχνία, Γαστρονομία</a:t>
            </a:r>
            <a:endParaRPr b="0" i="0" sz="1400" u="none" cap="none" strike="noStrike">
              <a:solidFill>
                <a:srgbClr val="000000"/>
              </a:solidFill>
              <a:latin typeface="Arial"/>
              <a:ea typeface="Arial"/>
              <a:cs typeface="Arial"/>
              <a:sym typeface="Arial"/>
            </a:endParaRPr>
          </a:p>
        </p:txBody>
      </p:sp>
      <p:pic>
        <p:nvPicPr>
          <p:cNvPr descr="Logo, company name&#10;&#10;Description automatically generated" id="212" name="Google Shape;212;p24"/>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13" name="Google Shape;213;p24"/>
          <p:cNvSpPr txBox="1"/>
          <p:nvPr>
            <p:ph idx="2" type="body"/>
          </p:nvPr>
        </p:nvSpPr>
        <p:spPr>
          <a:xfrm>
            <a:off x="4267200" y="1138237"/>
            <a:ext cx="7696200" cy="5332901"/>
          </a:xfrm>
          <a:prstGeom prst="rect">
            <a:avLst/>
          </a:prstGeom>
          <a:noFill/>
          <a:ln>
            <a:noFill/>
          </a:ln>
        </p:spPr>
        <p:txBody>
          <a:bodyPr anchorCtr="0" anchor="t" bIns="45700" lIns="91425" spcFirstLastPara="1" rIns="91425" wrap="square" tIns="45700">
            <a:noAutofit/>
          </a:bodyPr>
          <a:lstStyle/>
          <a:p>
            <a:pPr indent="-514350" lvl="0" marL="628650" rtl="0" algn="l">
              <a:lnSpc>
                <a:spcPct val="100000"/>
              </a:lnSpc>
              <a:spcBef>
                <a:spcPts val="600"/>
              </a:spcBef>
              <a:spcAft>
                <a:spcPts val="0"/>
              </a:spcAft>
              <a:buSzPts val="1800"/>
              <a:buFont typeface="Arial"/>
              <a:buAutoNum type="arabicPeriod"/>
            </a:pPr>
            <a:r>
              <a:rPr lang="el-GR" sz="2000"/>
              <a:t>Οργανώστε εργαστήρια χειροτεχνίας με τοπικά υλικά και παραδοσιακά μοτίβα</a:t>
            </a:r>
            <a:endParaRPr sz="3200"/>
          </a:p>
          <a:p>
            <a:pPr indent="-342900" lvl="1" marL="914400" rtl="0" algn="l">
              <a:lnSpc>
                <a:spcPct val="100000"/>
              </a:lnSpc>
              <a:spcBef>
                <a:spcPts val="500"/>
              </a:spcBef>
              <a:spcAft>
                <a:spcPts val="0"/>
              </a:spcAft>
              <a:buSzPts val="1800"/>
              <a:buChar char="•"/>
            </a:pPr>
            <a:r>
              <a:rPr lang="el-GR" sz="1600"/>
              <a:t>Εργαστήριο ψηφιδωτών σε ένα μικρό χωριό κοντά στον Μυστρά: </a:t>
            </a:r>
            <a:r>
              <a:rPr lang="el-GR" sz="1600" u="sng">
                <a:solidFill>
                  <a:schemeClr val="hlink"/>
                </a:solidFill>
                <a:hlinkClick r:id="rId4"/>
              </a:rPr>
              <a:t>https://mosaicartgreece.com/pages/mosaic-art-workshops-greece</a:t>
            </a:r>
            <a:r>
              <a:rPr lang="el-GR" sz="1600"/>
              <a:t> </a:t>
            </a:r>
            <a:endParaRPr sz="1600"/>
          </a:p>
          <a:p>
            <a:pPr indent="-514350" lvl="0" marL="628650" rtl="0" algn="l">
              <a:lnSpc>
                <a:spcPct val="100000"/>
              </a:lnSpc>
              <a:spcBef>
                <a:spcPts val="600"/>
              </a:spcBef>
              <a:spcAft>
                <a:spcPts val="0"/>
              </a:spcAft>
              <a:buSzPts val="1800"/>
              <a:buFont typeface="Arial"/>
              <a:buAutoNum type="arabicPeriod"/>
            </a:pPr>
            <a:r>
              <a:rPr lang="el-GR" sz="2000"/>
              <a:t>Οργανώστε τοπικά μαθήματα μαγειρικής και γευσιγνωσίας για τουρίστες</a:t>
            </a:r>
            <a:endParaRPr/>
          </a:p>
          <a:p>
            <a:pPr indent="-342900" lvl="1" marL="914400" rtl="0" algn="l">
              <a:lnSpc>
                <a:spcPct val="100000"/>
              </a:lnSpc>
              <a:spcBef>
                <a:spcPts val="1000"/>
              </a:spcBef>
              <a:spcAft>
                <a:spcPts val="0"/>
              </a:spcAft>
              <a:buSzPts val="1800"/>
              <a:buChar char="•"/>
            </a:pPr>
            <a:r>
              <a:rPr lang="el-GR" sz="1600"/>
              <a:t>"Ξεκινήσαμε να κάνουμε μαθήματα μαγειρικής στο σπίτι μου στον Καλόξυλο [στη Νάξο] με καλεσμένους που ήθελαν να μάθουν για τον ελληνικό τρόπο ζωής και την αυθεντική κουζίνα», λέει μια νεαρή γυναίκα, που αρχικά είχε σπουδάσει Κλασική Ελληνική Λογοτεχνία. Τώρα έχει τη δική της επιχείρηση! (</a:t>
            </a:r>
            <a:r>
              <a:rPr lang="el-GR" sz="1600" u="sng">
                <a:solidFill>
                  <a:schemeClr val="hlink"/>
                </a:solidFill>
                <a:hlinkClick r:id="rId5"/>
              </a:rPr>
              <a:t>https://vioma.gr/</a:t>
            </a:r>
            <a:r>
              <a:rPr lang="el-GR" sz="1600"/>
              <a:t> ).</a:t>
            </a:r>
            <a:endParaRPr sz="1600"/>
          </a:p>
          <a:p>
            <a:pPr indent="-514350" lvl="0" marL="628650" rtl="0" algn="l">
              <a:lnSpc>
                <a:spcPct val="150000"/>
              </a:lnSpc>
              <a:spcBef>
                <a:spcPts val="600"/>
              </a:spcBef>
              <a:spcAft>
                <a:spcPts val="0"/>
              </a:spcAft>
              <a:buSzPts val="1800"/>
              <a:buFont typeface="Arial"/>
              <a:buAutoNum type="arabicPeriod"/>
            </a:pPr>
            <a:r>
              <a:rPr lang="el-GR" sz="2000"/>
              <a:t>Δημιουργήστε ένα οικολογικό αγρόκτημα</a:t>
            </a:r>
            <a:endParaRPr sz="3200"/>
          </a:p>
          <a:p>
            <a:pPr indent="-342900" lvl="1" marL="914400" rtl="0" algn="l">
              <a:lnSpc>
                <a:spcPct val="100000"/>
              </a:lnSpc>
              <a:spcBef>
                <a:spcPts val="500"/>
              </a:spcBef>
              <a:spcAft>
                <a:spcPts val="0"/>
              </a:spcAft>
              <a:buSzPts val="1800"/>
              <a:buChar char="•"/>
            </a:pPr>
            <a:r>
              <a:rPr lang="el-GR" sz="1600"/>
              <a:t>Το οικολογικό αγρόκτημα «Σκιάχτρο» στη δυτική Μεσσηνία (</a:t>
            </a:r>
            <a:r>
              <a:rPr lang="el-GR" sz="1600" u="sng">
                <a:solidFill>
                  <a:schemeClr val="hlink"/>
                </a:solidFill>
              </a:rPr>
              <a:t>https://skiaxtro.gr/</a:t>
            </a:r>
            <a:r>
              <a:rPr lang="el-GR" sz="1600"/>
              <a:t>) προσφέρει πολλές δραστηριότητες για εναλλακτικό τρόπο διακοπών (σεμινάρια, παραστάσεις, εναλλακτική διαμονή, μαθήματα μαγειρικής, καλλιτεχνικές δραστηριότητες, αγροτικές εργασίες, ζώα, λαχανόκηποι, ελαιώνες και πολλά άλλα).</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19" name="Google Shape;219;p25"/>
          <p:cNvSpPr txBox="1"/>
          <p:nvPr/>
        </p:nvSpPr>
        <p:spPr>
          <a:xfrm>
            <a:off x="228600" y="2971800"/>
            <a:ext cx="3973468"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l-GR" sz="3600" u="none" cap="none" strike="noStrike">
                <a:solidFill>
                  <a:srgbClr val="385623"/>
                </a:solidFill>
                <a:latin typeface="Calibri"/>
                <a:ea typeface="Calibri"/>
                <a:cs typeface="Calibri"/>
                <a:sym typeface="Calibri"/>
              </a:rPr>
              <a:t>6. Βιβλιογραφία</a:t>
            </a:r>
            <a:endParaRPr b="0" i="0" sz="1400" u="none" cap="none" strike="noStrike">
              <a:solidFill>
                <a:srgbClr val="000000"/>
              </a:solidFill>
              <a:latin typeface="Arial"/>
              <a:ea typeface="Arial"/>
              <a:cs typeface="Arial"/>
              <a:sym typeface="Arial"/>
            </a:endParaRPr>
          </a:p>
        </p:txBody>
      </p:sp>
      <p:pic>
        <p:nvPicPr>
          <p:cNvPr descr="Logo, company name&#10;&#10;Description automatically generated" id="220" name="Google Shape;220;p2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21" name="Google Shape;221;p25"/>
          <p:cNvSpPr txBox="1"/>
          <p:nvPr>
            <p:ph idx="2" type="body"/>
          </p:nvPr>
        </p:nvSpPr>
        <p:spPr>
          <a:xfrm>
            <a:off x="4267200" y="1138237"/>
            <a:ext cx="7696200" cy="5332901"/>
          </a:xfrm>
          <a:prstGeom prst="rect">
            <a:avLst/>
          </a:prstGeom>
          <a:noFill/>
          <a:ln>
            <a:noFill/>
          </a:ln>
        </p:spPr>
        <p:txBody>
          <a:bodyPr anchorCtr="0" anchor="t" bIns="45700" lIns="91425" spcFirstLastPara="1" rIns="91425" wrap="square" tIns="45700">
            <a:noAutofit/>
          </a:bodyPr>
          <a:lstStyle/>
          <a:p>
            <a:pPr indent="-342900" lvl="0" marL="457200" rtl="0" algn="l">
              <a:lnSpc>
                <a:spcPct val="100000"/>
              </a:lnSpc>
              <a:spcBef>
                <a:spcPts val="600"/>
              </a:spcBef>
              <a:spcAft>
                <a:spcPts val="0"/>
              </a:spcAft>
              <a:buSzPts val="1800"/>
              <a:buChar char="•"/>
            </a:pPr>
            <a:r>
              <a:rPr lang="el-GR" sz="1800"/>
              <a:t>Αγροτικός τουρισμός – Αγροτουρισμός: </a:t>
            </a:r>
            <a:r>
              <a:rPr lang="el-GR" sz="1800" u="sng">
                <a:solidFill>
                  <a:schemeClr val="hlink"/>
                </a:solidFill>
                <a:hlinkClick r:id="rId4"/>
              </a:rPr>
              <a:t>https://thermalmedicineacademy.gr/%CE%B1%CE%B3%CF%81%CE%BF%CF%84%CE%B9%CE%BA%CF%8C%CF%82-%CF%84%CE%BF%CF%85%CF%81%CE%B9%CF%83%CE%BC%CF%8C%CF%82-%CE%B1%CE%B3%CF%81%CE%BF%CF%84%CE%BF%CF%85%CF%81%CE%B9%CF%83%CE%BC%CF%8C%CF%82/</a:t>
            </a:r>
            <a:endParaRPr sz="1800"/>
          </a:p>
          <a:p>
            <a:pPr indent="-342900" lvl="0" marL="457200" rtl="0" algn="l">
              <a:lnSpc>
                <a:spcPct val="100000"/>
              </a:lnSpc>
              <a:spcBef>
                <a:spcPts val="600"/>
              </a:spcBef>
              <a:spcAft>
                <a:spcPts val="0"/>
              </a:spcAft>
              <a:buSzPts val="1800"/>
              <a:buChar char="•"/>
            </a:pPr>
            <a:r>
              <a:rPr lang="el-GR" sz="1800"/>
              <a:t>Γιδαράκου, Ι., Κουτσούρης, Α., «ΑΓΡΟΤΟΥΡΙΣΜΟΣ», https://www.google.com/url?sa=t&amp;rct=j&amp;q=&amp;esrc=s&amp;source=web&amp;cd=&amp;ved=2ahUKEwjz28mKjLGAAxWNLewKHdXfCCMQFnoECBkQAQ&amp;url=https%3A%2F%2Foeclass.aua.gr%2Feclass%2Fmodules%2Fdocument%2Ffile.php%2FEZPY185%2F%25CE%2591%25CE%2593%25CE%25A1%25CE%259F%25CE%25A4%25CE%259F%25CE%25A5%25CE%25A1%25CE%2599%25CE%25A3%25CE%259C%25CE%259F%25CE%25A3%2520K3.ppt&amp;usg=AOvVaw3JXWJvsjZxVecvbpvNptQU&amp;opi=89978449 </a:t>
            </a:r>
            <a:endParaRPr/>
          </a:p>
          <a:p>
            <a:pPr indent="-228600" lvl="0" marL="457200" rtl="0" algn="l">
              <a:lnSpc>
                <a:spcPct val="100000"/>
              </a:lnSpc>
              <a:spcBef>
                <a:spcPts val="600"/>
              </a:spcBef>
              <a:spcAft>
                <a:spcPts val="0"/>
              </a:spcAft>
              <a:buSzPts val="1800"/>
              <a:buNone/>
            </a:pPr>
            <a:r>
              <a:t/>
            </a:r>
            <a:endParaRPr sz="1800"/>
          </a:p>
          <a:p>
            <a:pPr indent="-228600" lvl="0" marL="457200" rtl="0" algn="l">
              <a:lnSpc>
                <a:spcPct val="100000"/>
              </a:lnSpc>
              <a:spcBef>
                <a:spcPts val="600"/>
              </a:spcBef>
              <a:spcAft>
                <a:spcPts val="0"/>
              </a:spcAft>
              <a:buSzPts val="1800"/>
              <a:buNone/>
            </a:pPr>
            <a:r>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grpSp>
        <p:nvGrpSpPr>
          <p:cNvPr id="97" name="Google Shape;97;p14"/>
          <p:cNvGrpSpPr/>
          <p:nvPr/>
        </p:nvGrpSpPr>
        <p:grpSpPr>
          <a:xfrm>
            <a:off x="4831996" y="1835981"/>
            <a:ext cx="6805920" cy="3486906"/>
            <a:chOff x="1" y="1738"/>
            <a:chExt cx="6805916" cy="3486906"/>
          </a:xfrm>
        </p:grpSpPr>
        <p:sp>
          <p:nvSpPr>
            <p:cNvPr id="98" name="Google Shape;98;p14"/>
            <p:cNvSpPr/>
            <p:nvPr/>
          </p:nvSpPr>
          <p:spPr>
            <a:xfrm rot="5400000">
              <a:off x="-99956" y="10169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14"/>
            <p:cNvSpPr txBox="1"/>
            <p:nvPr/>
          </p:nvSpPr>
          <p:spPr>
            <a:xfrm>
              <a:off x="1" y="23497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1</a:t>
              </a:r>
              <a:endParaRPr b="0" i="0" sz="1300" u="none" cap="none" strike="noStrike">
                <a:solidFill>
                  <a:schemeClr val="lt1"/>
                </a:solidFill>
                <a:latin typeface="Calibri"/>
                <a:ea typeface="Calibri"/>
                <a:cs typeface="Calibri"/>
                <a:sym typeface="Calibri"/>
              </a:endParaRPr>
            </a:p>
          </p:txBody>
        </p:sp>
        <p:sp>
          <p:nvSpPr>
            <p:cNvPr id="100" name="Google Shape;100;p14"/>
            <p:cNvSpPr/>
            <p:nvPr/>
          </p:nvSpPr>
          <p:spPr>
            <a:xfrm rot="5400000">
              <a:off x="3419618" y="-2951416"/>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14"/>
            <p:cNvSpPr txBox="1"/>
            <p:nvPr/>
          </p:nvSpPr>
          <p:spPr>
            <a:xfrm>
              <a:off x="466463" y="2288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Πολιτιστική κληρονομιά και τουρισμός</a:t>
              </a:r>
              <a:endParaRPr b="1" i="0" sz="1800" u="none" cap="none" strike="noStrike">
                <a:solidFill>
                  <a:schemeClr val="dk1"/>
                </a:solidFill>
                <a:latin typeface="Calibri"/>
                <a:ea typeface="Calibri"/>
                <a:cs typeface="Calibri"/>
                <a:sym typeface="Calibri"/>
              </a:endParaRPr>
            </a:p>
          </p:txBody>
        </p:sp>
        <p:sp>
          <p:nvSpPr>
            <p:cNvPr id="102" name="Google Shape;102;p14"/>
            <p:cNvSpPr/>
            <p:nvPr/>
          </p:nvSpPr>
          <p:spPr>
            <a:xfrm rot="5400000">
              <a:off x="-99956" y="665800"/>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14"/>
            <p:cNvSpPr txBox="1"/>
            <p:nvPr/>
          </p:nvSpPr>
          <p:spPr>
            <a:xfrm>
              <a:off x="1" y="799076"/>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2</a:t>
              </a:r>
              <a:endParaRPr b="0" i="0" sz="1300" u="none" cap="none" strike="noStrike">
                <a:solidFill>
                  <a:schemeClr val="lt1"/>
                </a:solidFill>
                <a:latin typeface="Calibri"/>
                <a:ea typeface="Calibri"/>
                <a:cs typeface="Calibri"/>
                <a:sym typeface="Calibri"/>
              </a:endParaRPr>
            </a:p>
          </p:txBody>
        </p:sp>
        <p:sp>
          <p:nvSpPr>
            <p:cNvPr id="104" name="Google Shape;104;p14"/>
            <p:cNvSpPr/>
            <p:nvPr/>
          </p:nvSpPr>
          <p:spPr>
            <a:xfrm rot="5400000">
              <a:off x="3419618" y="-2387310"/>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4"/>
            <p:cNvSpPr txBox="1"/>
            <p:nvPr/>
          </p:nvSpPr>
          <p:spPr>
            <a:xfrm>
              <a:off x="466463" y="586989"/>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Arial"/>
                <a:buNone/>
              </a:pPr>
              <a:r>
                <a:rPr b="1" i="0" lang="el-GR" sz="1800" u="none" cap="none" strike="noStrike">
                  <a:solidFill>
                    <a:schemeClr val="dk1"/>
                  </a:solidFill>
                  <a:latin typeface="Calibri"/>
                  <a:ea typeface="Calibri"/>
                  <a:cs typeface="Calibri"/>
                  <a:sym typeface="Calibri"/>
                </a:rPr>
                <a:t>Αγροτικός τουρισμός και Αγροτουρισμός</a:t>
              </a:r>
              <a:endParaRPr b="1" i="0" sz="1800" u="none" cap="none" strike="noStrike">
                <a:solidFill>
                  <a:schemeClr val="dk1"/>
                </a:solidFill>
                <a:latin typeface="Calibri"/>
                <a:ea typeface="Calibri"/>
                <a:cs typeface="Calibri"/>
                <a:sym typeface="Calibri"/>
              </a:endParaRPr>
            </a:p>
          </p:txBody>
        </p:sp>
        <p:sp>
          <p:nvSpPr>
            <p:cNvPr id="106" name="Google Shape;106;p14"/>
            <p:cNvSpPr/>
            <p:nvPr/>
          </p:nvSpPr>
          <p:spPr>
            <a:xfrm rot="5400000">
              <a:off x="-99956" y="1229906"/>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4"/>
            <p:cNvSpPr txBox="1"/>
            <p:nvPr/>
          </p:nvSpPr>
          <p:spPr>
            <a:xfrm>
              <a:off x="1" y="1363182"/>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3</a:t>
              </a:r>
              <a:endParaRPr b="0" i="0" sz="1300" u="none" cap="none" strike="noStrike">
                <a:solidFill>
                  <a:schemeClr val="lt1"/>
                </a:solidFill>
                <a:latin typeface="Calibri"/>
                <a:ea typeface="Calibri"/>
                <a:cs typeface="Calibri"/>
                <a:sym typeface="Calibri"/>
              </a:endParaRPr>
            </a:p>
          </p:txBody>
        </p:sp>
        <p:sp>
          <p:nvSpPr>
            <p:cNvPr id="108" name="Google Shape;108;p14"/>
            <p:cNvSpPr/>
            <p:nvPr/>
          </p:nvSpPr>
          <p:spPr>
            <a:xfrm rot="5400000">
              <a:off x="3419618" y="-1823204"/>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4"/>
            <p:cNvSpPr txBox="1"/>
            <p:nvPr/>
          </p:nvSpPr>
          <p:spPr>
            <a:xfrm>
              <a:off x="466463" y="1151095"/>
              <a:ext cx="6318310" cy="390856"/>
            </a:xfrm>
            <a:prstGeom prst="rect">
              <a:avLst/>
            </a:prstGeom>
            <a:noFill/>
            <a:ln>
              <a:noFill/>
            </a:ln>
          </p:spPr>
          <p:txBody>
            <a:bodyPr anchorCtr="0" anchor="ctr" bIns="11425" lIns="128000" spcFirstLastPara="1" rIns="11425" wrap="square" tIns="11425">
              <a:noAutofit/>
            </a:bodyPr>
            <a:lstStyle/>
            <a:p>
              <a:pPr indent="0" lvl="0" marL="0" marR="0" rtl="0" algn="l">
                <a:lnSpc>
                  <a:spcPct val="10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Περιπτωσιολογική μελέτη: η φάρμα «Αγρομενελαϊς»</a:t>
              </a:r>
              <a:endParaRPr b="1" i="0" sz="1800" u="none" cap="none" strike="noStrike">
                <a:solidFill>
                  <a:schemeClr val="dk1"/>
                </a:solidFill>
                <a:latin typeface="Calibri"/>
                <a:ea typeface="Calibri"/>
                <a:cs typeface="Calibri"/>
                <a:sym typeface="Calibri"/>
              </a:endParaRPr>
            </a:p>
          </p:txBody>
        </p:sp>
        <p:sp>
          <p:nvSpPr>
            <p:cNvPr id="110" name="Google Shape;110;p14"/>
            <p:cNvSpPr/>
            <p:nvPr/>
          </p:nvSpPr>
          <p:spPr>
            <a:xfrm rot="5400000">
              <a:off x="-99956" y="1794012"/>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4"/>
            <p:cNvSpPr txBox="1"/>
            <p:nvPr/>
          </p:nvSpPr>
          <p:spPr>
            <a:xfrm>
              <a:off x="1" y="1927288"/>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4</a:t>
              </a:r>
              <a:endParaRPr b="0" i="0" sz="1300" u="none" cap="none" strike="noStrike">
                <a:solidFill>
                  <a:schemeClr val="lt1"/>
                </a:solidFill>
                <a:latin typeface="Calibri"/>
                <a:ea typeface="Calibri"/>
                <a:cs typeface="Calibri"/>
                <a:sym typeface="Calibri"/>
              </a:endParaRPr>
            </a:p>
          </p:txBody>
        </p:sp>
        <p:sp>
          <p:nvSpPr>
            <p:cNvPr id="112" name="Google Shape;112;p14"/>
            <p:cNvSpPr/>
            <p:nvPr/>
          </p:nvSpPr>
          <p:spPr>
            <a:xfrm rot="5400000">
              <a:off x="3419618" y="-1259098"/>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4"/>
            <p:cNvSpPr txBox="1"/>
            <p:nvPr/>
          </p:nvSpPr>
          <p:spPr>
            <a:xfrm>
              <a:off x="466463" y="1715201"/>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Αγροτικός τουρισμός και πολιτισμικές διαδρομές </a:t>
              </a:r>
              <a:endParaRPr b="1" i="0" sz="1800" u="none" cap="none" strike="noStrike">
                <a:solidFill>
                  <a:schemeClr val="dk1"/>
                </a:solidFill>
                <a:latin typeface="Calibri"/>
                <a:ea typeface="Calibri"/>
                <a:cs typeface="Calibri"/>
                <a:sym typeface="Calibri"/>
              </a:endParaRPr>
            </a:p>
          </p:txBody>
        </p:sp>
        <p:sp>
          <p:nvSpPr>
            <p:cNvPr id="114" name="Google Shape;114;p14"/>
            <p:cNvSpPr/>
            <p:nvPr/>
          </p:nvSpPr>
          <p:spPr>
            <a:xfrm rot="5400000">
              <a:off x="-99956" y="2358118"/>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14"/>
            <p:cNvSpPr txBox="1"/>
            <p:nvPr/>
          </p:nvSpPr>
          <p:spPr>
            <a:xfrm>
              <a:off x="1" y="2491394"/>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5</a:t>
              </a:r>
              <a:endParaRPr b="0" i="0" sz="1300" u="none" cap="none" strike="noStrike">
                <a:solidFill>
                  <a:schemeClr val="lt1"/>
                </a:solidFill>
                <a:latin typeface="Calibri"/>
                <a:ea typeface="Calibri"/>
                <a:cs typeface="Calibri"/>
                <a:sym typeface="Calibri"/>
              </a:endParaRPr>
            </a:p>
          </p:txBody>
        </p:sp>
        <p:sp>
          <p:nvSpPr>
            <p:cNvPr id="116" name="Google Shape;116;p14"/>
            <p:cNvSpPr/>
            <p:nvPr/>
          </p:nvSpPr>
          <p:spPr>
            <a:xfrm rot="5400000">
              <a:off x="3419618" y="-694992"/>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4"/>
            <p:cNvSpPr txBox="1"/>
            <p:nvPr/>
          </p:nvSpPr>
          <p:spPr>
            <a:xfrm>
              <a:off x="466463" y="2279307"/>
              <a:ext cx="6318310" cy="390856"/>
            </a:xfrm>
            <a:prstGeom prst="rect">
              <a:avLst/>
            </a:prstGeom>
            <a:noFill/>
            <a:ln>
              <a:noFill/>
            </a:ln>
          </p:spPr>
          <p:txBody>
            <a:bodyPr anchorCtr="0" anchor="ctr" bIns="11425" lIns="128000" spcFirstLastPara="1" rIns="11425" wrap="square" tIns="11425">
              <a:noAutofit/>
            </a:bodyPr>
            <a:lstStyle/>
            <a:p>
              <a:pPr indent="0" lvl="1" marL="0" marR="0" rtl="0" algn="l">
                <a:lnSpc>
                  <a:spcPct val="90000"/>
                </a:lnSpc>
                <a:spcBef>
                  <a:spcPts val="0"/>
                </a:spcBef>
                <a:spcAft>
                  <a:spcPts val="0"/>
                </a:spcAft>
                <a:buClr>
                  <a:schemeClr val="dk1"/>
                </a:buClr>
                <a:buSzPts val="1800"/>
                <a:buFont typeface="Questrial"/>
                <a:buNone/>
              </a:pPr>
              <a:r>
                <a:rPr b="1" i="0" lang="el-GR" sz="1800" u="none" cap="none" strike="noStrike">
                  <a:solidFill>
                    <a:schemeClr val="dk1"/>
                  </a:solidFill>
                  <a:latin typeface="Calibri"/>
                  <a:ea typeface="Calibri"/>
                  <a:cs typeface="Calibri"/>
                  <a:sym typeface="Calibri"/>
                </a:rPr>
                <a:t>Αξιοποίηση της Πολιτιστικής Κληρονομιάς στον Αγροτικό Τουρισμό</a:t>
              </a:r>
              <a:endParaRPr b="1" i="0" sz="1800" u="none" cap="none" strike="noStrike">
                <a:solidFill>
                  <a:schemeClr val="dk1"/>
                </a:solidFill>
                <a:latin typeface="Calibri"/>
                <a:ea typeface="Calibri"/>
                <a:cs typeface="Calibri"/>
                <a:sym typeface="Calibri"/>
              </a:endParaRPr>
            </a:p>
          </p:txBody>
        </p:sp>
        <p:sp>
          <p:nvSpPr>
            <p:cNvPr id="118" name="Google Shape;118;p14"/>
            <p:cNvSpPr/>
            <p:nvPr/>
          </p:nvSpPr>
          <p:spPr>
            <a:xfrm rot="5400000">
              <a:off x="-99956" y="292222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14"/>
            <p:cNvSpPr txBox="1"/>
            <p:nvPr/>
          </p:nvSpPr>
          <p:spPr>
            <a:xfrm>
              <a:off x="1" y="305550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l-GR" sz="1300" u="none" cap="none" strike="noStrike">
                  <a:solidFill>
                    <a:schemeClr val="lt1"/>
                  </a:solidFill>
                  <a:latin typeface="Calibri"/>
                  <a:ea typeface="Calibri"/>
                  <a:cs typeface="Calibri"/>
                  <a:sym typeface="Calibri"/>
                </a:rPr>
                <a:t>6</a:t>
              </a:r>
              <a:endParaRPr b="0" i="0" sz="1300" u="none" cap="none" strike="noStrike">
                <a:solidFill>
                  <a:schemeClr val="lt1"/>
                </a:solidFill>
                <a:latin typeface="Calibri"/>
                <a:ea typeface="Calibri"/>
                <a:cs typeface="Calibri"/>
                <a:sym typeface="Calibri"/>
              </a:endParaRPr>
            </a:p>
          </p:txBody>
        </p:sp>
        <p:sp>
          <p:nvSpPr>
            <p:cNvPr id="120" name="Google Shape;120;p14"/>
            <p:cNvSpPr/>
            <p:nvPr/>
          </p:nvSpPr>
          <p:spPr>
            <a:xfrm rot="5400000">
              <a:off x="3419618" y="-130886"/>
              <a:ext cx="433144" cy="6339454"/>
            </a:xfrm>
            <a:prstGeom prst="round2SameRect">
              <a:avLst>
                <a:gd fmla="val 16667" name="adj1"/>
                <a:gd fmla="val 0" name="adj2"/>
              </a:avLst>
            </a:prstGeom>
            <a:solidFill>
              <a:schemeClr val="lt2">
                <a:alpha val="88627"/>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4"/>
            <p:cNvSpPr txBox="1"/>
            <p:nvPr/>
          </p:nvSpPr>
          <p:spPr>
            <a:xfrm>
              <a:off x="466463" y="284341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l-GR" sz="1800" u="none" cap="none" strike="noStrike">
                  <a:solidFill>
                    <a:schemeClr val="dk1"/>
                  </a:solidFill>
                  <a:latin typeface="Calibri"/>
                  <a:ea typeface="Calibri"/>
                  <a:cs typeface="Calibri"/>
                  <a:sym typeface="Calibri"/>
                </a:rPr>
                <a:t>Τέχνη, Βιοτεχνία, Γαστρονομία</a:t>
              </a:r>
              <a:endParaRPr b="1" i="0" sz="1800" u="none" cap="none" strike="noStrike">
                <a:solidFill>
                  <a:schemeClr val="dk1"/>
                </a:solidFill>
                <a:latin typeface="Calibri"/>
                <a:ea typeface="Calibri"/>
                <a:cs typeface="Calibri"/>
                <a:sym typeface="Calibri"/>
              </a:endParaRPr>
            </a:p>
          </p:txBody>
        </p:sp>
      </p:grpSp>
      <p:sp>
        <p:nvSpPr>
          <p:cNvPr id="122" name="Google Shape;122;p14"/>
          <p:cNvSpPr txBox="1"/>
          <p:nvPr/>
        </p:nvSpPr>
        <p:spPr>
          <a:xfrm>
            <a:off x="293732" y="2945942"/>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Βασικά σημεία</a:t>
            </a:r>
            <a:endParaRPr b="0" i="0" sz="3600" u="none" cap="none" strike="noStrike">
              <a:solidFill>
                <a:schemeClr val="dk1"/>
              </a:solidFill>
              <a:latin typeface="Calibri"/>
              <a:ea typeface="Calibri"/>
              <a:cs typeface="Calibri"/>
              <a:sym typeface="Calibri"/>
            </a:endParaRPr>
          </a:p>
        </p:txBody>
      </p:sp>
      <p:pic>
        <p:nvPicPr>
          <p:cNvPr descr="Logo, company name&#10;&#10;Description automatically generated" id="123" name="Google Shape;123;p14"/>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5"/>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29" name="Google Shape;129;p15"/>
          <p:cNvSpPr txBox="1"/>
          <p:nvPr/>
        </p:nvSpPr>
        <p:spPr>
          <a:xfrm>
            <a:off x="293732" y="2945942"/>
            <a:ext cx="4049668"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1. Πολιτιστική κληρονομιά και τουρισμός</a:t>
            </a:r>
            <a:endParaRPr b="0" i="0" sz="3600" u="none" cap="none" strike="noStrike">
              <a:solidFill>
                <a:srgbClr val="000000"/>
              </a:solidFill>
              <a:latin typeface="Calibri"/>
              <a:ea typeface="Calibri"/>
              <a:cs typeface="Calibri"/>
              <a:sym typeface="Calibri"/>
            </a:endParaRPr>
          </a:p>
        </p:txBody>
      </p:sp>
      <p:sp>
        <p:nvSpPr>
          <p:cNvPr id="130" name="Google Shape;130;p15"/>
          <p:cNvSpPr txBox="1"/>
          <p:nvPr/>
        </p:nvSpPr>
        <p:spPr>
          <a:xfrm>
            <a:off x="4724400" y="996460"/>
            <a:ext cx="7162800" cy="5832325"/>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600"/>
              </a:spcBef>
              <a:spcAft>
                <a:spcPts val="0"/>
              </a:spcAft>
              <a:buClr>
                <a:schemeClr val="dk1"/>
              </a:buClr>
              <a:buSzPts val="1946"/>
              <a:buFont typeface="Arial"/>
              <a:buNone/>
            </a:pPr>
            <a:r>
              <a:rPr b="0" i="0" lang="el-GR" sz="2000" u="none" cap="none" strike="noStrike">
                <a:solidFill>
                  <a:schemeClr val="dk1"/>
                </a:solidFill>
                <a:latin typeface="Calibri"/>
                <a:ea typeface="Calibri"/>
                <a:cs typeface="Calibri"/>
                <a:sym typeface="Calibri"/>
              </a:rPr>
              <a:t>Αν όλοι συμφωνούν ότι η πολιτιστική κληρονομιά (υλική, άυλη και φυσική) αποτελεί τη ραχοκοκαλιά της παγκόσμιας τουριστικής βιομηχανίας και της οικονομικής ανάπτυξης των τοπικών κοινωνιών, η χρήση, για παράδειγμα, τοπικών αρωματικών φυτών και παλαιών συνταγών για την παραγωγή νέων βιολογικών προϊόντων, η παροχή βιωματικών εμπειριών σε μια φάρμα, η μετάδοση εμπειριών στη νέα γενιά, όλα αυτά αποτελούν στοιχεία που βοηθούν στη διατήρησή της, αλλά και στην επιτυχημένη ανάπτυξη μιας επιχείρησης. Το ίδιο ισχύει εάν μια επιχείρηση σέβεται το περιβάλλον και βασίζει τη δημιουργία και λειτουργία της σε υλικά με οικολογικό πρόσημο. Έτσι, μια τουριστική μονάδα που φροντίζει να χρησιμοποιεί οικολογικά υλικά για την κατασκευή των καταλυμάτων της, αξιοποιεί ανανεώσιμες πηγές ενέργειας, προσφέρει τοπικά προϊόντα από μικρές βιολογικές οικοτεχνίες κ.λπ. είναι βέβαιο ότι θα έχει θετική ανταπόκριση από τους πελάτες της.</a:t>
            </a:r>
            <a:endParaRPr b="0" i="0" sz="2100" u="none" cap="none" strike="noStrike">
              <a:solidFill>
                <a:schemeClr val="dk1"/>
              </a:solidFill>
              <a:latin typeface="Calibri"/>
              <a:ea typeface="Calibri"/>
              <a:cs typeface="Calibri"/>
              <a:sym typeface="Calibri"/>
            </a:endParaRPr>
          </a:p>
        </p:txBody>
      </p:sp>
      <p:pic>
        <p:nvPicPr>
          <p:cNvPr descr="Logo, company name&#10;&#10;Description automatically generated" id="131" name="Google Shape;131;p15"/>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6"/>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7" name="Google Shape;137;p16"/>
          <p:cNvSpPr txBox="1"/>
          <p:nvPr/>
        </p:nvSpPr>
        <p:spPr>
          <a:xfrm>
            <a:off x="293732" y="2945942"/>
            <a:ext cx="4260900" cy="23698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2. Αγροτικός τουρισμός ή Αγροτουρισμός;</a:t>
            </a:r>
            <a:endParaRPr b="0" i="0" sz="3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sp>
        <p:nvSpPr>
          <p:cNvPr id="138" name="Google Shape;138;p16"/>
          <p:cNvSpPr txBox="1"/>
          <p:nvPr/>
        </p:nvSpPr>
        <p:spPr>
          <a:xfrm>
            <a:off x="4332849" y="971046"/>
            <a:ext cx="7695027" cy="5632271"/>
          </a:xfrm>
          <a:prstGeom prst="rect">
            <a:avLst/>
          </a:prstGeom>
          <a:noFill/>
          <a:ln>
            <a:noFill/>
          </a:ln>
        </p:spPr>
        <p:txBody>
          <a:bodyPr anchorCtr="0" anchor="t" bIns="45700" lIns="91425" spcFirstLastPara="1" rIns="91425" wrap="square" tIns="45700">
            <a:spAutoFit/>
          </a:bodyPr>
          <a:lstStyle/>
          <a:p>
            <a:pPr indent="-457200" lvl="0" marL="628650" marR="0" rtl="0" algn="l">
              <a:lnSpc>
                <a:spcPct val="115000"/>
              </a:lnSpc>
              <a:spcBef>
                <a:spcPts val="600"/>
              </a:spcBef>
              <a:spcAft>
                <a:spcPts val="0"/>
              </a:spcAft>
              <a:buClr>
                <a:schemeClr val="dk1"/>
              </a:buClr>
              <a:buSzPts val="2000"/>
              <a:buFont typeface="Arial"/>
              <a:buAutoNum type="arabicPeriod"/>
            </a:pPr>
            <a:r>
              <a:rPr b="0" i="0" lang="el-GR" sz="2000" u="none" cap="none" strike="noStrike">
                <a:solidFill>
                  <a:schemeClr val="dk1"/>
                </a:solidFill>
                <a:latin typeface="Calibri"/>
                <a:ea typeface="Calibri"/>
                <a:cs typeface="Calibri"/>
                <a:sym typeface="Calibri"/>
              </a:rPr>
              <a:t>Αγροτικός τουρισμός και αγροτουρισμός: δύο όροι με διαφορετικούς ορισμούς, οι οποίοι όμως δενν αποκλείουν ο ένας τον άλλο.</a:t>
            </a:r>
            <a:endParaRPr b="0" i="0" sz="2000" u="none" cap="none" strike="noStrike">
              <a:solidFill>
                <a:schemeClr val="dk1"/>
              </a:solidFill>
              <a:latin typeface="Arial"/>
              <a:ea typeface="Arial"/>
              <a:cs typeface="Arial"/>
              <a:sym typeface="Arial"/>
            </a:endParaRPr>
          </a:p>
          <a:p>
            <a:pPr indent="-457200" lvl="0" marL="628650" marR="0" rtl="0" algn="l">
              <a:lnSpc>
                <a:spcPct val="115000"/>
              </a:lnSpc>
              <a:spcBef>
                <a:spcPts val="600"/>
              </a:spcBef>
              <a:spcAft>
                <a:spcPts val="0"/>
              </a:spcAft>
              <a:buClr>
                <a:schemeClr val="dk1"/>
              </a:buClr>
              <a:buSzPts val="2000"/>
              <a:buFont typeface="Arial"/>
              <a:buAutoNum type="arabicPeriod"/>
            </a:pPr>
            <a:r>
              <a:rPr b="0" i="0" lang="el-GR" sz="2000" u="none" cap="none" strike="noStrike">
                <a:solidFill>
                  <a:schemeClr val="dk1"/>
                </a:solidFill>
                <a:latin typeface="Calibri"/>
                <a:ea typeface="Calibri"/>
                <a:cs typeface="Calibri"/>
                <a:sym typeface="Calibri"/>
              </a:rPr>
              <a:t>Οι επιχειρήσεις αγροτικού τουρισμού δεν βρίσκονται απαραίτητα σε ένα αγρόκτημα ή σε μια γεωργική μονάδα, δεν παράγουν συμπληρωματικό εισόδημα σε μια αγροτική επιχείρηση.</a:t>
            </a:r>
            <a:endParaRPr b="0" i="0" sz="2000" u="none" cap="none" strike="noStrike">
              <a:solidFill>
                <a:schemeClr val="dk1"/>
              </a:solidFill>
              <a:latin typeface="Arial"/>
              <a:ea typeface="Arial"/>
              <a:cs typeface="Arial"/>
              <a:sym typeface="Arial"/>
            </a:endParaRPr>
          </a:p>
          <a:p>
            <a:pPr indent="-457200" lvl="0" marL="628650" marR="0" rtl="0" algn="l">
              <a:lnSpc>
                <a:spcPct val="115000"/>
              </a:lnSpc>
              <a:spcBef>
                <a:spcPts val="600"/>
              </a:spcBef>
              <a:spcAft>
                <a:spcPts val="0"/>
              </a:spcAft>
              <a:buClr>
                <a:schemeClr val="dk1"/>
              </a:buClr>
              <a:buSzPts val="2000"/>
              <a:buFont typeface="Arial"/>
              <a:buAutoNum type="arabicPeriod"/>
            </a:pPr>
            <a:r>
              <a:rPr b="0" i="0" lang="el-GR" sz="2000" u="none" cap="none" strike="noStrike">
                <a:solidFill>
                  <a:schemeClr val="dk1"/>
                </a:solidFill>
                <a:latin typeface="Calibri"/>
                <a:ea typeface="Calibri"/>
                <a:cs typeface="Calibri"/>
                <a:sym typeface="Calibri"/>
              </a:rPr>
              <a:t>Αγροτουρισμός: Είναι ένα υποσύνολο του αγροτικού τουρισμού και ορίζει μιαν εμπορική επιχείρηση σε ένα εν ενεργεία αγρόκτημα ή γεωργική μονάδα και που αποσκοπεί στη διασκέδαση των επισκεπτών δημιουργώντας έτσι πρόσθετο εισόδημα για τον ιδιοκτήτη. Ο αγροτουρισμός μπορεί να περιλαμβάνει: υπαίθριες δραστηριότητες, εκπαιδευτικές εμπειρίες, ψυχαγωγία (π.χ. φεστιβάλ συγκομιδής), υπηρεσίες φιλοξενίας (διαμονή σε αγρόκτημα, ξεναγήσεις κλ.π), άμεσες πωλήσεις προϊόντων διατροφής στο αγρόκτημα</a:t>
            </a:r>
            <a:endParaRPr b="0" i="0" sz="2000" u="none" cap="none" strike="noStrike">
              <a:solidFill>
                <a:schemeClr val="dk1"/>
              </a:solidFill>
              <a:latin typeface="Calibri"/>
              <a:ea typeface="Calibri"/>
              <a:cs typeface="Calibri"/>
              <a:sym typeface="Calibri"/>
            </a:endParaRPr>
          </a:p>
        </p:txBody>
      </p:sp>
      <p:pic>
        <p:nvPicPr>
          <p:cNvPr descr="Logo, company name&#10;&#10;Description automatically generated" id="139" name="Google Shape;139;p16"/>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7"/>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5" name="Google Shape;145;p17"/>
          <p:cNvSpPr txBox="1"/>
          <p:nvPr/>
        </p:nvSpPr>
        <p:spPr>
          <a:xfrm>
            <a:off x="293732" y="2945942"/>
            <a:ext cx="3744868"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3. Το αγρόκτημα «Αγρομενελαϊς»</a:t>
            </a:r>
            <a:endParaRPr b="0" i="0" sz="3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pic>
        <p:nvPicPr>
          <p:cNvPr descr="Logo, company name&#10;&#10;Description automatically generated" id="146" name="Google Shape;146;p17"/>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47" name="Google Shape;147;p17"/>
          <p:cNvSpPr txBox="1"/>
          <p:nvPr/>
        </p:nvSpPr>
        <p:spPr>
          <a:xfrm>
            <a:off x="4267200" y="996460"/>
            <a:ext cx="7467600" cy="508990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60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Η φάρμα (https://agromenelais.gr/) έχει την έδρα της στο χωριό της ορεινής Καρδίτσας Θραψίμι, σε υψόμετρο 800 μ. Από το 2012 έχει εστιάσει στην καλλιέργεια βιολογικών υπερτροφών, όπως μύρτιλο, αρώνια και γκότζι μπέρυ. </a:t>
            </a:r>
            <a:endParaRPr/>
          </a:p>
          <a:p>
            <a:pPr indent="0" lvl="0" marL="0" marR="0" rtl="0" algn="l">
              <a:lnSpc>
                <a:spcPct val="115000"/>
              </a:lnSpc>
              <a:spcBef>
                <a:spcPts val="60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Η νεότερη γενιά ήταν αυτή που, παρακολουθώντας τις νέες διατροφικές τάσεις, αποφάσισε να αναπτύξει προϊόντα που να στηρίζονται σε υπερτροφές, δημητριακά, λαχανικά και φρούτα που καλλιεργούνται με βιολογικές μεθόδους στα χωράφια τους, στην ίδια ορεινή περιοχή. </a:t>
            </a:r>
            <a:endParaRPr/>
          </a:p>
          <a:p>
            <a:pPr indent="0" lvl="0" marL="0" marR="0" rtl="0" algn="l">
              <a:lnSpc>
                <a:spcPct val="115000"/>
              </a:lnSpc>
              <a:spcBef>
                <a:spcPts val="60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Δεν περιορίστηκαν όμως σε αυτά. Αξιοποιώντας τη φύση γύρω τους, τυποποίησαν μέλι από κυψέλες που βρίσκονται στα ίδια τα χωράφια, συσκευάζουν ρίγανη από τα βουνά των Αγράφων, παράγουν βαλσαμέλαιο από το, αυτοφυές στις απρόσιτες βουνοπλαγιές, βαλσαμόχορτο. </a:t>
            </a:r>
            <a:endParaRPr/>
          </a:p>
          <a:p>
            <a:pPr indent="0" lvl="0" marL="0" marR="0" rtl="0" algn="l">
              <a:lnSpc>
                <a:spcPct val="115000"/>
              </a:lnSpc>
              <a:spcBef>
                <a:spcPts val="60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Επίσης, δημιούργησαν μείγματα τσαγιών και αφεψημάτων από βότανα, ενώ με τη βοήθεια οινοπαραγωγών,  παράγουν βερμούτ με διάφορες γεύσεις, αξιοποιώντας παλιές τοπικές συνταγές.</a:t>
            </a:r>
            <a:endParaRPr/>
          </a:p>
        </p:txBody>
      </p:sp>
      <p:sp>
        <p:nvSpPr>
          <p:cNvPr id="148" name="Google Shape;148;p17"/>
          <p:cNvSpPr txBox="1"/>
          <p:nvPr/>
        </p:nvSpPr>
        <p:spPr>
          <a:xfrm>
            <a:off x="4267201" y="6283320"/>
            <a:ext cx="7467600" cy="307800"/>
          </a:xfrm>
          <a:prstGeom prst="rect">
            <a:avLst/>
          </a:prstGeom>
          <a:solidFill>
            <a:srgbClr val="A8D08C"/>
          </a:solidFill>
          <a:ln cap="flat" cmpd="sng" w="12700">
            <a:solidFill>
              <a:srgbClr val="00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l-GR" sz="1400" u="none" cap="none" strike="noStrike">
                <a:solidFill>
                  <a:srgbClr val="000000"/>
                </a:solidFill>
                <a:latin typeface="Calibri"/>
                <a:ea typeface="Calibri"/>
                <a:cs typeface="Calibri"/>
                <a:sym typeface="Calibri"/>
              </a:rPr>
              <a:t>Tip</a:t>
            </a:r>
            <a:r>
              <a:rPr b="0" i="0" lang="el-GR" sz="1400" u="none" cap="none" strike="noStrike">
                <a:solidFill>
                  <a:srgbClr val="000000"/>
                </a:solidFill>
                <a:latin typeface="Calibri"/>
                <a:ea typeface="Calibri"/>
                <a:cs typeface="Calibri"/>
                <a:sym typeface="Calibri"/>
              </a:rPr>
              <a:t>: Παρακολουθώ τι συμβαίνει στον κόσμο, τολμώ, αξιοποιώ τη φύση και την παράδοση!</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8"/>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54" name="Google Shape;154;p18"/>
          <p:cNvSpPr txBox="1"/>
          <p:nvPr/>
        </p:nvSpPr>
        <p:spPr>
          <a:xfrm>
            <a:off x="293732" y="2945942"/>
            <a:ext cx="4049668" cy="23698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3. Το αγρόκτημα «Αγρομενελαϊς»: Το όραμα</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pic>
        <p:nvPicPr>
          <p:cNvPr descr="Logo, company name&#10;&#10;Description automatically generated" id="155" name="Google Shape;155;p18"/>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56" name="Google Shape;156;p18"/>
          <p:cNvSpPr txBox="1"/>
          <p:nvPr/>
        </p:nvSpPr>
        <p:spPr>
          <a:xfrm>
            <a:off x="8876714" y="936924"/>
            <a:ext cx="2894538" cy="4939954"/>
          </a:xfrm>
          <a:prstGeom prst="rect">
            <a:avLst/>
          </a:prstGeom>
          <a:noFill/>
          <a:ln>
            <a:noFill/>
          </a:ln>
        </p:spPr>
        <p:txBody>
          <a:bodyPr anchorCtr="0" anchor="t" bIns="91425" lIns="91425" spcFirstLastPara="1" rIns="91425" wrap="square" tIns="91425">
            <a:normAutofit/>
          </a:bodyPr>
          <a:lstStyle/>
          <a:p>
            <a:pPr indent="-228600" lvl="0" marL="457200" marR="0" rtl="0" algn="l">
              <a:lnSpc>
                <a:spcPct val="115000"/>
              </a:lnSpc>
              <a:spcBef>
                <a:spcPts val="0"/>
              </a:spcBef>
              <a:spcAft>
                <a:spcPts val="0"/>
              </a:spcAft>
              <a:buClr>
                <a:srgbClr val="595959"/>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7" name="Google Shape;157;p18"/>
          <p:cNvSpPr txBox="1"/>
          <p:nvPr/>
        </p:nvSpPr>
        <p:spPr>
          <a:xfrm>
            <a:off x="4562959" y="6337622"/>
            <a:ext cx="7199252" cy="307777"/>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l-GR" sz="1400" u="none" cap="none" strike="noStrike">
                <a:solidFill>
                  <a:srgbClr val="000000"/>
                </a:solidFill>
                <a:latin typeface="Calibri"/>
                <a:ea typeface="Calibri"/>
                <a:cs typeface="Calibri"/>
                <a:sym typeface="Calibri"/>
              </a:rPr>
              <a:t>TIP</a:t>
            </a:r>
            <a:r>
              <a:rPr b="0" i="0" lang="el-GR" sz="1400" u="none" cap="none" strike="noStrike">
                <a:solidFill>
                  <a:srgbClr val="000000"/>
                </a:solidFill>
                <a:latin typeface="Calibri"/>
                <a:ea typeface="Calibri"/>
                <a:cs typeface="Calibri"/>
                <a:sym typeface="Calibri"/>
              </a:rPr>
              <a:t>: Το όραμα αποτελεί την απαρχή κάθε πετυχημένης επιχειρηματικής δραστηριότητας</a:t>
            </a:r>
            <a:endParaRPr b="0" i="0" sz="1400" u="none" cap="none" strike="noStrike">
              <a:solidFill>
                <a:srgbClr val="000000"/>
              </a:solidFill>
              <a:latin typeface="Calibri"/>
              <a:ea typeface="Calibri"/>
              <a:cs typeface="Calibri"/>
              <a:sym typeface="Calibri"/>
            </a:endParaRPr>
          </a:p>
        </p:txBody>
      </p:sp>
      <p:sp>
        <p:nvSpPr>
          <p:cNvPr id="158" name="Google Shape;158;p18"/>
          <p:cNvSpPr txBox="1"/>
          <p:nvPr>
            <p:ph idx="1" type="body"/>
          </p:nvPr>
        </p:nvSpPr>
        <p:spPr>
          <a:xfrm>
            <a:off x="4343400" y="936925"/>
            <a:ext cx="4972712" cy="5182522"/>
          </a:xfrm>
          <a:prstGeom prst="rect">
            <a:avLst/>
          </a:prstGeom>
          <a:noFill/>
          <a:ln>
            <a:noFill/>
          </a:ln>
        </p:spPr>
        <p:txBody>
          <a:bodyPr anchorCtr="0" anchor="t" bIns="45700" lIns="91425" spcFirstLastPara="1" rIns="91425" wrap="square" tIns="45700">
            <a:normAutofit fontScale="70000" lnSpcReduction="20000"/>
          </a:bodyPr>
          <a:lstStyle/>
          <a:p>
            <a:pPr indent="0" lvl="0" marL="114300" rtl="0" algn="l">
              <a:lnSpc>
                <a:spcPct val="90000"/>
              </a:lnSpc>
              <a:spcBef>
                <a:spcPts val="1000"/>
              </a:spcBef>
              <a:spcAft>
                <a:spcPts val="0"/>
              </a:spcAft>
              <a:buSzPct val="91836"/>
              <a:buNone/>
            </a:pPr>
            <a:r>
              <a:rPr lang="el-GR"/>
              <a:t>Οι ίδιοι περιγράφουν ως εξής το όραμά τους (ελεύθερη μετάφραση από το αγγλικό κείμενο):</a:t>
            </a:r>
            <a:endParaRPr/>
          </a:p>
          <a:p>
            <a:pPr indent="0" lvl="0" marL="114300" rtl="0" algn="l">
              <a:lnSpc>
                <a:spcPct val="90000"/>
              </a:lnSpc>
              <a:spcBef>
                <a:spcPts val="1000"/>
              </a:spcBef>
              <a:spcAft>
                <a:spcPts val="0"/>
              </a:spcAft>
              <a:buSzPct val="91836"/>
              <a:buNone/>
            </a:pPr>
            <a:r>
              <a:rPr lang="el-GR"/>
              <a:t>«Όραμά μας είναι η δημιουργία μιας καινοτόμου, κερδοφόρας εταιρίας, με αξιοποίηση της καινοτομίας στον πρωτογενή τομέα. Έχουμε τη φιλοδοξία να αποτελέσουμε παράδειγμα που θα ανοίξει νέους δρόμους στη συλλογική συνεργασία, σε όλο το φάσμα των επιχειρηματικών δραστηριοτήτων, ξεκινώντας από την καλλιέργεια, συνεχίζοντας στην πιστοποίηση και προώθηση και φτάνοντας στην τελική πώληση βιολογικών και εκλεκτών προϊόντων. Στόχος μας είναι η δημιουργία μιας μονάδας επεξεργασίας που θα προσφέρει ανταγωνιστικό πλεονέκτημα στον συνεταιρισμό μας, θα βοηθήσει στην απασχόληση και στον αγροτουρισμό, αναδεικνύοντας τα μοναδικά συγκριτικά πλεονεκτήματα της περιοχής μας και των βουνών των Αγράφων.»</a:t>
            </a:r>
            <a:endParaRPr/>
          </a:p>
          <a:p>
            <a:pPr indent="0" lvl="0" marL="114300" rtl="0" algn="l">
              <a:lnSpc>
                <a:spcPct val="90000"/>
              </a:lnSpc>
              <a:spcBef>
                <a:spcPts val="1000"/>
              </a:spcBef>
              <a:spcAft>
                <a:spcPts val="0"/>
              </a:spcAft>
              <a:buSzPct val="91836"/>
              <a:buNone/>
            </a:pPr>
            <a:r>
              <a:t/>
            </a:r>
            <a:endParaRPr/>
          </a:p>
        </p:txBody>
      </p:sp>
      <p:pic>
        <p:nvPicPr>
          <p:cNvPr id="159" name="Google Shape;159;p18"/>
          <p:cNvPicPr preferRelativeResize="0"/>
          <p:nvPr/>
        </p:nvPicPr>
        <p:blipFill rotWithShape="1">
          <a:blip r:embed="rId4">
            <a:alphaModFix/>
          </a:blip>
          <a:srcRect b="0" l="0" r="0" t="0"/>
          <a:stretch/>
        </p:blipFill>
        <p:spPr>
          <a:xfrm>
            <a:off x="9379807" y="1749367"/>
            <a:ext cx="2433650" cy="349585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5" name="Google Shape;165;p19"/>
          <p:cNvSpPr txBox="1"/>
          <p:nvPr/>
        </p:nvSpPr>
        <p:spPr>
          <a:xfrm>
            <a:off x="293732" y="2092568"/>
            <a:ext cx="3973468"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l-GR" sz="3600" u="none" cap="none" strike="noStrike">
                <a:solidFill>
                  <a:schemeClr val="dk1"/>
                </a:solidFill>
                <a:latin typeface="Calibri"/>
                <a:ea typeface="Calibri"/>
                <a:cs typeface="Calibri"/>
                <a:sym typeface="Calibri"/>
              </a:rPr>
              <a:t>3. Αγρομενελαϊς: Έμπνευση και γνώση</a:t>
            </a:r>
            <a:endParaRPr b="1" i="0" sz="3600" u="none" cap="none" strike="noStrike">
              <a:solidFill>
                <a:schemeClr val="dk1"/>
              </a:solidFill>
              <a:latin typeface="Calibri"/>
              <a:ea typeface="Calibri"/>
              <a:cs typeface="Calibri"/>
              <a:sym typeface="Calibri"/>
            </a:endParaRPr>
          </a:p>
        </p:txBody>
      </p:sp>
      <p:sp>
        <p:nvSpPr>
          <p:cNvPr id="166" name="Google Shape;166;p19"/>
          <p:cNvSpPr txBox="1"/>
          <p:nvPr/>
        </p:nvSpPr>
        <p:spPr>
          <a:xfrm>
            <a:off x="4419600" y="1012056"/>
            <a:ext cx="7772400" cy="5723065"/>
          </a:xfrm>
          <a:prstGeom prst="rect">
            <a:avLst/>
          </a:prstGeom>
          <a:noFill/>
          <a:ln>
            <a:noFill/>
          </a:ln>
        </p:spPr>
        <p:txBody>
          <a:bodyPr anchorCtr="0" anchor="t" bIns="45700" lIns="91425" spcFirstLastPara="1" rIns="91425" wrap="square" tIns="45700">
            <a:spAutoFit/>
          </a:bodyPr>
          <a:lstStyle/>
          <a:p>
            <a:pPr indent="-285750" lvl="0" marL="425768" marR="0" rtl="0" algn="l">
              <a:lnSpc>
                <a:spcPct val="115000"/>
              </a:lnSpc>
              <a:spcBef>
                <a:spcPts val="0"/>
              </a:spcBef>
              <a:spcAft>
                <a:spcPts val="0"/>
              </a:spcAft>
              <a:buClr>
                <a:schemeClr val="dk1"/>
              </a:buClr>
              <a:buSzPts val="1395"/>
              <a:buFont typeface="Arial"/>
              <a:buChar char="•"/>
            </a:pPr>
            <a:r>
              <a:rPr b="0" i="0" lang="el-GR" sz="1800" u="none" cap="none" strike="noStrike">
                <a:solidFill>
                  <a:schemeClr val="dk1"/>
                </a:solidFill>
                <a:latin typeface="Calibri"/>
                <a:ea typeface="Calibri"/>
                <a:cs typeface="Calibri"/>
                <a:sym typeface="Calibri"/>
              </a:rPr>
              <a:t>Η Αγρομενελαΐς ξεκίνησε ως μια οικογενειακή επιχείρηση, η οποία στη συνέχει εξελίχθηκε σε συνεταιρισμό με τη συμβολή άλλων τοπικών αγροτών. Οι μετέχοντες καλλιεργούν τη δική τους γη και οι ρόλοι μέσα στον συνεταιρισμό είναι κατανεμημένοι ανάλογα με τις ικανότητες και τις γνώσεις του κάθε ατόμου. Συνδυάζει την εμπειρία με καινοτόμες ιδέες. Ο συνεταιρισμός, όπως και η αρχική επιχείρηση, αυτοχρηματοδοτούνται.</a:t>
            </a:r>
            <a:endParaRPr/>
          </a:p>
          <a:p>
            <a:pPr indent="-285750" lvl="0" marL="425768" marR="0" rtl="0" algn="l">
              <a:lnSpc>
                <a:spcPct val="115000"/>
              </a:lnSpc>
              <a:spcBef>
                <a:spcPts val="0"/>
              </a:spcBef>
              <a:spcAft>
                <a:spcPts val="0"/>
              </a:spcAft>
              <a:buClr>
                <a:schemeClr val="dk1"/>
              </a:buClr>
              <a:buSzPts val="1395"/>
              <a:buFont typeface="Arial"/>
              <a:buChar char="•"/>
            </a:pPr>
            <a:r>
              <a:rPr b="0" i="0" lang="el-GR" sz="1800" u="none" cap="none" strike="noStrike">
                <a:solidFill>
                  <a:schemeClr val="dk1"/>
                </a:solidFill>
                <a:latin typeface="Calibri"/>
                <a:ea typeface="Calibri"/>
                <a:cs typeface="Calibri"/>
                <a:sym typeface="Calibri"/>
              </a:rPr>
              <a:t>Διαγνώσανε έγκαιρα τις νέες διατροφικές τάσεις και με βάση αυτό αποφάσισαν τα προϊόντα τους. </a:t>
            </a:r>
            <a:endParaRPr/>
          </a:p>
          <a:p>
            <a:pPr indent="-285750" lvl="0" marL="425768" marR="0" rtl="0" algn="l">
              <a:lnSpc>
                <a:spcPct val="115000"/>
              </a:lnSpc>
              <a:spcBef>
                <a:spcPts val="0"/>
              </a:spcBef>
              <a:spcAft>
                <a:spcPts val="0"/>
              </a:spcAft>
              <a:buClr>
                <a:schemeClr val="dk1"/>
              </a:buClr>
              <a:buSzPts val="1395"/>
              <a:buFont typeface="Arial"/>
              <a:buChar char="•"/>
            </a:pPr>
            <a:r>
              <a:rPr b="0" i="0" lang="el-GR" sz="1800" u="none" cap="none" strike="noStrike">
                <a:solidFill>
                  <a:schemeClr val="dk1"/>
                </a:solidFill>
                <a:latin typeface="Calibri"/>
                <a:ea typeface="Calibri"/>
                <a:cs typeface="Calibri"/>
                <a:sym typeface="Calibri"/>
              </a:rPr>
              <a:t>Αυτό όμως συνδυάστηκε και με καινοτόμες πρωτοβουλίες, όπως εξομολογείται ο ένας εκ των βασικών μετόχων της επιχείρησης. Έτσι, τα φυτά του μύρτιλου τα προμηθεύτηκαν από τις ΗΠΑ, που για να επιλέξουν ποια από τις 10άδες ποικιλίες ταιριάζει στο μικροκλίμα και το έδαφος της περιοχής, η προμηθεύτρια εταιρεία από την Αμερική χρησιμοποίησε δορυφορικά δεδομένα. «Δώσαμε το στίγμα των χωραφιών στους Αμερικανούς και έκαναν έρευνα μέσω δορυφόρου για εβδομάδες». Ενώ την αρώνια την προμηθεύτηκαν από την Πολωνία, πάλι με βάση τα δεδομένα της περιοχής που επεξεργάστηκε πανεπιστήμιο. </a:t>
            </a:r>
            <a:endParaRPr/>
          </a:p>
          <a:p>
            <a:pPr indent="0" lvl="0" marL="457200" marR="0" rtl="0" algn="l">
              <a:lnSpc>
                <a:spcPct val="100000"/>
              </a:lnSpc>
              <a:spcBef>
                <a:spcPts val="600"/>
              </a:spcBef>
              <a:spcAft>
                <a:spcPts val="0"/>
              </a:spcAft>
              <a:buClr>
                <a:srgbClr val="000000"/>
              </a:buClr>
              <a:buSzPts val="900"/>
              <a:buFont typeface="Arial"/>
              <a:buNone/>
            </a:pPr>
            <a:r>
              <a:t/>
            </a:r>
            <a:endParaRPr b="1" i="0" sz="900" u="none" cap="none" strike="noStrike">
              <a:solidFill>
                <a:schemeClr val="dk1"/>
              </a:solidFill>
              <a:latin typeface="Calibri"/>
              <a:ea typeface="Calibri"/>
              <a:cs typeface="Calibri"/>
              <a:sym typeface="Calibri"/>
            </a:endParaRPr>
          </a:p>
        </p:txBody>
      </p:sp>
      <p:pic>
        <p:nvPicPr>
          <p:cNvPr descr="Logo, company name&#10;&#10;Description automatically generated" id="167" name="Google Shape;167;p19"/>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68" name="Google Shape;168;p19"/>
          <p:cNvSpPr txBox="1"/>
          <p:nvPr/>
        </p:nvSpPr>
        <p:spPr>
          <a:xfrm>
            <a:off x="293732" y="5148906"/>
            <a:ext cx="3973468" cy="1323399"/>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l-GR" sz="1600" u="none" cap="none" strike="noStrike">
                <a:solidFill>
                  <a:srgbClr val="000000"/>
                </a:solidFill>
                <a:latin typeface="Calibri"/>
                <a:ea typeface="Calibri"/>
                <a:cs typeface="Calibri"/>
                <a:sym typeface="Calibri"/>
              </a:rPr>
              <a:t>TIP</a:t>
            </a:r>
            <a:r>
              <a:rPr b="0" i="0" lang="el-GR" sz="1600" u="none" cap="none" strike="noStrike">
                <a:solidFill>
                  <a:srgbClr val="000000"/>
                </a:solidFill>
                <a:latin typeface="Calibri"/>
                <a:ea typeface="Calibri"/>
                <a:cs typeface="Calibri"/>
                <a:sym typeface="Calibri"/>
              </a:rPr>
              <a:t>: Συνεργασία με τοπικούς παράγοντες, ανάλυση αγοράς (τι θέλει ο πελάτης), αξιοποίηση εμπειρίας, συνεργασία με επιστημονικούς φορείς εντός και εκτός Ελλάδας.</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74" name="Google Shape;174;p20"/>
          <p:cNvSpPr txBox="1"/>
          <p:nvPr/>
        </p:nvSpPr>
        <p:spPr>
          <a:xfrm>
            <a:off x="293732" y="1676400"/>
            <a:ext cx="4583068" cy="18158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3. Αγρομενελαϊς: Διάχυση</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0" i="0" sz="4000" u="none" cap="none" strike="noStrike">
              <a:solidFill>
                <a:schemeClr val="dk1"/>
              </a:solidFill>
              <a:latin typeface="Questrial"/>
              <a:ea typeface="Questrial"/>
              <a:cs typeface="Questrial"/>
              <a:sym typeface="Questrial"/>
            </a:endParaRPr>
          </a:p>
        </p:txBody>
      </p:sp>
      <p:sp>
        <p:nvSpPr>
          <p:cNvPr id="175" name="Google Shape;175;p20"/>
          <p:cNvSpPr txBox="1"/>
          <p:nvPr/>
        </p:nvSpPr>
        <p:spPr>
          <a:xfrm>
            <a:off x="5227600" y="1780736"/>
            <a:ext cx="6563472" cy="325008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Εμπεριστατωμένος κόμβος με όλες τις πληροφορίες και τα προϊόντα σε 2 γλώσσες </a:t>
            </a:r>
            <a:endParaRPr/>
          </a:p>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Ειδική παρουσίαση στα αγγλικά</a:t>
            </a:r>
            <a:endParaRPr/>
          </a:p>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Blog</a:t>
            </a:r>
            <a:endParaRPr b="0" i="0" sz="2000" u="none" cap="none" strike="noStrike">
              <a:solidFill>
                <a:schemeClr val="dk1"/>
              </a:solidFill>
              <a:latin typeface="Calibri"/>
              <a:ea typeface="Calibri"/>
              <a:cs typeface="Calibri"/>
              <a:sym typeface="Calibri"/>
            </a:endParaRPr>
          </a:p>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Κοινωνικά δίκτυα: Facebook / Instagram / Twitter / Linkedin</a:t>
            </a:r>
            <a:endParaRPr b="0" i="0" sz="2000" u="none" cap="none" strike="noStrike">
              <a:solidFill>
                <a:schemeClr val="dk1"/>
              </a:solidFill>
              <a:latin typeface="Calibri"/>
              <a:ea typeface="Calibri"/>
              <a:cs typeface="Calibri"/>
              <a:sym typeface="Calibri"/>
            </a:endParaRPr>
          </a:p>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Εντοπισμός και διάθεση των προϊόντων στη διεθνή αγορά</a:t>
            </a:r>
            <a:endParaRPr/>
          </a:p>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Σωστή και έξυπνη διαφήμιση</a:t>
            </a:r>
            <a:endParaRPr/>
          </a:p>
          <a:p>
            <a:pPr indent="-285750" lvl="0" marL="285750" marR="0" rtl="0" algn="l">
              <a:lnSpc>
                <a:spcPct val="114000"/>
              </a:lnSpc>
              <a:spcBef>
                <a:spcPts val="0"/>
              </a:spcBef>
              <a:spcAft>
                <a:spcPts val="0"/>
              </a:spcAft>
              <a:buClr>
                <a:srgbClr val="000000"/>
              </a:buClr>
              <a:buSzPts val="2000"/>
              <a:buFont typeface="Arial"/>
              <a:buChar char="•"/>
            </a:pPr>
            <a:r>
              <a:rPr b="0" i="0" lang="el-GR" sz="2000" u="none" cap="none" strike="noStrike">
                <a:solidFill>
                  <a:schemeClr val="dk1"/>
                </a:solidFill>
                <a:latin typeface="Calibri"/>
                <a:ea typeface="Calibri"/>
                <a:cs typeface="Calibri"/>
                <a:sym typeface="Calibri"/>
              </a:rPr>
              <a:t>Συμμετοχή σε εκθέσεις και φεστιβάλ αγροτουρισμού</a:t>
            </a:r>
            <a:endParaRPr b="0" i="0" sz="2000" u="none" cap="none" strike="noStrike">
              <a:solidFill>
                <a:schemeClr val="dk1"/>
              </a:solidFill>
              <a:latin typeface="Calibri"/>
              <a:ea typeface="Calibri"/>
              <a:cs typeface="Calibri"/>
              <a:sym typeface="Calibri"/>
            </a:endParaRPr>
          </a:p>
        </p:txBody>
      </p:sp>
      <p:pic>
        <p:nvPicPr>
          <p:cNvPr descr="Logo, company name&#10;&#10;Description automatically generated" id="176" name="Google Shape;176;p20"/>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77" name="Google Shape;177;p20"/>
          <p:cNvSpPr txBox="1"/>
          <p:nvPr/>
        </p:nvSpPr>
        <p:spPr>
          <a:xfrm>
            <a:off x="5410200" y="5572820"/>
            <a:ext cx="6172200" cy="523180"/>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l-GR" sz="1400" u="none" cap="none" strike="noStrike">
                <a:solidFill>
                  <a:srgbClr val="000000"/>
                </a:solidFill>
                <a:latin typeface="Calibri"/>
                <a:ea typeface="Calibri"/>
                <a:cs typeface="Calibri"/>
                <a:sym typeface="Calibri"/>
              </a:rPr>
              <a:t>TIP</a:t>
            </a:r>
            <a:r>
              <a:rPr b="0" i="0" lang="el-GR" sz="1400" u="none" cap="none" strike="noStrike">
                <a:solidFill>
                  <a:srgbClr val="000000"/>
                </a:solidFill>
                <a:latin typeface="Calibri"/>
                <a:ea typeface="Calibri"/>
                <a:cs typeface="Calibri"/>
                <a:sym typeface="Calibri"/>
              </a:rPr>
              <a:t>: Η χρήση των κατάλληλων μέσων μάρκετινγκ και η καλή ποιότητα των προϊόντων είναι προϋπόθεση της βιωσιμότητας</a:t>
            </a:r>
            <a:endParaRPr b="0" i="0" sz="1400" u="none" cap="none" strike="noStrike">
              <a:solidFill>
                <a:srgbClr val="000000"/>
              </a:solidFill>
              <a:latin typeface="Calibri"/>
              <a:ea typeface="Calibri"/>
              <a:cs typeface="Calibri"/>
              <a:sym typeface="Calibri"/>
            </a:endParaRPr>
          </a:p>
        </p:txBody>
      </p:sp>
      <p:pic>
        <p:nvPicPr>
          <p:cNvPr id="178" name="Google Shape;178;p20"/>
          <p:cNvPicPr preferRelativeResize="0"/>
          <p:nvPr/>
        </p:nvPicPr>
        <p:blipFill rotWithShape="1">
          <a:blip r:embed="rId4">
            <a:alphaModFix/>
          </a:blip>
          <a:srcRect b="0" l="0" r="0" t="0"/>
          <a:stretch/>
        </p:blipFill>
        <p:spPr>
          <a:xfrm>
            <a:off x="304800" y="3124200"/>
            <a:ext cx="4572000" cy="2971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84" name="Google Shape;184;p21"/>
          <p:cNvSpPr txBox="1"/>
          <p:nvPr/>
        </p:nvSpPr>
        <p:spPr>
          <a:xfrm>
            <a:off x="223392" y="2720859"/>
            <a:ext cx="4049668"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l-GR" sz="3600" u="none" cap="none" strike="noStrike">
                <a:solidFill>
                  <a:srgbClr val="385623"/>
                </a:solidFill>
                <a:latin typeface="Calibri"/>
                <a:ea typeface="Calibri"/>
                <a:cs typeface="Calibri"/>
                <a:sym typeface="Calibri"/>
              </a:rPr>
              <a:t>3. Αγρομενελαϊς: Κοινωνική αλληλεπίδραση</a:t>
            </a:r>
            <a:endParaRPr b="0" i="0" sz="3600" u="none" cap="none" strike="noStrike">
              <a:solidFill>
                <a:srgbClr val="000000"/>
              </a:solidFill>
              <a:latin typeface="Calibri"/>
              <a:ea typeface="Calibri"/>
              <a:cs typeface="Calibri"/>
              <a:sym typeface="Calibri"/>
            </a:endParaRPr>
          </a:p>
        </p:txBody>
      </p:sp>
      <p:sp>
        <p:nvSpPr>
          <p:cNvPr id="185" name="Google Shape;185;p21"/>
          <p:cNvSpPr txBox="1"/>
          <p:nvPr/>
        </p:nvSpPr>
        <p:spPr>
          <a:xfrm>
            <a:off x="4114800" y="889776"/>
            <a:ext cx="8077200" cy="6092333"/>
          </a:xfrm>
          <a:prstGeom prst="rect">
            <a:avLst/>
          </a:prstGeom>
          <a:noFill/>
          <a:ln>
            <a:noFill/>
          </a:ln>
        </p:spPr>
        <p:txBody>
          <a:bodyPr anchorCtr="0" anchor="t" bIns="45700" lIns="91425" spcFirstLastPara="1" rIns="91425" wrap="square" tIns="45700">
            <a:spAutoFit/>
          </a:bodyPr>
          <a:lstStyle/>
          <a:p>
            <a:pPr indent="-285750" lvl="0" marL="285750" marR="0" rtl="0" algn="l">
              <a:lnSpc>
                <a:spcPct val="114000"/>
              </a:lnSpc>
              <a:spcBef>
                <a:spcPts val="0"/>
              </a:spcBef>
              <a:spcAft>
                <a:spcPts val="0"/>
              </a:spcAft>
              <a:buClr>
                <a:schemeClr val="dk1"/>
              </a:buClr>
              <a:buSzPts val="1800"/>
              <a:buFont typeface="Arial"/>
              <a:buChar char="•"/>
            </a:pPr>
            <a:r>
              <a:rPr b="0" i="0" lang="el-GR" sz="1800" u="none" cap="none" strike="noStrike">
                <a:solidFill>
                  <a:schemeClr val="dk1"/>
                </a:solidFill>
                <a:latin typeface="Calibri"/>
                <a:ea typeface="Calibri"/>
                <a:cs typeface="Calibri"/>
                <a:sym typeface="Calibri"/>
              </a:rPr>
              <a:t>Ο συνεταιρισμός από μόνος του αποτελεί παράδειγμα αλληλεπίδρασης</a:t>
            </a:r>
            <a:endParaRPr/>
          </a:p>
          <a:p>
            <a:pPr indent="-285750" lvl="0" marL="285750" marR="0" rtl="0" algn="l">
              <a:lnSpc>
                <a:spcPct val="114000"/>
              </a:lnSpc>
              <a:spcBef>
                <a:spcPts val="0"/>
              </a:spcBef>
              <a:spcAft>
                <a:spcPts val="0"/>
              </a:spcAft>
              <a:buClr>
                <a:schemeClr val="dk1"/>
              </a:buClr>
              <a:buSzPts val="1800"/>
              <a:buFont typeface="Arial"/>
              <a:buChar char="•"/>
            </a:pPr>
            <a:r>
              <a:rPr b="0" i="0" lang="el-GR" sz="1800" u="none" cap="none" strike="noStrike">
                <a:solidFill>
                  <a:schemeClr val="dk1"/>
                </a:solidFill>
                <a:latin typeface="Calibri"/>
                <a:ea typeface="Calibri"/>
                <a:cs typeface="Calibri"/>
                <a:sym typeface="Calibri"/>
              </a:rPr>
              <a:t>Η προσφορά αγροτουριστικών πακέτων είναι άλλο ένα μέσο επαφής με την κοινωνία. Έτσι το 2019, και πριν ξεσπάσει η επιδημία του covid, για πρώτη φορά «Με επιτυχία πραγματοποιήθηκε η 1η αγροτουριστική επίσκεψη 25 ατόμων από την Φινλανδία, την Ιταλία, την Αυστρία, την Πορτογαλία, την Βουλγαρία και άλλες χώρες της Ευρώπης στις καλλιέργειες και στις εγκαταστάσεις της εταιρείας μας. […]. Η επίσκεψη ολοκληρώθηκε με δείπνο στο εστιατόριο της εταιρείας μας, όπου οι επισκέπτες μας δοκίμασαν της γαστρονομικές λιχουδιές του τόπου και άκουσαν ελληνική μουσική.» Τέτοιες δράσεις ενδυναμώνουν την τοπική κοινότητα και βοηθούν στην αναγνωσιμότητα της επιχείρησης.</a:t>
            </a:r>
            <a:endParaRPr/>
          </a:p>
          <a:p>
            <a:pPr indent="-285750" lvl="0" marL="285750" marR="0" rtl="0" algn="l">
              <a:lnSpc>
                <a:spcPct val="114000"/>
              </a:lnSpc>
              <a:spcBef>
                <a:spcPts val="0"/>
              </a:spcBef>
              <a:spcAft>
                <a:spcPts val="0"/>
              </a:spcAft>
              <a:buClr>
                <a:schemeClr val="dk1"/>
              </a:buClr>
              <a:buSzPts val="1800"/>
              <a:buFont typeface="Arial"/>
              <a:buChar char="•"/>
            </a:pPr>
            <a:r>
              <a:rPr b="0" i="0" lang="el-GR" sz="1800" u="none" cap="none" strike="noStrike">
                <a:solidFill>
                  <a:schemeClr val="dk1"/>
                </a:solidFill>
                <a:latin typeface="Calibri"/>
                <a:ea typeface="Calibri"/>
                <a:cs typeface="Calibri"/>
                <a:sym typeface="Calibri"/>
              </a:rPr>
              <a:t>Παράλληλα προσφέρονται και αντίστοιχες δράσεις για σχολεία της περιοχής. Τα νέα παιδιά βλέπουν ότι υπάρχουν προοπτικές στον πρωτογενή τομέα και κάποια από αυτά θα το αξιοποιήσουν. Με αυτόν τον τρόπο εξασφαλίζεται όχι μόνον η συνέχιση της παραγωγής αλλά και η μείωση της εγκατάλειψης των απομακρυσμένων περιοχών.</a:t>
            </a:r>
            <a:endParaRPr/>
          </a:p>
          <a:p>
            <a:pPr indent="-285750" lvl="0" marL="285750" marR="0" rtl="0" algn="l">
              <a:lnSpc>
                <a:spcPct val="114000"/>
              </a:lnSpc>
              <a:spcBef>
                <a:spcPts val="0"/>
              </a:spcBef>
              <a:spcAft>
                <a:spcPts val="0"/>
              </a:spcAft>
              <a:buClr>
                <a:schemeClr val="dk1"/>
              </a:buClr>
              <a:buSzPts val="1800"/>
              <a:buFont typeface="Arial"/>
              <a:buChar char="•"/>
            </a:pPr>
            <a:r>
              <a:rPr b="0" i="0" lang="el-GR" sz="1800" u="none" cap="none" strike="noStrike">
                <a:solidFill>
                  <a:schemeClr val="dk1"/>
                </a:solidFill>
                <a:latin typeface="Calibri"/>
                <a:ea typeface="Calibri"/>
                <a:cs typeface="Calibri"/>
                <a:sym typeface="Calibri"/>
              </a:rPr>
              <a:t>Παράλληλα αξιοποιούν την εμπειρία τους με συμβουλευτικές υπηρεσίες σχετικά με τεχνικές φύτευσης, τρόπους απόδοσης, αλλά και μεθόδους εμπορικής αξιοποίησης.</a:t>
            </a:r>
            <a:endParaRPr/>
          </a:p>
          <a:p>
            <a:pPr indent="-285750" lvl="0" marL="285750" marR="0" rtl="0" algn="l">
              <a:lnSpc>
                <a:spcPct val="114000"/>
              </a:lnSpc>
              <a:spcBef>
                <a:spcPts val="0"/>
              </a:spcBef>
              <a:spcAft>
                <a:spcPts val="0"/>
              </a:spcAft>
              <a:buClr>
                <a:schemeClr val="dk1"/>
              </a:buClr>
              <a:buSzPts val="1800"/>
              <a:buFont typeface="Arial"/>
              <a:buChar char="•"/>
            </a:pPr>
            <a:r>
              <a:rPr b="0" i="0" lang="el-GR" sz="1800" u="none" cap="none" strike="noStrike">
                <a:solidFill>
                  <a:schemeClr val="dk1"/>
                </a:solidFill>
                <a:latin typeface="Calibri"/>
                <a:ea typeface="Calibri"/>
                <a:cs typeface="Calibri"/>
                <a:sym typeface="Calibri"/>
              </a:rPr>
              <a:t>Συμμετοχή σε τοπικές δραστηριότητες (γιορτές, δωρεές, κλπ)</a:t>
            </a:r>
            <a:endParaRPr/>
          </a:p>
        </p:txBody>
      </p:sp>
      <p:pic>
        <p:nvPicPr>
          <p:cNvPr descr="Logo, company name&#10;&#10;Description automatically generated" id="186" name="Google Shape;186;p21"/>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187" name="Google Shape;187;p21"/>
          <p:cNvSpPr txBox="1"/>
          <p:nvPr/>
        </p:nvSpPr>
        <p:spPr>
          <a:xfrm>
            <a:off x="282524" y="5662136"/>
            <a:ext cx="3733800" cy="954067"/>
          </a:xfrm>
          <a:prstGeom prst="rect">
            <a:avLst/>
          </a:prstGeom>
          <a:solidFill>
            <a:srgbClr val="A8D08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l-GR" sz="1400" u="none" cap="none" strike="noStrike">
                <a:solidFill>
                  <a:srgbClr val="000000"/>
                </a:solidFill>
                <a:latin typeface="Calibri"/>
                <a:ea typeface="Calibri"/>
                <a:cs typeface="Calibri"/>
                <a:sym typeface="Calibri"/>
              </a:rPr>
              <a:t>TIP</a:t>
            </a:r>
            <a:r>
              <a:rPr b="0" i="0" lang="el-GR" sz="1400" u="none" cap="none" strike="noStrike">
                <a:solidFill>
                  <a:srgbClr val="000000"/>
                </a:solidFill>
                <a:latin typeface="Calibri"/>
                <a:ea typeface="Calibri"/>
                <a:cs typeface="Calibri"/>
                <a:sym typeface="Calibri"/>
              </a:rPr>
              <a:t>: Είναι σημαντικό να μην ξεχνάμε ότι η επιτυχία ενός επιχειρηματικού σχεδίου προϋποθέτει την καταρχήν αποδοχή από την τοπική κοινωνία</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