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Questrial"/>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Questrial-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6"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alontrail.eu/" TargetMode="External"/><Relationship Id="rId4" Type="http://schemas.openxmlformats.org/officeDocument/2006/relationships/hyperlink" Target="https://www.chemin-stevenson.org/" TargetMode="External"/><Relationship Id="rId5" Type="http://schemas.openxmlformats.org/officeDocument/2006/relationships/hyperlink" Target="https://www.timeoff.pt/" TargetMode="External"/><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theonimfi.gr/en/index.html" TargetMode="External"/><Relationship Id="rId4" Type="http://schemas.openxmlformats.org/officeDocument/2006/relationships/hyperlink" Target="https://www.montanema.gr/en/about-us/" TargetMode="External"/><Relationship Id="rId5" Type="http://schemas.openxmlformats.org/officeDocument/2006/relationships/hyperlink" Target="https://www.allovergreece.com/Greek-Parks/Descr/4/en" TargetMode="External"/><Relationship Id="rId6"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hyperlink" Target="https://mosaicartgreece.com/pages/mosaic-art-workshops-greece" TargetMode="External"/><Relationship Id="rId5" Type="http://schemas.openxmlformats.org/officeDocument/2006/relationships/hyperlink" Target="https://vioma.gr/" TargetMode="External"/><Relationship Id="rId6" Type="http://schemas.openxmlformats.org/officeDocument/2006/relationships/hyperlink" Target="https://skiaxtro.gr/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2" y="2260059"/>
            <a:ext cx="3696990" cy="1636696"/>
          </a:xfrm>
          <a:prstGeom prst="rect">
            <a:avLst/>
          </a:prstGeom>
          <a:noFill/>
          <a:ln>
            <a:noFill/>
          </a:ln>
        </p:spPr>
        <p:txBody>
          <a:bodyPr anchorCtr="0" anchor="t" bIns="45700" lIns="91425" spcFirstLastPara="1" rIns="91425" wrap="square" tIns="45700">
            <a:normAutofit fontScale="90000"/>
          </a:bodyPr>
          <a:lstStyle/>
          <a:p>
            <a:pPr indent="0" lvl="0" marL="0" marR="38100" rtl="0" algn="l">
              <a:lnSpc>
                <a:spcPct val="128571"/>
              </a:lnSpc>
              <a:spcBef>
                <a:spcPts val="0"/>
              </a:spcBef>
              <a:spcAft>
                <a:spcPts val="0"/>
              </a:spcAft>
              <a:buClr>
                <a:schemeClr val="dk1"/>
              </a:buClr>
              <a:buSzPct val="37500"/>
              <a:buFont typeface="Arial"/>
              <a:buNone/>
            </a:pPr>
            <a:r>
              <a:rPr lang="en-US" sz="2933">
                <a:solidFill>
                  <a:srgbClr val="202124"/>
                </a:solidFill>
                <a:highlight>
                  <a:srgbClr val="F8F9FA"/>
                </a:highlight>
                <a:latin typeface="Arial"/>
                <a:ea typeface="Arial"/>
                <a:cs typeface="Arial"/>
                <a:sym typeface="Arial"/>
              </a:rPr>
              <a:t>Empreendedorismo Cultural e Turismo Rural</a:t>
            </a:r>
            <a:endParaRPr sz="2933">
              <a:solidFill>
                <a:srgbClr val="202124"/>
              </a:solidFill>
              <a:highlight>
                <a:srgbClr val="F8F9FA"/>
              </a:highlight>
              <a:latin typeface="Arial"/>
              <a:ea typeface="Arial"/>
              <a:cs typeface="Arial"/>
              <a:sym typeface="Arial"/>
            </a:endParaRPr>
          </a:p>
          <a:p>
            <a:pPr indent="0" lvl="0" marL="0" rtl="0" algn="l">
              <a:lnSpc>
                <a:spcPct val="90000"/>
              </a:lnSpc>
              <a:spcBef>
                <a:spcPts val="0"/>
              </a:spcBef>
              <a:spcAft>
                <a:spcPts val="0"/>
              </a:spcAft>
              <a:buClr>
                <a:schemeClr val="dk2"/>
              </a:buClr>
              <a:buSzPct val="100000"/>
              <a:buFont typeface="Calibri"/>
              <a:buNone/>
            </a:pPr>
            <a:r>
              <a:t/>
            </a:r>
            <a:endParaRPr sz="4000">
              <a:solidFill>
                <a:schemeClr val="dk2"/>
              </a:solidFill>
            </a:endParaRPr>
          </a:p>
        </p:txBody>
      </p:sp>
      <p:pic>
        <p:nvPicPr>
          <p:cNvPr id="85" name="Google Shape;85;p13"/>
          <p:cNvPicPr preferRelativeResize="0"/>
          <p:nvPr/>
        </p:nvPicPr>
        <p:blipFill rotWithShape="1">
          <a:blip r:embed="rId3">
            <a:alphaModFix/>
          </a:blip>
          <a:srcRect b="0" l="0" r="0" t="0"/>
          <a:stretch/>
        </p:blipFill>
        <p:spPr>
          <a:xfrm>
            <a:off x="6467798" y="652975"/>
            <a:ext cx="4919529" cy="4635026"/>
          </a:xfrm>
          <a:custGeom>
            <a:rect b="b" l="l" r="r" t="t"/>
            <a:pathLst>
              <a:path extrusionOk="0" h="5380277" w="5017317">
                <a:moveTo>
                  <a:pt x="0" y="0"/>
                </a:moveTo>
                <a:lnTo>
                  <a:pt x="5017317" y="0"/>
                </a:lnTo>
                <a:lnTo>
                  <a:pt x="5017317" y="5380277"/>
                </a:lnTo>
                <a:lnTo>
                  <a:pt x="0" y="5380277"/>
                </a:lnTo>
                <a:close/>
              </a:path>
            </a:pathLst>
          </a:custGeom>
          <a:noFill/>
          <a:ln>
            <a:noFill/>
          </a:ln>
        </p:spPr>
      </p:pic>
      <p:pic>
        <p:nvPicPr>
          <p:cNvPr id="86" name="Google Shape;86;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sp>
        <p:nvSpPr>
          <p:cNvPr id="87" name="Google Shape;87;p13"/>
          <p:cNvSpPr txBox="1"/>
          <p:nvPr/>
        </p:nvSpPr>
        <p:spPr>
          <a:xfrm>
            <a:off x="536397" y="3417350"/>
            <a:ext cx="3476400" cy="955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2"/>
              </a:buClr>
              <a:buSzPts val="2000"/>
              <a:buFont typeface="Arial"/>
              <a:buNone/>
            </a:pPr>
            <a:r>
              <a:t/>
            </a:r>
            <a:endParaRPr b="0" i="0" sz="1400" u="none" cap="none" strike="noStrike">
              <a:solidFill>
                <a:srgbClr val="000000"/>
              </a:solidFill>
              <a:latin typeface="Arial"/>
              <a:ea typeface="Arial"/>
              <a:cs typeface="Arial"/>
              <a:sym typeface="Arial"/>
            </a:endParaRPr>
          </a:p>
        </p:txBody>
      </p:sp>
      <p:pic>
        <p:nvPicPr>
          <p:cNvPr id="88" name="Google Shape;88;p13"/>
          <p:cNvPicPr preferRelativeResize="0"/>
          <p:nvPr/>
        </p:nvPicPr>
        <p:blipFill rotWithShape="1">
          <a:blip r:embed="rId5">
            <a:alphaModFix/>
          </a:blip>
          <a:srcRect b="0" l="0" r="0" t="0"/>
          <a:stretch/>
        </p:blipFill>
        <p:spPr>
          <a:xfrm>
            <a:off x="7647591" y="5780580"/>
            <a:ext cx="1250267" cy="607606"/>
          </a:xfrm>
          <a:prstGeom prst="rect">
            <a:avLst/>
          </a:prstGeom>
          <a:noFill/>
          <a:ln>
            <a:noFill/>
          </a:ln>
        </p:spPr>
      </p:pic>
      <p:pic>
        <p:nvPicPr>
          <p:cNvPr id="89" name="Google Shape;89;p13"/>
          <p:cNvPicPr preferRelativeResize="0"/>
          <p:nvPr/>
        </p:nvPicPr>
        <p:blipFill rotWithShape="1">
          <a:blip r:embed="rId6">
            <a:alphaModFix/>
          </a:blip>
          <a:srcRect b="0" l="0" r="0" t="0"/>
          <a:stretch/>
        </p:blipFill>
        <p:spPr>
          <a:xfrm>
            <a:off x="9204772" y="5826097"/>
            <a:ext cx="2182557" cy="463336"/>
          </a:xfrm>
          <a:prstGeom prst="rect">
            <a:avLst/>
          </a:prstGeom>
          <a:noFill/>
          <a:ln>
            <a:noFill/>
          </a:ln>
        </p:spPr>
      </p:pic>
      <p:sp>
        <p:nvSpPr>
          <p:cNvPr id="90" name="Google Shape;90;p13"/>
          <p:cNvSpPr txBox="1"/>
          <p:nvPr/>
        </p:nvSpPr>
        <p:spPr>
          <a:xfrm>
            <a:off x="448300" y="347350"/>
            <a:ext cx="5195400" cy="717000"/>
          </a:xfrm>
          <a:prstGeom prst="rect">
            <a:avLst/>
          </a:prstGeom>
          <a:noFill/>
          <a:ln>
            <a:noFill/>
          </a:ln>
        </p:spPr>
        <p:txBody>
          <a:bodyPr anchorCtr="0" anchor="b" bIns="45700" lIns="91425" spcFirstLastPara="1" rIns="91425" wrap="square" tIns="45700">
            <a:noAutofit/>
          </a:bodyPr>
          <a:lstStyle/>
          <a:p>
            <a:pPr indent="0" lvl="0" marL="0" marR="38100" rtl="0" algn="ctr">
              <a:lnSpc>
                <a:spcPct val="108571"/>
              </a:lnSpc>
              <a:spcBef>
                <a:spcPts val="0"/>
              </a:spcBef>
              <a:spcAft>
                <a:spcPts val="0"/>
              </a:spcAft>
              <a:buNone/>
            </a:pPr>
            <a:r>
              <a:rPr lang="en-US" sz="2197">
                <a:solidFill>
                  <a:srgbClr val="202124"/>
                </a:solidFill>
                <a:highlight>
                  <a:srgbClr val="F8F9FA"/>
                </a:highlight>
              </a:rPr>
              <a:t>Alunos de mobilidade mista Educação e formação profissional </a:t>
            </a:r>
            <a:r>
              <a:rPr i="1" lang="en-US" sz="2007">
                <a:solidFill>
                  <a:srgbClr val="1A2941"/>
                </a:solidFill>
                <a:highlight>
                  <a:srgbClr val="FFFFFF"/>
                </a:highlight>
              </a:rPr>
              <a:t> </a:t>
            </a:r>
            <a:r>
              <a:rPr lang="en-US" sz="2007">
                <a:solidFill>
                  <a:srgbClr val="1A2941"/>
                </a:solidFill>
                <a:highlight>
                  <a:srgbClr val="FFFFFF"/>
                </a:highlight>
              </a:rPr>
              <a:t>(VET)</a:t>
            </a:r>
            <a:endParaRPr sz="1550">
              <a:solidFill>
                <a:srgbClr val="44546A"/>
              </a:solidFill>
              <a:latin typeface="Calibri"/>
              <a:ea typeface="Calibri"/>
              <a:cs typeface="Calibri"/>
              <a:sym typeface="Calibri"/>
            </a:endParaRPr>
          </a:p>
        </p:txBody>
      </p:sp>
      <p:sp>
        <p:nvSpPr>
          <p:cNvPr id="91" name="Google Shape;91;p13"/>
          <p:cNvSpPr/>
          <p:nvPr/>
        </p:nvSpPr>
        <p:spPr>
          <a:xfrm>
            <a:off x="536396" y="5629640"/>
            <a:ext cx="5442600" cy="9387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n-US" sz="300" u="none" cap="none" strike="noStrike">
                <a:solidFill>
                  <a:srgbClr val="000000"/>
                </a:solidFill>
                <a:latin typeface="Calibri"/>
                <a:ea typeface="Calibri"/>
                <a:cs typeface="Calibri"/>
                <a:sym typeface="Calibri"/>
              </a:rPr>
              <a:t>T</a:t>
            </a:r>
            <a:r>
              <a:rPr lang="en-US" sz="1300">
                <a:solidFill>
                  <a:srgbClr val="202124"/>
                </a:solidFill>
                <a:highlight>
                  <a:srgbClr val="F8F9FA"/>
                </a:highlight>
              </a:rPr>
              <a:t>O apoio da Comissão Europeia à produção desta publicação não constitui um endosso ao conteúdo, que reflecte apenas as opiniões dos autores, e a Comissão não pode ser responsabilizada por qualquer utilização que possa ser feita das informações nela contidas.</a:t>
            </a:r>
            <a:endParaRPr sz="1300">
              <a:solidFill>
                <a:srgbClr val="202124"/>
              </a:solidFill>
              <a:highlight>
                <a:srgbClr val="F8F9FA"/>
              </a:highlight>
            </a:endParaRPr>
          </a:p>
          <a:p>
            <a:pPr indent="0" lvl="0" marL="0" marR="0" rtl="0" algn="just">
              <a:lnSpc>
                <a:spcPct val="100000"/>
              </a:lnSpc>
              <a:spcBef>
                <a:spcPts val="0"/>
              </a:spcBef>
              <a:spcAft>
                <a:spcPts val="0"/>
              </a:spcAft>
              <a:buClr>
                <a:srgbClr val="000000"/>
              </a:buClr>
              <a:buSzPts val="1100"/>
              <a:buFont typeface="Arial"/>
              <a:buNone/>
            </a:pPr>
            <a:r>
              <a:rPr lang="en-US" sz="1300">
                <a:solidFill>
                  <a:srgbClr val="202124"/>
                </a:solidFill>
                <a:highlight>
                  <a:srgbClr val="F8F9FA"/>
                </a:highlight>
              </a:rPr>
              <a:t>ID 2020-1-EL01-KA202-079113</a:t>
            </a:r>
            <a:endParaRPr sz="1300">
              <a:solidFill>
                <a:srgbClr val="202124"/>
              </a:solidFill>
              <a:highlight>
                <a:srgbClr val="F8F9FA"/>
              </a:highlight>
            </a:endParaRPr>
          </a:p>
          <a:p>
            <a:pPr indent="0" lvl="0" marL="0" marR="0" rtl="0" algn="just">
              <a:lnSpc>
                <a:spcPct val="100000"/>
              </a:lnSpc>
              <a:spcBef>
                <a:spcPts val="0"/>
              </a:spcBef>
              <a:spcAft>
                <a:spcPts val="0"/>
              </a:spcAft>
              <a:buClr>
                <a:srgbClr val="000000"/>
              </a:buClr>
              <a:buSzPts val="1100"/>
              <a:buFont typeface="Arial"/>
              <a:buNone/>
            </a:pPr>
            <a:r>
              <a:t/>
            </a:r>
            <a:endParaRPr sz="900">
              <a:solidFill>
                <a:srgbClr val="000000"/>
              </a:solidFill>
              <a:latin typeface="Calibri"/>
              <a:ea typeface="Calibri"/>
              <a:cs typeface="Calibri"/>
              <a:sym typeface="Calibri"/>
            </a:endParaRPr>
          </a:p>
        </p:txBody>
      </p:sp>
      <p:sp>
        <p:nvSpPr>
          <p:cNvPr id="92" name="Google Shape;92;p13"/>
          <p:cNvSpPr txBox="1"/>
          <p:nvPr/>
        </p:nvSpPr>
        <p:spPr>
          <a:xfrm>
            <a:off x="1016250" y="4689350"/>
            <a:ext cx="3404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T</a:t>
            </a:r>
            <a:r>
              <a:rPr lang="en-US">
                <a:latin typeface="Calibri"/>
                <a:ea typeface="Calibri"/>
                <a:cs typeface="Calibri"/>
                <a:sym typeface="Calibri"/>
              </a:rPr>
              <a:t>raduzido</a:t>
            </a:r>
            <a:r>
              <a:rPr lang="en-US">
                <a:latin typeface="Calibri"/>
                <a:ea typeface="Calibri"/>
                <a:cs typeface="Calibri"/>
                <a:sym typeface="Calibri"/>
              </a:rPr>
              <a:t> para </a:t>
            </a:r>
            <a:r>
              <a:rPr lang="en-US">
                <a:latin typeface="Calibri"/>
                <a:ea typeface="Calibri"/>
                <a:cs typeface="Calibri"/>
                <a:sym typeface="Calibri"/>
              </a:rPr>
              <a:t>português</a:t>
            </a:r>
            <a:r>
              <a:rPr lang="en-US">
                <a:latin typeface="Calibri"/>
                <a:ea typeface="Calibri"/>
                <a:cs typeface="Calibri"/>
                <a:sym typeface="Calibri"/>
              </a:rPr>
              <a:t> por Antonio Pirra</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93" name="Google Shape;193;p22"/>
          <p:cNvSpPr txBox="1"/>
          <p:nvPr/>
        </p:nvSpPr>
        <p:spPr>
          <a:xfrm>
            <a:off x="267651" y="1524000"/>
            <a:ext cx="3372600" cy="1139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400" u="none" cap="none" strike="noStrike">
                <a:solidFill>
                  <a:srgbClr val="385623"/>
                </a:solidFill>
                <a:latin typeface="Calibri"/>
                <a:ea typeface="Calibri"/>
                <a:cs typeface="Calibri"/>
                <a:sym typeface="Calibri"/>
              </a:rPr>
              <a:t>4. </a:t>
            </a:r>
            <a:r>
              <a:rPr b="1" lang="en-US" sz="3400">
                <a:solidFill>
                  <a:schemeClr val="dk1"/>
                </a:solidFill>
                <a:latin typeface="Calibri"/>
                <a:ea typeface="Calibri"/>
                <a:cs typeface="Calibri"/>
                <a:sym typeface="Calibri"/>
              </a:rPr>
              <a:t>Turismo rural e itinerários rurais</a:t>
            </a:r>
            <a:endParaRPr b="1" i="0" sz="3400" u="none" cap="none" strike="noStrike">
              <a:solidFill>
                <a:srgbClr val="385623"/>
              </a:solidFill>
              <a:latin typeface="Calibri"/>
              <a:ea typeface="Calibri"/>
              <a:cs typeface="Calibri"/>
              <a:sym typeface="Calibri"/>
            </a:endParaRPr>
          </a:p>
        </p:txBody>
      </p:sp>
      <p:sp>
        <p:nvSpPr>
          <p:cNvPr id="194" name="Google Shape;194;p22"/>
          <p:cNvSpPr txBox="1"/>
          <p:nvPr/>
        </p:nvSpPr>
        <p:spPr>
          <a:xfrm>
            <a:off x="3714725" y="1143000"/>
            <a:ext cx="7867800" cy="5602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1200"/>
              </a:spcBef>
              <a:spcAft>
                <a:spcPts val="0"/>
              </a:spcAft>
              <a:buNone/>
            </a:pPr>
            <a:r>
              <a:rPr lang="en-US" sz="2000">
                <a:latin typeface="Calibri"/>
                <a:ea typeface="Calibri"/>
                <a:cs typeface="Calibri"/>
                <a:sym typeface="Calibri"/>
              </a:rPr>
              <a:t>Participação num roteiro turístico: a nova tendência de roteiros culturais e naturais pode ser explorada. As empresas locais e as associações culturais podem colaborar com entidades científicas e criar roteiros que realcem a beleza natural local aliada a elementos culturais, produtos locais e gastronomia. Muitos casos podem servir de exemplo a seguir.</a:t>
            </a:r>
            <a:endParaRPr sz="2000">
              <a:latin typeface="Calibri"/>
              <a:ea typeface="Calibri"/>
              <a:cs typeface="Calibri"/>
              <a:sym typeface="Calibri"/>
            </a:endParaRPr>
          </a:p>
          <a:p>
            <a:pPr indent="-457200" lvl="1" marL="628650" marR="0" rtl="0" algn="l">
              <a:lnSpc>
                <a:spcPct val="100000"/>
              </a:lnSpc>
              <a:spcBef>
                <a:spcPts val="1200"/>
              </a:spcBef>
              <a:spcAft>
                <a:spcPts val="0"/>
              </a:spcAft>
              <a:buSzPts val="1800"/>
              <a:buChar char="•"/>
            </a:pPr>
            <a:r>
              <a:rPr lang="en-US" sz="1900">
                <a:latin typeface="Calibri"/>
                <a:ea typeface="Calibri"/>
                <a:cs typeface="Calibri"/>
                <a:sym typeface="Calibri"/>
              </a:rPr>
              <a:t>Trilha Menalon: </a:t>
            </a:r>
            <a:r>
              <a:rPr lang="en-US" sz="1900" u="sng">
                <a:solidFill>
                  <a:schemeClr val="hlink"/>
                </a:solidFill>
                <a:latin typeface="Calibri"/>
                <a:ea typeface="Calibri"/>
                <a:cs typeface="Calibri"/>
                <a:sym typeface="Calibri"/>
                <a:hlinkClick r:id="rId3"/>
              </a:rPr>
              <a:t>https://menalontrail.eu/</a:t>
            </a:r>
            <a:r>
              <a:rPr lang="en-US" sz="1900">
                <a:latin typeface="Calibri"/>
                <a:ea typeface="Calibri"/>
                <a:cs typeface="Calibri"/>
                <a:sym typeface="Calibri"/>
              </a:rPr>
              <a:t>  na Grécia. Cada museu local, local histórico local, empresa local (cultivo, produção e distribuição de produtos locais, culinária local, etc.) podem fazer parte do esforço.</a:t>
            </a:r>
            <a:endParaRPr sz="1900">
              <a:latin typeface="Calibri"/>
              <a:ea typeface="Calibri"/>
              <a:cs typeface="Calibri"/>
              <a:sym typeface="Calibri"/>
            </a:endParaRPr>
          </a:p>
          <a:p>
            <a:pPr indent="-450850" lvl="1" marL="628650" marR="0" rtl="0" algn="l">
              <a:lnSpc>
                <a:spcPct val="100000"/>
              </a:lnSpc>
              <a:spcBef>
                <a:spcPts val="1200"/>
              </a:spcBef>
              <a:spcAft>
                <a:spcPts val="0"/>
              </a:spcAft>
              <a:buSzPts val="1700"/>
              <a:buChar char="•"/>
            </a:pPr>
            <a:r>
              <a:rPr lang="en-US" sz="1900">
                <a:latin typeface="Calibri"/>
                <a:ea typeface="Calibri"/>
                <a:cs typeface="Calibri"/>
                <a:sym typeface="Calibri"/>
              </a:rPr>
              <a:t>Marchez sur les pas de Robert Louis Stevenson!: </a:t>
            </a:r>
            <a:r>
              <a:rPr lang="en-US" sz="1900" u="sng">
                <a:solidFill>
                  <a:schemeClr val="hlink"/>
                </a:solidFill>
                <a:latin typeface="Calibri"/>
                <a:ea typeface="Calibri"/>
                <a:cs typeface="Calibri"/>
                <a:sym typeface="Calibri"/>
                <a:hlinkClick r:id="rId4"/>
              </a:rPr>
              <a:t>https://www.chemin-stevenson.org/</a:t>
            </a:r>
            <a:r>
              <a:rPr lang="en-US" sz="1900">
                <a:latin typeface="Calibri"/>
                <a:ea typeface="Calibri"/>
                <a:cs typeface="Calibri"/>
                <a:sym typeface="Calibri"/>
              </a:rPr>
              <a:t>  na França.</a:t>
            </a:r>
            <a:endParaRPr sz="1900">
              <a:latin typeface="Calibri"/>
              <a:ea typeface="Calibri"/>
              <a:cs typeface="Calibri"/>
              <a:sym typeface="Calibri"/>
            </a:endParaRPr>
          </a:p>
          <a:p>
            <a:pPr indent="-450850" lvl="1" marL="628650" marR="0" rtl="0" algn="l">
              <a:lnSpc>
                <a:spcPct val="100000"/>
              </a:lnSpc>
              <a:spcBef>
                <a:spcPts val="1200"/>
              </a:spcBef>
              <a:spcAft>
                <a:spcPts val="600"/>
              </a:spcAft>
              <a:buSzPts val="1700"/>
              <a:buChar char="•"/>
            </a:pPr>
            <a:r>
              <a:rPr lang="en-US" sz="1900">
                <a:latin typeface="Calibri"/>
                <a:ea typeface="Calibri"/>
                <a:cs typeface="Calibri"/>
                <a:sym typeface="Calibri"/>
              </a:rPr>
              <a:t>Caminhadas TIME OFF: </a:t>
            </a:r>
            <a:r>
              <a:rPr lang="en-US" sz="1900" u="sng">
                <a:solidFill>
                  <a:schemeClr val="hlink"/>
                </a:solidFill>
                <a:latin typeface="Calibri"/>
                <a:ea typeface="Calibri"/>
                <a:cs typeface="Calibri"/>
                <a:sym typeface="Calibri"/>
                <a:hlinkClick r:id="rId5"/>
              </a:rPr>
              <a:t>https://www.timeoff.pt/</a:t>
            </a:r>
            <a:r>
              <a:rPr lang="en-US" sz="1900">
                <a:latin typeface="Calibri"/>
                <a:ea typeface="Calibri"/>
                <a:cs typeface="Calibri"/>
                <a:sym typeface="Calibri"/>
              </a:rPr>
              <a:t>  em Portugal. O TIME OFF começou no final de 2014, quando Ana Pinto, líder do projeto, após 10 anos de carreira, mudou de vida. Em 2017 nasceu um blog para partilhar paragens no Portugal mais rural. Em 2018, um livro entra no blog e em 2019 nascem as Caminhadas TIME OFF. Uma microempresa familiar focada no turismo de natureza e no turismo rural. A equipe trabalha para proporcionar as melhores experiências aos participantes.</a:t>
            </a:r>
            <a:endParaRPr sz="2100">
              <a:latin typeface="Calibri"/>
              <a:ea typeface="Calibri"/>
              <a:cs typeface="Calibri"/>
              <a:sym typeface="Calibri"/>
            </a:endParaRPr>
          </a:p>
        </p:txBody>
      </p:sp>
      <p:pic>
        <p:nvPicPr>
          <p:cNvPr descr="Logo, company name&#10;&#10;Description automatically generated" id="195" name="Google Shape;195;p22"/>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196" name="Google Shape;196;p22"/>
          <p:cNvSpPr txBox="1"/>
          <p:nvPr/>
        </p:nvSpPr>
        <p:spPr>
          <a:xfrm>
            <a:off x="343300" y="4736975"/>
            <a:ext cx="3174000" cy="20625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sz="1600">
                <a:latin typeface="Calibri"/>
                <a:ea typeface="Calibri"/>
                <a:cs typeface="Calibri"/>
                <a:sym typeface="Calibri"/>
              </a:rPr>
              <a:t>DICA: O que é necessário é o conhecimento das peculiaridades locais, a colaboração com pessoas que conhecem a história local, a natureza, a produção e o desejo de destacar o local, caso em que as metas financeiras serão alcançadas também para o comércio local.</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2" name="Google Shape;202;p23"/>
          <p:cNvSpPr txBox="1"/>
          <p:nvPr/>
        </p:nvSpPr>
        <p:spPr>
          <a:xfrm>
            <a:off x="145725" y="1181700"/>
            <a:ext cx="3470400" cy="224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500" u="none" cap="none" strike="noStrike">
                <a:solidFill>
                  <a:srgbClr val="385623"/>
                </a:solidFill>
                <a:latin typeface="Calibri"/>
                <a:ea typeface="Calibri"/>
                <a:cs typeface="Calibri"/>
                <a:sym typeface="Calibri"/>
              </a:rPr>
              <a:t>5. </a:t>
            </a:r>
            <a:r>
              <a:rPr b="1" lang="en-US" sz="3500">
                <a:solidFill>
                  <a:schemeClr val="dk1"/>
                </a:solidFill>
                <a:latin typeface="Calibri"/>
                <a:ea typeface="Calibri"/>
                <a:cs typeface="Calibri"/>
                <a:sym typeface="Calibri"/>
              </a:rPr>
              <a:t>Valorização do património cultural no apoio ao Turismo rural</a:t>
            </a:r>
            <a:endParaRPr b="1" sz="3500">
              <a:solidFill>
                <a:srgbClr val="385623"/>
              </a:solidFill>
              <a:latin typeface="Calibri"/>
              <a:ea typeface="Calibri"/>
              <a:cs typeface="Calibri"/>
              <a:sym typeface="Calibri"/>
            </a:endParaRPr>
          </a:p>
        </p:txBody>
      </p:sp>
      <p:sp>
        <p:nvSpPr>
          <p:cNvPr id="203" name="Google Shape;203;p23"/>
          <p:cNvSpPr txBox="1"/>
          <p:nvPr/>
        </p:nvSpPr>
        <p:spPr>
          <a:xfrm>
            <a:off x="3385800" y="1066800"/>
            <a:ext cx="8584800" cy="5656200"/>
          </a:xfrm>
          <a:prstGeom prst="rect">
            <a:avLst/>
          </a:prstGeom>
          <a:noFill/>
          <a:ln>
            <a:noFill/>
          </a:ln>
        </p:spPr>
        <p:txBody>
          <a:bodyPr anchorCtr="0" anchor="t" bIns="45700" lIns="91425" spcFirstLastPara="1" rIns="91425" wrap="square" tIns="45700">
            <a:spAutoFit/>
          </a:bodyPr>
          <a:lstStyle/>
          <a:p>
            <a:pPr indent="-349250" lvl="0" marL="342900" marR="0" rtl="0" algn="l">
              <a:lnSpc>
                <a:spcPct val="114000"/>
              </a:lnSpc>
              <a:spcBef>
                <a:spcPts val="600"/>
              </a:spcBef>
              <a:spcAft>
                <a:spcPts val="0"/>
              </a:spcAft>
              <a:buClr>
                <a:schemeClr val="dk1"/>
              </a:buClr>
              <a:buSzPts val="1700"/>
              <a:buAutoNum type="arabicPeriod"/>
            </a:pPr>
            <a:r>
              <a:rPr lang="en-US" sz="1700">
                <a:solidFill>
                  <a:schemeClr val="dk1"/>
                </a:solidFill>
                <a:latin typeface="Calibri"/>
                <a:ea typeface="Calibri"/>
                <a:cs typeface="Calibri"/>
                <a:sym typeface="Calibri"/>
              </a:rPr>
              <a:t>Aproveitamento de edifícios, tais como: moinho s, edifícios industriais, etc. e sua configuração em locais quer para pequenos hotéis, quer para actividades culturais. Importante neste caso é a utilização de formas ambientais de reconstrução e aproveitamento.</a:t>
            </a:r>
            <a:endParaRPr sz="1700">
              <a:solidFill>
                <a:schemeClr val="dk1"/>
              </a:solidFill>
              <a:latin typeface="Calibri"/>
              <a:ea typeface="Calibri"/>
              <a:cs typeface="Calibri"/>
              <a:sym typeface="Calibri"/>
            </a:endParaRPr>
          </a:p>
          <a:p>
            <a:pPr indent="0" lvl="0" marL="457200" marR="0" rtl="0" algn="l">
              <a:lnSpc>
                <a:spcPct val="114000"/>
              </a:lnSpc>
              <a:spcBef>
                <a:spcPts val="600"/>
              </a:spcBef>
              <a:spcAft>
                <a:spcPts val="0"/>
              </a:spcAft>
              <a:buNone/>
            </a:pPr>
            <a:r>
              <a:rPr lang="en-US" sz="1700">
                <a:solidFill>
                  <a:schemeClr val="dk1"/>
                </a:solidFill>
                <a:latin typeface="Calibri"/>
                <a:ea typeface="Calibri"/>
                <a:cs typeface="Calibri"/>
                <a:sym typeface="Calibri"/>
              </a:rPr>
              <a:t>A “Pousada Theonimfi” (</a:t>
            </a:r>
            <a:r>
              <a:rPr lang="en-US" sz="1700" u="sng">
                <a:solidFill>
                  <a:schemeClr val="hlink"/>
                </a:solidFill>
                <a:latin typeface="Calibri"/>
                <a:ea typeface="Calibri"/>
                <a:cs typeface="Calibri"/>
                <a:sym typeface="Calibri"/>
                <a:hlinkClick r:id="rId3"/>
              </a:rPr>
              <a:t>http://theonimfi.gr/en/index.html</a:t>
            </a:r>
            <a:r>
              <a:rPr lang="en-US" sz="1700">
                <a:solidFill>
                  <a:schemeClr val="dk1"/>
                </a:solidFill>
                <a:latin typeface="Calibri"/>
                <a:ea typeface="Calibri"/>
                <a:cs typeface="Calibri"/>
                <a:sym typeface="Calibri"/>
              </a:rPr>
              <a:t> ): Uma mansão de 1850 que estava abandonada. Teve que ser construído de novo, tendo como ideia principal o “casamento” do tradicional com o moderno. A pedra e a madeira, materiais básicos da arquitetura tradicional da Arcádia, são protagonistas tanto no exterior como no interior da pousada. Em seu site eles propõem muitas atividades e passeios turísticos.</a:t>
            </a:r>
            <a:endParaRPr sz="1700">
              <a:solidFill>
                <a:schemeClr val="dk1"/>
              </a:solidFill>
              <a:latin typeface="Calibri"/>
              <a:ea typeface="Calibri"/>
              <a:cs typeface="Calibri"/>
              <a:sym typeface="Calibri"/>
            </a:endParaRPr>
          </a:p>
          <a:p>
            <a:pPr indent="0" lvl="0" marL="457200" marR="0" rtl="0" algn="l">
              <a:lnSpc>
                <a:spcPct val="114000"/>
              </a:lnSpc>
              <a:spcBef>
                <a:spcPts val="600"/>
              </a:spcBef>
              <a:spcAft>
                <a:spcPts val="0"/>
              </a:spcAft>
              <a:buNone/>
            </a:pPr>
            <a:r>
              <a:rPr lang="en-US" sz="1700">
                <a:solidFill>
                  <a:schemeClr val="dk1"/>
                </a:solidFill>
                <a:latin typeface="Calibri"/>
                <a:ea typeface="Calibri"/>
                <a:cs typeface="Calibri"/>
                <a:sym typeface="Calibri"/>
              </a:rPr>
              <a:t>“Aldeia Artesanal de Montanema” </a:t>
            </a:r>
            <a:r>
              <a:rPr lang="en-US" sz="1700" u="sng">
                <a:solidFill>
                  <a:schemeClr val="hlink"/>
                </a:solidFill>
                <a:latin typeface="Calibri"/>
                <a:ea typeface="Calibri"/>
                <a:cs typeface="Calibri"/>
                <a:sym typeface="Calibri"/>
                <a:hlinkClick r:id="rId4"/>
              </a:rPr>
              <a:t>https://www.montanema.gr/en/about-us/</a:t>
            </a:r>
            <a:r>
              <a:rPr lang="en-US" sz="1700">
                <a:solidFill>
                  <a:schemeClr val="dk1"/>
                </a:solidFill>
                <a:latin typeface="Calibri"/>
                <a:ea typeface="Calibri"/>
                <a:cs typeface="Calibri"/>
                <a:sym typeface="Calibri"/>
              </a:rPr>
              <a:t>  )</a:t>
            </a:r>
            <a:endParaRPr sz="1700">
              <a:solidFill>
                <a:schemeClr val="dk1"/>
              </a:solidFill>
              <a:latin typeface="Calibri"/>
              <a:ea typeface="Calibri"/>
              <a:cs typeface="Calibri"/>
              <a:sym typeface="Calibri"/>
            </a:endParaRPr>
          </a:p>
          <a:p>
            <a:pPr indent="-349250" lvl="0" marL="342900" marR="0" rtl="0" algn="l">
              <a:lnSpc>
                <a:spcPct val="114000"/>
              </a:lnSpc>
              <a:spcBef>
                <a:spcPts val="600"/>
              </a:spcBef>
              <a:spcAft>
                <a:spcPts val="0"/>
              </a:spcAft>
              <a:buClr>
                <a:schemeClr val="dk1"/>
              </a:buClr>
              <a:buSzPts val="1700"/>
              <a:buAutoNum type="arabicPeriod"/>
            </a:pPr>
            <a:r>
              <a:rPr lang="en-US" sz="1700">
                <a:solidFill>
                  <a:schemeClr val="dk1"/>
                </a:solidFill>
                <a:latin typeface="Calibri"/>
                <a:ea typeface="Calibri"/>
                <a:cs typeface="Calibri"/>
                <a:sym typeface="Calibri"/>
              </a:rPr>
              <a:t>O Parque Natural Pavliani (</a:t>
            </a:r>
            <a:r>
              <a:rPr lang="en-US" sz="1700" u="sng">
                <a:solidFill>
                  <a:schemeClr val="hlink"/>
                </a:solidFill>
                <a:latin typeface="Calibri"/>
                <a:ea typeface="Calibri"/>
                <a:cs typeface="Calibri"/>
                <a:sym typeface="Calibri"/>
                <a:hlinkClick r:id="rId5"/>
              </a:rPr>
              <a:t>https://www.allovergreece.com/Greek-Parks/Descr/4/en</a:t>
            </a:r>
            <a:r>
              <a:rPr lang="en-US" sz="1700">
                <a:solidFill>
                  <a:schemeClr val="dk1"/>
                </a:solidFill>
                <a:latin typeface="Calibri"/>
                <a:ea typeface="Calibri"/>
                <a:cs typeface="Calibri"/>
                <a:sym typeface="Calibri"/>
              </a:rPr>
              <a:t> ): O parque se estende até a cabeceira do rio Asopos – nas encostas verdejantes do Monte Oeta. Seguindo o caminho principal, além das impressionantes cascatas e das sombras e sombras das árvores centenárias refletidas nas águas do Asopos, o visitante encontra pequenas e grandes surpresas que transformam o caminhar numa emocionante aventura e fazem o tempo passar rapidamente neste ambiente natural agradável e único. Todas estas “surpresas” no Parque Pavliani, que respeitam plenamente o ambiente natural único e se unem a ele, são fruto do amor e do trabalho voluntário dos moradores da aldeia.</a:t>
            </a:r>
            <a:endParaRPr sz="1700">
              <a:solidFill>
                <a:schemeClr val="dk1"/>
              </a:solidFill>
              <a:latin typeface="Calibri"/>
              <a:ea typeface="Calibri"/>
              <a:cs typeface="Calibri"/>
              <a:sym typeface="Calibri"/>
            </a:endParaRPr>
          </a:p>
        </p:txBody>
      </p:sp>
      <p:pic>
        <p:nvPicPr>
          <p:cNvPr descr="Logo, company name&#10;&#10;Description automatically generated" id="204" name="Google Shape;204;p23"/>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205" name="Google Shape;205;p23"/>
          <p:cNvSpPr txBox="1"/>
          <p:nvPr/>
        </p:nvSpPr>
        <p:spPr>
          <a:xfrm>
            <a:off x="228600" y="3555200"/>
            <a:ext cx="3042000" cy="33246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sz="1500">
                <a:latin typeface="Calibri"/>
                <a:ea typeface="Calibri"/>
                <a:cs typeface="Calibri"/>
                <a:sym typeface="Calibri"/>
              </a:rPr>
              <a:t>Dica: Dê uma olhada em sua vila e encontre o prédio que você acha que pode usar. Discuta com a administração local as formas de utilizá-lo, discuta seu plano com pessoas especializadas, encontre parceiros para seu plano – e então, você pede apoio financeiro. Aproveite o ambiente natural para aumentar o tráfego da sua zona e consequentemente o lucro do comércio local - isto requer a paixão e cooperação de todos os residentes!</a:t>
            </a:r>
            <a:endParaRPr b="0" i="0" sz="15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1" name="Google Shape;211;p24"/>
          <p:cNvSpPr txBox="1"/>
          <p:nvPr/>
        </p:nvSpPr>
        <p:spPr>
          <a:xfrm>
            <a:off x="228600" y="2971800"/>
            <a:ext cx="3973500" cy="11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500" u="none" cap="none" strike="noStrike">
                <a:solidFill>
                  <a:srgbClr val="385623"/>
                </a:solidFill>
                <a:latin typeface="Calibri"/>
                <a:ea typeface="Calibri"/>
                <a:cs typeface="Calibri"/>
                <a:sym typeface="Calibri"/>
              </a:rPr>
              <a:t>6. </a:t>
            </a:r>
            <a:r>
              <a:rPr b="1" lang="en-US" sz="3500">
                <a:solidFill>
                  <a:schemeClr val="dk1"/>
                </a:solidFill>
                <a:latin typeface="Calibri"/>
                <a:ea typeface="Calibri"/>
                <a:cs typeface="Calibri"/>
                <a:sym typeface="Calibri"/>
              </a:rPr>
              <a:t>Arte, artesanato e gastronomia</a:t>
            </a:r>
            <a:endParaRPr b="0" i="0" sz="3500" u="none" cap="none" strike="noStrike">
              <a:solidFill>
                <a:srgbClr val="000000"/>
              </a:solidFill>
              <a:latin typeface="Arial"/>
              <a:ea typeface="Arial"/>
              <a:cs typeface="Arial"/>
              <a:sym typeface="Arial"/>
            </a:endParaRPr>
          </a:p>
        </p:txBody>
      </p:sp>
      <p:pic>
        <p:nvPicPr>
          <p:cNvPr descr="Logo, company name&#10;&#10;Description automatically generated" id="212" name="Google Shape;212;p2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13" name="Google Shape;213;p24"/>
          <p:cNvSpPr txBox="1"/>
          <p:nvPr>
            <p:ph idx="2" type="body"/>
          </p:nvPr>
        </p:nvSpPr>
        <p:spPr>
          <a:xfrm>
            <a:off x="4267200" y="1138223"/>
            <a:ext cx="7543800" cy="5553900"/>
          </a:xfrm>
          <a:prstGeom prst="rect">
            <a:avLst/>
          </a:prstGeom>
          <a:noFill/>
          <a:ln>
            <a:noFill/>
          </a:ln>
        </p:spPr>
        <p:txBody>
          <a:bodyPr anchorCtr="0" anchor="t" bIns="45700" lIns="91425" spcFirstLastPara="1" rIns="91425" wrap="square" tIns="45700">
            <a:noAutofit/>
          </a:bodyPr>
          <a:lstStyle/>
          <a:p>
            <a:pPr indent="-527050" lvl="0" marL="628650" rtl="0" algn="l">
              <a:lnSpc>
                <a:spcPct val="100000"/>
              </a:lnSpc>
              <a:spcBef>
                <a:spcPts val="1000"/>
              </a:spcBef>
              <a:spcAft>
                <a:spcPts val="0"/>
              </a:spcAft>
              <a:buSzPts val="2000"/>
              <a:buAutoNum type="arabicPeriod"/>
            </a:pPr>
            <a:r>
              <a:rPr lang="en-US" sz="2000"/>
              <a:t>Organizar oficinas de artesanato com materiais locais e padrões tradicionais</a:t>
            </a:r>
            <a:endParaRPr sz="2000"/>
          </a:p>
          <a:p>
            <a:pPr indent="0" lvl="0" marL="457200" rtl="0" algn="l">
              <a:lnSpc>
                <a:spcPct val="100000"/>
              </a:lnSpc>
              <a:spcBef>
                <a:spcPts val="1000"/>
              </a:spcBef>
              <a:spcAft>
                <a:spcPts val="0"/>
              </a:spcAft>
              <a:buNone/>
            </a:pPr>
            <a:r>
              <a:rPr lang="en-US" sz="2000"/>
              <a:t>Oficina de mosaico em uma pequena vila, perto de Mistras: </a:t>
            </a:r>
            <a:r>
              <a:rPr lang="en-US" sz="2000" u="sng">
                <a:solidFill>
                  <a:schemeClr val="hlink"/>
                </a:solidFill>
                <a:hlinkClick r:id="rId4"/>
              </a:rPr>
              <a:t>https://mosaicartgreece.com/pages/mosaic-art-workshops-greece</a:t>
            </a:r>
            <a:r>
              <a:rPr lang="en-US" sz="2000"/>
              <a:t> </a:t>
            </a:r>
            <a:endParaRPr sz="2000"/>
          </a:p>
          <a:p>
            <a:pPr indent="-527050" lvl="0" marL="628650" rtl="0" algn="l">
              <a:lnSpc>
                <a:spcPct val="100000"/>
              </a:lnSpc>
              <a:spcBef>
                <a:spcPts val="1000"/>
              </a:spcBef>
              <a:spcAft>
                <a:spcPts val="0"/>
              </a:spcAft>
              <a:buSzPts val="2000"/>
              <a:buAutoNum type="arabicPeriod"/>
            </a:pPr>
            <a:r>
              <a:rPr lang="en-US" sz="2000"/>
              <a:t>Organizar aulas de culinária local e degustação para turistas</a:t>
            </a:r>
            <a:endParaRPr sz="2000"/>
          </a:p>
          <a:p>
            <a:pPr indent="0" lvl="0" marL="457200" rtl="0" algn="l">
              <a:lnSpc>
                <a:spcPct val="100000"/>
              </a:lnSpc>
              <a:spcBef>
                <a:spcPts val="1000"/>
              </a:spcBef>
              <a:spcAft>
                <a:spcPts val="0"/>
              </a:spcAft>
              <a:buNone/>
            </a:pPr>
            <a:r>
              <a:rPr lang="en-US" sz="2000"/>
              <a:t>“Começamos a fazer aulas de culinária na minha casa em Kaloxylos [em Naxos] com hóspedes que queriam aprender sobre o modo de vida grego e a culinária autêntica”, diz uma jovem, que originalmente estudou Literatura Grega Clássica. empresa! (</a:t>
            </a:r>
            <a:r>
              <a:rPr lang="en-US" sz="2000" u="sng">
                <a:solidFill>
                  <a:schemeClr val="hlink"/>
                </a:solidFill>
                <a:hlinkClick r:id="rId5"/>
              </a:rPr>
              <a:t>https://vioma.gr/</a:t>
            </a:r>
            <a:r>
              <a:rPr lang="en-US" sz="2000"/>
              <a:t>).</a:t>
            </a:r>
            <a:endParaRPr sz="2000"/>
          </a:p>
          <a:p>
            <a:pPr indent="-527050" lvl="0" marL="628650" rtl="0" algn="l">
              <a:lnSpc>
                <a:spcPct val="100000"/>
              </a:lnSpc>
              <a:spcBef>
                <a:spcPts val="1000"/>
              </a:spcBef>
              <a:spcAft>
                <a:spcPts val="0"/>
              </a:spcAft>
              <a:buSzPts val="2000"/>
              <a:buAutoNum type="arabicPeriod"/>
            </a:pPr>
            <a:r>
              <a:rPr lang="en-US" sz="2000"/>
              <a:t>Construa uma fazenda ecológica</a:t>
            </a:r>
            <a:endParaRPr sz="2000"/>
          </a:p>
          <a:p>
            <a:pPr indent="0" lvl="0" marL="457200" rtl="0" algn="l">
              <a:lnSpc>
                <a:spcPct val="100000"/>
              </a:lnSpc>
              <a:spcBef>
                <a:spcPts val="1000"/>
              </a:spcBef>
              <a:spcAft>
                <a:spcPts val="0"/>
              </a:spcAft>
              <a:buNone/>
            </a:pPr>
            <a:r>
              <a:rPr lang="en-US" sz="2000"/>
              <a:t>Skiaxtro Eco Farm em West Messenia (</a:t>
            </a:r>
            <a:r>
              <a:rPr lang="en-US" sz="2000" u="sng">
                <a:solidFill>
                  <a:schemeClr val="hlink"/>
                </a:solidFill>
                <a:hlinkClick r:id="rId6"/>
              </a:rPr>
              <a:t>https://skiaxtro.gr/en/</a:t>
            </a:r>
            <a:r>
              <a:rPr lang="en-US" sz="2000"/>
              <a:t>) oferece muitas atividades para uma forma alternativa de férias (seminários, atos, retiros, alojamento alternativo, aulas de culinária, atividades artísticas, trabalho agrícola, animais, hortas , olivais e muito mais).</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98" name="Google Shape;98;p14"/>
          <p:cNvSpPr txBox="1"/>
          <p:nvPr/>
        </p:nvSpPr>
        <p:spPr>
          <a:xfrm>
            <a:off x="293732" y="2945942"/>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Key points</a:t>
            </a:r>
            <a:endParaRPr b="0" i="0" sz="3600" u="none" cap="none" strike="noStrike">
              <a:solidFill>
                <a:schemeClr val="dk1"/>
              </a:solidFill>
              <a:latin typeface="Calibri"/>
              <a:ea typeface="Calibri"/>
              <a:cs typeface="Calibri"/>
              <a:sym typeface="Calibri"/>
            </a:endParaRPr>
          </a:p>
        </p:txBody>
      </p:sp>
      <p:pic>
        <p:nvPicPr>
          <p:cNvPr descr="Logo, company name&#10;&#10;Description automatically generated" id="99" name="Google Shape;99;p1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00" name="Google Shape;100;p14"/>
          <p:cNvSpPr/>
          <p:nvPr/>
        </p:nvSpPr>
        <p:spPr>
          <a:xfrm rot="5400000">
            <a:off x="8320888" y="-440443"/>
            <a:ext cx="433200" cy="6339600"/>
          </a:xfrm>
          <a:prstGeom prst="round2SameRect">
            <a:avLst>
              <a:gd fmla="val 16667" name="adj1"/>
              <a:gd fmla="val 0" name="adj2"/>
            </a:avLst>
          </a:prstGeom>
          <a:solidFill>
            <a:schemeClr val="lt2">
              <a:alpha val="88630"/>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1" name="Google Shape;101;p14"/>
          <p:cNvGrpSpPr/>
          <p:nvPr/>
        </p:nvGrpSpPr>
        <p:grpSpPr>
          <a:xfrm>
            <a:off x="4998010" y="1902431"/>
            <a:ext cx="6814699" cy="3486830"/>
            <a:chOff x="-36" y="1738"/>
            <a:chExt cx="6814700" cy="3486830"/>
          </a:xfrm>
        </p:grpSpPr>
        <p:sp>
          <p:nvSpPr>
            <p:cNvPr id="102" name="Google Shape;102;p14"/>
            <p:cNvSpPr/>
            <p:nvPr/>
          </p:nvSpPr>
          <p:spPr>
            <a:xfrm rot="5400000">
              <a:off x="-99936" y="101638"/>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4"/>
            <p:cNvSpPr txBox="1"/>
            <p:nvPr/>
          </p:nvSpPr>
          <p:spPr>
            <a:xfrm>
              <a:off x="1" y="234970"/>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1</a:t>
              </a:r>
              <a:endParaRPr b="0" i="0" sz="1300" u="none" cap="none" strike="noStrike">
                <a:solidFill>
                  <a:schemeClr val="lt1"/>
                </a:solidFill>
                <a:latin typeface="Calibri"/>
                <a:ea typeface="Calibri"/>
                <a:cs typeface="Calibri"/>
                <a:sym typeface="Calibri"/>
              </a:endParaRPr>
            </a:p>
          </p:txBody>
        </p:sp>
        <p:sp>
          <p:nvSpPr>
            <p:cNvPr id="104" name="Google Shape;104;p14"/>
            <p:cNvSpPr/>
            <p:nvPr/>
          </p:nvSpPr>
          <p:spPr>
            <a:xfrm rot="5400000">
              <a:off x="3419517" y="-2951461"/>
              <a:ext cx="433200" cy="6339600"/>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4"/>
            <p:cNvSpPr txBox="1"/>
            <p:nvPr/>
          </p:nvSpPr>
          <p:spPr>
            <a:xfrm>
              <a:off x="466463" y="37470"/>
              <a:ext cx="6318300" cy="390900"/>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lang="en-US" sz="1800">
                  <a:solidFill>
                    <a:schemeClr val="dk1"/>
                  </a:solidFill>
                  <a:latin typeface="Calibri"/>
                  <a:ea typeface="Calibri"/>
                  <a:cs typeface="Calibri"/>
                  <a:sym typeface="Calibri"/>
                </a:rPr>
                <a:t>Patrimonio </a:t>
              </a:r>
              <a:r>
                <a:rPr b="1" lang="en-US" sz="1800">
                  <a:solidFill>
                    <a:schemeClr val="dk1"/>
                  </a:solidFill>
                  <a:latin typeface="Calibri"/>
                  <a:ea typeface="Calibri"/>
                  <a:cs typeface="Calibri"/>
                  <a:sym typeface="Calibri"/>
                </a:rPr>
                <a:t>cultural</a:t>
              </a:r>
              <a:r>
                <a:rPr b="1" lang="en-US" sz="1800">
                  <a:solidFill>
                    <a:schemeClr val="dk1"/>
                  </a:solidFill>
                  <a:latin typeface="Calibri"/>
                  <a:ea typeface="Calibri"/>
                  <a:cs typeface="Calibri"/>
                  <a:sym typeface="Calibri"/>
                </a:rPr>
                <a:t> e turismo</a:t>
              </a:r>
              <a:endParaRPr b="1" i="0" sz="1800" u="none" cap="none" strike="noStrike">
                <a:solidFill>
                  <a:schemeClr val="dk1"/>
                </a:solidFill>
                <a:latin typeface="Calibri"/>
                <a:ea typeface="Calibri"/>
                <a:cs typeface="Calibri"/>
                <a:sym typeface="Calibri"/>
              </a:endParaRPr>
            </a:p>
          </p:txBody>
        </p:sp>
        <p:sp>
          <p:nvSpPr>
            <p:cNvPr id="106" name="Google Shape;106;p14"/>
            <p:cNvSpPr/>
            <p:nvPr/>
          </p:nvSpPr>
          <p:spPr>
            <a:xfrm rot="5400000">
              <a:off x="-99937" y="665744"/>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4"/>
            <p:cNvSpPr txBox="1"/>
            <p:nvPr/>
          </p:nvSpPr>
          <p:spPr>
            <a:xfrm>
              <a:off x="1" y="799076"/>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2</a:t>
              </a:r>
              <a:endParaRPr b="0" i="0" sz="1300" u="none" cap="none" strike="noStrike">
                <a:solidFill>
                  <a:schemeClr val="lt1"/>
                </a:solidFill>
                <a:latin typeface="Calibri"/>
                <a:ea typeface="Calibri"/>
                <a:cs typeface="Calibri"/>
                <a:sym typeface="Calibri"/>
              </a:endParaRPr>
            </a:p>
          </p:txBody>
        </p:sp>
        <p:sp>
          <p:nvSpPr>
            <p:cNvPr id="108" name="Google Shape;108;p14"/>
            <p:cNvSpPr txBox="1"/>
            <p:nvPr/>
          </p:nvSpPr>
          <p:spPr>
            <a:xfrm>
              <a:off x="476988" y="661051"/>
              <a:ext cx="6318300" cy="390900"/>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Arial"/>
                <a:buNone/>
              </a:pPr>
              <a:r>
                <a:rPr b="1" lang="en-US" sz="1800">
                  <a:solidFill>
                    <a:schemeClr val="dk1"/>
                  </a:solidFill>
                  <a:latin typeface="Calibri"/>
                  <a:ea typeface="Calibri"/>
                  <a:cs typeface="Calibri"/>
                  <a:sym typeface="Calibri"/>
                </a:rPr>
                <a:t>Turismo rural e agroturismo</a:t>
              </a:r>
              <a:endParaRPr b="1" i="0" sz="1800" u="none" cap="none" strike="noStrike">
                <a:solidFill>
                  <a:schemeClr val="dk1"/>
                </a:solidFill>
                <a:latin typeface="Calibri"/>
                <a:ea typeface="Calibri"/>
                <a:cs typeface="Calibri"/>
                <a:sym typeface="Calibri"/>
              </a:endParaRPr>
            </a:p>
          </p:txBody>
        </p:sp>
        <p:sp>
          <p:nvSpPr>
            <p:cNvPr id="109" name="Google Shape;109;p14"/>
            <p:cNvSpPr/>
            <p:nvPr/>
          </p:nvSpPr>
          <p:spPr>
            <a:xfrm rot="5400000">
              <a:off x="-99937" y="1229850"/>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4"/>
            <p:cNvSpPr txBox="1"/>
            <p:nvPr/>
          </p:nvSpPr>
          <p:spPr>
            <a:xfrm>
              <a:off x="1" y="1363182"/>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3</a:t>
              </a:r>
              <a:endParaRPr b="0" i="0" sz="1300" u="none" cap="none" strike="noStrike">
                <a:solidFill>
                  <a:schemeClr val="lt1"/>
                </a:solidFill>
                <a:latin typeface="Calibri"/>
                <a:ea typeface="Calibri"/>
                <a:cs typeface="Calibri"/>
                <a:sym typeface="Calibri"/>
              </a:endParaRPr>
            </a:p>
          </p:txBody>
        </p:sp>
        <p:sp>
          <p:nvSpPr>
            <p:cNvPr id="111" name="Google Shape;111;p14"/>
            <p:cNvSpPr/>
            <p:nvPr/>
          </p:nvSpPr>
          <p:spPr>
            <a:xfrm rot="5400000">
              <a:off x="3419517" y="-1823249"/>
              <a:ext cx="433200" cy="6339600"/>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4"/>
            <p:cNvSpPr txBox="1"/>
            <p:nvPr/>
          </p:nvSpPr>
          <p:spPr>
            <a:xfrm>
              <a:off x="466463" y="1151095"/>
              <a:ext cx="6318300" cy="390900"/>
            </a:xfrm>
            <a:prstGeom prst="rect">
              <a:avLst/>
            </a:prstGeom>
            <a:noFill/>
            <a:ln>
              <a:noFill/>
            </a:ln>
          </p:spPr>
          <p:txBody>
            <a:bodyPr anchorCtr="0" anchor="ctr" bIns="11425" lIns="128000" spcFirstLastPara="1" rIns="11425" wrap="square" tIns="11425">
              <a:noAutofit/>
            </a:bodyPr>
            <a:lstStyle/>
            <a:p>
              <a:pPr indent="0" lvl="0" marL="0" marR="0" rtl="0" algn="l">
                <a:lnSpc>
                  <a:spcPct val="100000"/>
                </a:lnSpc>
                <a:spcBef>
                  <a:spcPts val="0"/>
                </a:spcBef>
                <a:spcAft>
                  <a:spcPts val="0"/>
                </a:spcAft>
                <a:buClr>
                  <a:schemeClr val="dk1"/>
                </a:buClr>
                <a:buSzPts val="1800"/>
                <a:buFont typeface="Calibri"/>
                <a:buNone/>
              </a:pPr>
              <a:r>
                <a:rPr b="1" lang="en-US" sz="1800">
                  <a:solidFill>
                    <a:schemeClr val="dk1"/>
                  </a:solidFill>
                  <a:latin typeface="Calibri"/>
                  <a:ea typeface="Calibri"/>
                  <a:cs typeface="Calibri"/>
                  <a:sym typeface="Calibri"/>
                </a:rPr>
                <a:t>Estudo de caso</a:t>
              </a:r>
              <a:r>
                <a:rPr b="1" i="0" lang="en-US" sz="1800" u="none" cap="none" strike="noStrike">
                  <a:solidFill>
                    <a:schemeClr val="dk1"/>
                  </a:solidFill>
                  <a:latin typeface="Calibri"/>
                  <a:ea typeface="Calibri"/>
                  <a:cs typeface="Calibri"/>
                  <a:sym typeface="Calibri"/>
                </a:rPr>
                <a:t>: quinta de Agromenelais </a:t>
              </a:r>
              <a:endParaRPr b="1" i="0" sz="1800" u="none" cap="none" strike="noStrike">
                <a:solidFill>
                  <a:schemeClr val="dk1"/>
                </a:solidFill>
                <a:latin typeface="Calibri"/>
                <a:ea typeface="Calibri"/>
                <a:cs typeface="Calibri"/>
                <a:sym typeface="Calibri"/>
              </a:endParaRPr>
            </a:p>
          </p:txBody>
        </p:sp>
        <p:sp>
          <p:nvSpPr>
            <p:cNvPr id="113" name="Google Shape;113;p14"/>
            <p:cNvSpPr/>
            <p:nvPr/>
          </p:nvSpPr>
          <p:spPr>
            <a:xfrm rot="5400000">
              <a:off x="-99936" y="1793956"/>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4"/>
            <p:cNvSpPr txBox="1"/>
            <p:nvPr/>
          </p:nvSpPr>
          <p:spPr>
            <a:xfrm>
              <a:off x="1" y="1927288"/>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4</a:t>
              </a:r>
              <a:endParaRPr b="0" i="0" sz="1300" u="none" cap="none" strike="noStrike">
                <a:solidFill>
                  <a:schemeClr val="lt1"/>
                </a:solidFill>
                <a:latin typeface="Calibri"/>
                <a:ea typeface="Calibri"/>
                <a:cs typeface="Calibri"/>
                <a:sym typeface="Calibri"/>
              </a:endParaRPr>
            </a:p>
          </p:txBody>
        </p:sp>
        <p:sp>
          <p:nvSpPr>
            <p:cNvPr id="115" name="Google Shape;115;p14"/>
            <p:cNvSpPr/>
            <p:nvPr/>
          </p:nvSpPr>
          <p:spPr>
            <a:xfrm rot="5400000">
              <a:off x="3419517" y="-1259143"/>
              <a:ext cx="433200" cy="6339600"/>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4"/>
            <p:cNvSpPr txBox="1"/>
            <p:nvPr/>
          </p:nvSpPr>
          <p:spPr>
            <a:xfrm>
              <a:off x="496363" y="1715201"/>
              <a:ext cx="6318300" cy="390900"/>
            </a:xfrm>
            <a:prstGeom prst="rect">
              <a:avLst/>
            </a:prstGeom>
            <a:noFill/>
            <a:ln>
              <a:noFill/>
            </a:ln>
          </p:spPr>
          <p:txBody>
            <a:bodyPr anchorCtr="0" anchor="ctr" bIns="11425" lIns="128000" spcFirstLastPara="1" rIns="11425" wrap="square" tIns="11425">
              <a:noAutofit/>
            </a:bodyPr>
            <a:lstStyle/>
            <a:p>
              <a:pPr indent="0" lvl="1" marL="0" marR="0" rtl="0" algn="l">
                <a:lnSpc>
                  <a:spcPct val="90000"/>
                </a:lnSpc>
                <a:spcBef>
                  <a:spcPts val="0"/>
                </a:spcBef>
                <a:spcAft>
                  <a:spcPts val="0"/>
                </a:spcAft>
                <a:buClr>
                  <a:schemeClr val="dk1"/>
                </a:buClr>
                <a:buSzPts val="1800"/>
                <a:buFont typeface="Calibri"/>
                <a:buNone/>
              </a:pPr>
              <a:r>
                <a:rPr b="1" lang="en-US" sz="1800">
                  <a:solidFill>
                    <a:schemeClr val="dk1"/>
                  </a:solidFill>
                  <a:latin typeface="Calibri"/>
                  <a:ea typeface="Calibri"/>
                  <a:cs typeface="Calibri"/>
                  <a:sym typeface="Calibri"/>
                </a:rPr>
                <a:t>Turismo rural e itinerários rurais</a:t>
              </a:r>
              <a:endParaRPr b="1" i="0" sz="1800" u="none" cap="none" strike="noStrike">
                <a:solidFill>
                  <a:schemeClr val="dk1"/>
                </a:solidFill>
                <a:latin typeface="Calibri"/>
                <a:ea typeface="Calibri"/>
                <a:cs typeface="Calibri"/>
                <a:sym typeface="Calibri"/>
              </a:endParaRPr>
            </a:p>
          </p:txBody>
        </p:sp>
        <p:sp>
          <p:nvSpPr>
            <p:cNvPr id="117" name="Google Shape;117;p14"/>
            <p:cNvSpPr/>
            <p:nvPr/>
          </p:nvSpPr>
          <p:spPr>
            <a:xfrm rot="5400000">
              <a:off x="-99936" y="2358062"/>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4"/>
            <p:cNvSpPr txBox="1"/>
            <p:nvPr/>
          </p:nvSpPr>
          <p:spPr>
            <a:xfrm>
              <a:off x="1" y="2491394"/>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5</a:t>
              </a:r>
              <a:endParaRPr b="0" i="0" sz="1300" u="none" cap="none" strike="noStrike">
                <a:solidFill>
                  <a:schemeClr val="lt1"/>
                </a:solidFill>
                <a:latin typeface="Calibri"/>
                <a:ea typeface="Calibri"/>
                <a:cs typeface="Calibri"/>
                <a:sym typeface="Calibri"/>
              </a:endParaRPr>
            </a:p>
          </p:txBody>
        </p:sp>
        <p:sp>
          <p:nvSpPr>
            <p:cNvPr id="119" name="Google Shape;119;p14"/>
            <p:cNvSpPr/>
            <p:nvPr/>
          </p:nvSpPr>
          <p:spPr>
            <a:xfrm rot="5400000">
              <a:off x="3419517" y="-695037"/>
              <a:ext cx="433200" cy="6339600"/>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4"/>
            <p:cNvSpPr txBox="1"/>
            <p:nvPr/>
          </p:nvSpPr>
          <p:spPr>
            <a:xfrm>
              <a:off x="466463" y="2279307"/>
              <a:ext cx="6318300" cy="390900"/>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Questrial"/>
                <a:buNone/>
              </a:pPr>
              <a:r>
                <a:rPr b="1" lang="en-US" sz="1800">
                  <a:solidFill>
                    <a:schemeClr val="dk1"/>
                  </a:solidFill>
                  <a:latin typeface="Calibri"/>
                  <a:ea typeface="Calibri"/>
                  <a:cs typeface="Calibri"/>
                  <a:sym typeface="Calibri"/>
                </a:rPr>
                <a:t>Valorização do </a:t>
              </a:r>
              <a:r>
                <a:rPr b="1" lang="en-US" sz="1800">
                  <a:solidFill>
                    <a:schemeClr val="dk1"/>
                  </a:solidFill>
                  <a:latin typeface="Calibri"/>
                  <a:ea typeface="Calibri"/>
                  <a:cs typeface="Calibri"/>
                  <a:sym typeface="Calibri"/>
                </a:rPr>
                <a:t>património</a:t>
              </a:r>
              <a:r>
                <a:rPr b="1" lang="en-US" sz="1800">
                  <a:solidFill>
                    <a:schemeClr val="dk1"/>
                  </a:solidFill>
                  <a:latin typeface="Calibri"/>
                  <a:ea typeface="Calibri"/>
                  <a:cs typeface="Calibri"/>
                  <a:sym typeface="Calibri"/>
                </a:rPr>
                <a:t> cultural no apoio ao</a:t>
              </a:r>
              <a:r>
                <a:rPr b="1" i="0" lang="en-US" sz="1800" u="none" cap="none" strike="noStrike">
                  <a:solidFill>
                    <a:schemeClr val="dk1"/>
                  </a:solidFill>
                  <a:latin typeface="Calibri"/>
                  <a:ea typeface="Calibri"/>
                  <a:cs typeface="Calibri"/>
                  <a:sym typeface="Calibri"/>
                </a:rPr>
                <a:t> </a:t>
              </a:r>
              <a:r>
                <a:rPr b="1" lang="en-US" sz="1800">
                  <a:solidFill>
                    <a:schemeClr val="dk1"/>
                  </a:solidFill>
                  <a:latin typeface="Calibri"/>
                  <a:ea typeface="Calibri"/>
                  <a:cs typeface="Calibri"/>
                  <a:sym typeface="Calibri"/>
                </a:rPr>
                <a:t>t</a:t>
              </a:r>
              <a:r>
                <a:rPr b="1" lang="en-US" sz="1800">
                  <a:solidFill>
                    <a:schemeClr val="dk1"/>
                  </a:solidFill>
                  <a:latin typeface="Calibri"/>
                  <a:ea typeface="Calibri"/>
                  <a:cs typeface="Calibri"/>
                  <a:sym typeface="Calibri"/>
                </a:rPr>
                <a:t>urismo</a:t>
              </a:r>
              <a:r>
                <a:rPr b="1" i="0" lang="en-US" sz="1800" u="none" cap="none" strike="noStrike">
                  <a:solidFill>
                    <a:schemeClr val="dk1"/>
                  </a:solidFill>
                  <a:latin typeface="Calibri"/>
                  <a:ea typeface="Calibri"/>
                  <a:cs typeface="Calibri"/>
                  <a:sym typeface="Calibri"/>
                </a:rPr>
                <a:t> rural</a:t>
              </a:r>
              <a:endParaRPr b="1" i="0" sz="1800" u="none" cap="none" strike="noStrike">
                <a:solidFill>
                  <a:schemeClr val="dk1"/>
                </a:solidFill>
                <a:latin typeface="Calibri"/>
                <a:ea typeface="Calibri"/>
                <a:cs typeface="Calibri"/>
                <a:sym typeface="Calibri"/>
              </a:endParaRPr>
            </a:p>
          </p:txBody>
        </p:sp>
        <p:sp>
          <p:nvSpPr>
            <p:cNvPr id="121" name="Google Shape;121;p14"/>
            <p:cNvSpPr/>
            <p:nvPr/>
          </p:nvSpPr>
          <p:spPr>
            <a:xfrm rot="5400000">
              <a:off x="-99937" y="2922168"/>
              <a:ext cx="666300" cy="466500"/>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4"/>
            <p:cNvSpPr txBox="1"/>
            <p:nvPr/>
          </p:nvSpPr>
          <p:spPr>
            <a:xfrm>
              <a:off x="1" y="3055500"/>
              <a:ext cx="466500" cy="1998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6</a:t>
              </a:r>
              <a:endParaRPr b="0" i="0" sz="1300" u="none" cap="none" strike="noStrike">
                <a:solidFill>
                  <a:schemeClr val="lt1"/>
                </a:solidFill>
                <a:latin typeface="Calibri"/>
                <a:ea typeface="Calibri"/>
                <a:cs typeface="Calibri"/>
                <a:sym typeface="Calibri"/>
              </a:endParaRPr>
            </a:p>
          </p:txBody>
        </p:sp>
        <p:sp>
          <p:nvSpPr>
            <p:cNvPr id="123" name="Google Shape;123;p14"/>
            <p:cNvSpPr/>
            <p:nvPr/>
          </p:nvSpPr>
          <p:spPr>
            <a:xfrm rot="5400000">
              <a:off x="3419517" y="-130931"/>
              <a:ext cx="433200" cy="6339600"/>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4"/>
            <p:cNvSpPr txBox="1"/>
            <p:nvPr/>
          </p:nvSpPr>
          <p:spPr>
            <a:xfrm>
              <a:off x="466463" y="2843413"/>
              <a:ext cx="6318300" cy="390900"/>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lang="en-US" sz="1800">
                  <a:solidFill>
                    <a:schemeClr val="dk1"/>
                  </a:solidFill>
                  <a:latin typeface="Calibri"/>
                  <a:ea typeface="Calibri"/>
                  <a:cs typeface="Calibri"/>
                  <a:sym typeface="Calibri"/>
                </a:rPr>
                <a:t>Arte, </a:t>
              </a:r>
              <a:r>
                <a:rPr b="1" lang="en-US" sz="1800">
                  <a:solidFill>
                    <a:schemeClr val="dk1"/>
                  </a:solidFill>
                  <a:latin typeface="Calibri"/>
                  <a:ea typeface="Calibri"/>
                  <a:cs typeface="Calibri"/>
                  <a:sym typeface="Calibri"/>
                </a:rPr>
                <a:t>artesanato</a:t>
              </a:r>
              <a:r>
                <a:rPr b="1" lang="en-US" sz="1800">
                  <a:solidFill>
                    <a:schemeClr val="dk1"/>
                  </a:solidFill>
                  <a:latin typeface="Calibri"/>
                  <a:ea typeface="Calibri"/>
                  <a:cs typeface="Calibri"/>
                  <a:sym typeface="Calibri"/>
                </a:rPr>
                <a:t> e gastronomia</a:t>
              </a:r>
              <a:endParaRPr b="1"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5"/>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0" name="Google Shape;130;p15"/>
          <p:cNvSpPr txBox="1"/>
          <p:nvPr/>
        </p:nvSpPr>
        <p:spPr>
          <a:xfrm>
            <a:off x="293732" y="2945942"/>
            <a:ext cx="4049700" cy="11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500" u="none" cap="none" strike="noStrike">
                <a:solidFill>
                  <a:srgbClr val="385623"/>
                </a:solidFill>
                <a:latin typeface="Calibri"/>
                <a:ea typeface="Calibri"/>
                <a:cs typeface="Calibri"/>
                <a:sym typeface="Calibri"/>
              </a:rPr>
              <a:t>1. </a:t>
            </a:r>
            <a:r>
              <a:rPr b="1" lang="en-US" sz="3500">
                <a:solidFill>
                  <a:schemeClr val="dk1"/>
                </a:solidFill>
                <a:latin typeface="Calibri"/>
                <a:ea typeface="Calibri"/>
                <a:cs typeface="Calibri"/>
                <a:sym typeface="Calibri"/>
              </a:rPr>
              <a:t>Património cultural e turismo</a:t>
            </a:r>
            <a:endParaRPr b="0" i="0" sz="3500" u="none" cap="none" strike="noStrike">
              <a:solidFill>
                <a:srgbClr val="000000"/>
              </a:solidFill>
              <a:latin typeface="Calibri"/>
              <a:ea typeface="Calibri"/>
              <a:cs typeface="Calibri"/>
              <a:sym typeface="Calibri"/>
            </a:endParaRPr>
          </a:p>
        </p:txBody>
      </p:sp>
      <p:sp>
        <p:nvSpPr>
          <p:cNvPr id="131" name="Google Shape;131;p15"/>
          <p:cNvSpPr txBox="1"/>
          <p:nvPr/>
        </p:nvSpPr>
        <p:spPr>
          <a:xfrm>
            <a:off x="4724400" y="1066800"/>
            <a:ext cx="7162800" cy="65880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100"/>
              <a:buFont typeface="Arial"/>
              <a:buNone/>
            </a:pPr>
            <a:r>
              <a:rPr lang="en-US" sz="2000">
                <a:solidFill>
                  <a:schemeClr val="dk1"/>
                </a:solidFill>
                <a:latin typeface="Calibri"/>
                <a:ea typeface="Calibri"/>
                <a:cs typeface="Calibri"/>
                <a:sym typeface="Calibri"/>
              </a:rPr>
              <a:t>Todos concordamos que o património cultural (tangível, intangível e natural) é uma âncora da indústria turística global e um contribuidor de valor económico para as comunidades locais, a utilização de, por exemplo, plantas aromáticas locais e receitas antigas para a produção de novos os produtos biológicos, a oferta de experiências vivenciais numa quinta, a transmissão de experiências às novas gerações são elementos que ajudam à sua manutenção, mas também ao desenvolvimento bem sucedido de um negócio.</a:t>
            </a:r>
            <a:endParaRPr sz="2000">
              <a:solidFill>
                <a:schemeClr val="dk1"/>
              </a:solidFill>
              <a:latin typeface="Calibri"/>
              <a:ea typeface="Calibri"/>
              <a:cs typeface="Calibri"/>
              <a:sym typeface="Calibri"/>
            </a:endParaRPr>
          </a:p>
          <a:p>
            <a:pPr indent="0" lvl="0" marL="0" marR="0" rtl="0" algn="l">
              <a:lnSpc>
                <a:spcPct val="115000"/>
              </a:lnSpc>
              <a:spcBef>
                <a:spcPts val="600"/>
              </a:spcBef>
              <a:spcAft>
                <a:spcPts val="0"/>
              </a:spcAft>
              <a:buClr>
                <a:schemeClr val="dk1"/>
              </a:buClr>
              <a:buSzPts val="1100"/>
              <a:buFont typeface="Arial"/>
              <a:buNone/>
            </a:pPr>
            <a:r>
              <a:rPr lang="en-US" sz="2000">
                <a:solidFill>
                  <a:schemeClr val="dk1"/>
                </a:solidFill>
                <a:latin typeface="Calibri"/>
                <a:ea typeface="Calibri"/>
                <a:cs typeface="Calibri"/>
                <a:sym typeface="Calibri"/>
              </a:rPr>
              <a:t>O mesmo se aplica se a empresa respeitar o meio ambiente e basear a sua criação e operação em materiais com rótulo ecológico. Assim, uma unidade turística que tenha o cuidado de utilizar materiais ecológicos na construção do seu alojamento, utilize energias renováveis, ofereça produtos locais provenientes de pequenas indústrias caseiras biológicas, etc., terá certamente uma resposta positiva por parte dos seus clientes.</a:t>
            </a:r>
            <a:endParaRPr sz="2000">
              <a:solidFill>
                <a:schemeClr val="dk1"/>
              </a:solidFill>
              <a:latin typeface="Calibri"/>
              <a:ea typeface="Calibri"/>
              <a:cs typeface="Calibri"/>
              <a:sym typeface="Calibri"/>
            </a:endParaRPr>
          </a:p>
          <a:p>
            <a:pPr indent="0" lvl="0" marL="0" marR="0" rtl="0" algn="l">
              <a:lnSpc>
                <a:spcPct val="115000"/>
              </a:lnSpc>
              <a:spcBef>
                <a:spcPts val="600"/>
              </a:spcBef>
              <a:spcAft>
                <a:spcPts val="0"/>
              </a:spcAft>
              <a:buClr>
                <a:schemeClr val="dk1"/>
              </a:buClr>
              <a:buSzPts val="1946"/>
              <a:buFont typeface="Arial"/>
              <a:buNone/>
            </a:pPr>
            <a:r>
              <a:t/>
            </a:r>
            <a:endParaRPr sz="20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2100"/>
              <a:buFont typeface="Arial"/>
              <a:buNone/>
            </a:pPr>
            <a:r>
              <a:t/>
            </a:r>
            <a:endParaRPr b="0" i="0" sz="2100" u="none" cap="none" strike="noStrike">
              <a:solidFill>
                <a:schemeClr val="dk1"/>
              </a:solidFill>
              <a:latin typeface="Calibri"/>
              <a:ea typeface="Calibri"/>
              <a:cs typeface="Calibri"/>
              <a:sym typeface="Calibri"/>
            </a:endParaRPr>
          </a:p>
        </p:txBody>
      </p:sp>
      <p:pic>
        <p:nvPicPr>
          <p:cNvPr descr="Logo, company name&#10;&#10;Description automatically generated" id="132" name="Google Shape;132;p1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6"/>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8" name="Google Shape;138;p16"/>
          <p:cNvSpPr txBox="1"/>
          <p:nvPr/>
        </p:nvSpPr>
        <p:spPr>
          <a:xfrm>
            <a:off x="293732" y="2945942"/>
            <a:ext cx="4260900" cy="178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500" u="none" cap="none" strike="noStrike">
                <a:solidFill>
                  <a:srgbClr val="385623"/>
                </a:solidFill>
                <a:latin typeface="Calibri"/>
                <a:ea typeface="Calibri"/>
                <a:cs typeface="Calibri"/>
                <a:sym typeface="Calibri"/>
              </a:rPr>
              <a:t>2. T</a:t>
            </a:r>
            <a:r>
              <a:rPr b="1" lang="en-US" sz="3500">
                <a:solidFill>
                  <a:schemeClr val="dk1"/>
                </a:solidFill>
                <a:latin typeface="Calibri"/>
                <a:ea typeface="Calibri"/>
                <a:cs typeface="Calibri"/>
                <a:sym typeface="Calibri"/>
              </a:rPr>
              <a:t>urismo rural e agroturismo</a:t>
            </a:r>
            <a:endParaRPr b="0" i="0" sz="3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39" name="Google Shape;139;p16"/>
          <p:cNvSpPr txBox="1"/>
          <p:nvPr/>
        </p:nvSpPr>
        <p:spPr>
          <a:xfrm>
            <a:off x="4554632" y="1449358"/>
            <a:ext cx="7180200" cy="5510400"/>
          </a:xfrm>
          <a:prstGeom prst="rect">
            <a:avLst/>
          </a:prstGeom>
          <a:noFill/>
          <a:ln>
            <a:noFill/>
          </a:ln>
        </p:spPr>
        <p:txBody>
          <a:bodyPr anchorCtr="0" anchor="t" bIns="45700" lIns="91425" spcFirstLastPara="1" rIns="91425" wrap="square" tIns="45700">
            <a:spAutoFit/>
          </a:bodyPr>
          <a:lstStyle/>
          <a:p>
            <a:pPr indent="-457200" lvl="0" marL="628650" marR="0" rtl="0" algn="l">
              <a:lnSpc>
                <a:spcPct val="115000"/>
              </a:lnSpc>
              <a:spcBef>
                <a:spcPts val="600"/>
              </a:spcBef>
              <a:spcAft>
                <a:spcPts val="0"/>
              </a:spcAft>
              <a:buClr>
                <a:schemeClr val="dk1"/>
              </a:buClr>
              <a:buSzPts val="2000"/>
              <a:buAutoNum type="arabicPeriod"/>
            </a:pPr>
            <a:r>
              <a:rPr lang="en-US" sz="2000">
                <a:solidFill>
                  <a:schemeClr val="dk1"/>
                </a:solidFill>
                <a:latin typeface="Calibri"/>
                <a:ea typeface="Calibri"/>
                <a:cs typeface="Calibri"/>
                <a:sym typeface="Calibri"/>
              </a:rPr>
              <a:t>Turismo Rural e Agroturismo: dois termos com definições diferentes, mas um não exclui o outro.</a:t>
            </a:r>
            <a:endParaRPr sz="2000">
              <a:solidFill>
                <a:schemeClr val="dk1"/>
              </a:solidFill>
              <a:latin typeface="Calibri"/>
              <a:ea typeface="Calibri"/>
              <a:cs typeface="Calibri"/>
              <a:sym typeface="Calibri"/>
            </a:endParaRPr>
          </a:p>
          <a:p>
            <a:pPr indent="-457200" lvl="0" marL="628650" marR="0" rtl="0" algn="l">
              <a:lnSpc>
                <a:spcPct val="115000"/>
              </a:lnSpc>
              <a:spcBef>
                <a:spcPts val="600"/>
              </a:spcBef>
              <a:spcAft>
                <a:spcPts val="0"/>
              </a:spcAft>
              <a:buClr>
                <a:schemeClr val="dk1"/>
              </a:buClr>
              <a:buSzPts val="2000"/>
              <a:buAutoNum type="arabicPeriod"/>
            </a:pPr>
            <a:r>
              <a:rPr lang="en-US" sz="2000">
                <a:solidFill>
                  <a:schemeClr val="dk1"/>
                </a:solidFill>
                <a:latin typeface="Calibri"/>
                <a:ea typeface="Calibri"/>
                <a:cs typeface="Calibri"/>
                <a:sym typeface="Calibri"/>
              </a:rPr>
              <a:t>Os empreendimentos de turismo rural não ocorrem necessariamente numa exploração agrícola ou numa unidade agrícola, não geram rendimentos suplementares para o empreendimento agrícola.</a:t>
            </a:r>
            <a:endParaRPr sz="2000">
              <a:solidFill>
                <a:schemeClr val="dk1"/>
              </a:solidFill>
              <a:latin typeface="Calibri"/>
              <a:ea typeface="Calibri"/>
              <a:cs typeface="Calibri"/>
              <a:sym typeface="Calibri"/>
            </a:endParaRPr>
          </a:p>
          <a:p>
            <a:pPr indent="-457200" lvl="0" marL="628650" marR="0" rtl="0" algn="l">
              <a:lnSpc>
                <a:spcPct val="115000"/>
              </a:lnSpc>
              <a:spcBef>
                <a:spcPts val="600"/>
              </a:spcBef>
              <a:spcAft>
                <a:spcPts val="0"/>
              </a:spcAft>
              <a:buClr>
                <a:schemeClr val="dk1"/>
              </a:buClr>
              <a:buSzPts val="2000"/>
              <a:buAutoNum type="arabicPeriod"/>
            </a:pPr>
            <a:r>
              <a:rPr lang="en-US" sz="2000">
                <a:solidFill>
                  <a:schemeClr val="dk1"/>
                </a:solidFill>
                <a:latin typeface="Calibri"/>
                <a:ea typeface="Calibri"/>
                <a:cs typeface="Calibri"/>
                <a:sym typeface="Calibri"/>
              </a:rPr>
              <a:t>Agroturismo: É um subconjunto do turismo rural e define um empreendimento comercial em uma fazenda em funcionamento, ou planta agrícola conduzida para a fruição dos visitantes que gera renda complementar para o proprietário. O agroturismo pode incluir: recreação ao ar livre, experiências educacionais, entretenimento (festivais de colheita), serviços de hospitalidade (estadias em fazendas, visitas guiadas ou serviços de outfitter), vendas diretas na fazenda.</a:t>
            </a:r>
            <a:endParaRPr sz="2000">
              <a:solidFill>
                <a:schemeClr val="dk1"/>
              </a:solidFill>
              <a:latin typeface="Calibri"/>
              <a:ea typeface="Calibri"/>
              <a:cs typeface="Calibri"/>
              <a:sym typeface="Calibri"/>
            </a:endParaRPr>
          </a:p>
        </p:txBody>
      </p:sp>
      <p:pic>
        <p:nvPicPr>
          <p:cNvPr descr="Logo, company name&#10;&#10;Description automatically generated" id="140" name="Google Shape;140;p16"/>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6" name="Google Shape;146;p17"/>
          <p:cNvSpPr txBox="1"/>
          <p:nvPr/>
        </p:nvSpPr>
        <p:spPr>
          <a:xfrm>
            <a:off x="293726" y="1416475"/>
            <a:ext cx="3075600" cy="246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500" u="none" cap="none" strike="noStrike">
                <a:solidFill>
                  <a:srgbClr val="385623"/>
                </a:solidFill>
                <a:latin typeface="Calibri"/>
                <a:ea typeface="Calibri"/>
                <a:cs typeface="Calibri"/>
                <a:sym typeface="Calibri"/>
              </a:rPr>
              <a:t>3. </a:t>
            </a:r>
            <a:r>
              <a:rPr b="1" lang="en-US" sz="3500">
                <a:solidFill>
                  <a:schemeClr val="dk1"/>
                </a:solidFill>
                <a:latin typeface="Calibri"/>
                <a:ea typeface="Calibri"/>
                <a:cs typeface="Calibri"/>
                <a:sym typeface="Calibri"/>
              </a:rPr>
              <a:t>Estudo de caso: quinta de  Agromenelais </a:t>
            </a:r>
            <a:endParaRPr b="0" i="0" sz="3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900" u="none" cap="none" strike="noStrike">
              <a:solidFill>
                <a:schemeClr val="dk1"/>
              </a:solidFill>
              <a:latin typeface="Questrial"/>
              <a:ea typeface="Questrial"/>
              <a:cs typeface="Questrial"/>
              <a:sym typeface="Questrial"/>
            </a:endParaRPr>
          </a:p>
        </p:txBody>
      </p:sp>
      <p:pic>
        <p:nvPicPr>
          <p:cNvPr descr="Logo, company name&#10;&#10;Description automatically generated" id="147" name="Google Shape;147;p1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48" name="Google Shape;148;p17"/>
          <p:cNvSpPr txBox="1"/>
          <p:nvPr/>
        </p:nvSpPr>
        <p:spPr>
          <a:xfrm>
            <a:off x="3657600" y="1066800"/>
            <a:ext cx="8077200" cy="5433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1200"/>
              </a:spcBef>
              <a:spcAft>
                <a:spcPts val="0"/>
              </a:spcAft>
              <a:buClr>
                <a:schemeClr val="dk1"/>
              </a:buClr>
              <a:buSzPts val="1100"/>
              <a:buFont typeface="Arial"/>
              <a:buNone/>
            </a:pPr>
            <a:r>
              <a:rPr lang="en-US" sz="2000">
                <a:solidFill>
                  <a:schemeClr val="dk1"/>
                </a:solidFill>
                <a:latin typeface="Calibri"/>
                <a:ea typeface="Calibri"/>
                <a:cs typeface="Calibri"/>
                <a:sym typeface="Calibri"/>
              </a:rPr>
              <a:t>A quinta (https://agromenelais.gr/) está localizada na aldeia montanhosa de Thrapsimi, em Karditsa, a uma altitude de 800 m. Desde 2012, concentra-se no cultivo de superalimentos orgânicos, como mirtilos, aronia e goji berries.</a:t>
            </a:r>
            <a:endParaRPr sz="20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en-US" sz="2000">
                <a:solidFill>
                  <a:schemeClr val="dk1"/>
                </a:solidFill>
                <a:latin typeface="Calibri"/>
                <a:ea typeface="Calibri"/>
                <a:cs typeface="Calibri"/>
                <a:sym typeface="Calibri"/>
              </a:rPr>
              <a:t>Foi a geração mais jovem que, acompanhando as novas tendências nutricionais, decidiu desenvolver produtos à base de superalimentos, cereais, vegetais e frutas cultivadas com métodos biológicos nos seus campos, na mesma zona montanhosa.</a:t>
            </a:r>
            <a:endParaRPr sz="20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en-US" sz="2000">
                <a:solidFill>
                  <a:schemeClr val="dk1"/>
                </a:solidFill>
                <a:latin typeface="Calibri"/>
                <a:ea typeface="Calibri"/>
                <a:cs typeface="Calibri"/>
                <a:sym typeface="Calibri"/>
              </a:rPr>
              <a:t>Mas eles não se limitaram a estes. Aproveitando a natureza que os rodeia, padronizam o mel das colmeias encontradas nos próprios campos, embalam orégãos das montanhas de Agrafa, produzem óleo balsâmico a partir do capim-bálsamo, nativo das inacessíveis encostas das montanhas.</a:t>
            </a:r>
            <a:endParaRPr sz="20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en-US" sz="2000">
                <a:solidFill>
                  <a:schemeClr val="dk1"/>
                </a:solidFill>
                <a:latin typeface="Calibri"/>
                <a:ea typeface="Calibri"/>
                <a:cs typeface="Calibri"/>
                <a:sym typeface="Calibri"/>
              </a:rPr>
              <a:t>Também criaram blends de chás e infusões de ervas e, com a ajuda de enólogos, produzem vermutes de diversos sabores, utilizando antigas receitas locais.</a:t>
            </a:r>
            <a:endParaRPr sz="2300">
              <a:solidFill>
                <a:schemeClr val="dk1"/>
              </a:solidFill>
              <a:latin typeface="Calibri"/>
              <a:ea typeface="Calibri"/>
              <a:cs typeface="Calibri"/>
              <a:sym typeface="Calibri"/>
            </a:endParaRPr>
          </a:p>
        </p:txBody>
      </p:sp>
      <p:sp>
        <p:nvSpPr>
          <p:cNvPr id="149" name="Google Shape;149;p17"/>
          <p:cNvSpPr txBox="1"/>
          <p:nvPr/>
        </p:nvSpPr>
        <p:spPr>
          <a:xfrm>
            <a:off x="293725" y="3692425"/>
            <a:ext cx="2516400" cy="1077300"/>
          </a:xfrm>
          <a:prstGeom prst="rect">
            <a:avLst/>
          </a:prstGeom>
          <a:solidFill>
            <a:srgbClr val="A8D08C"/>
          </a:solidFill>
          <a:ln cap="flat" cmpd="sng" w="12700">
            <a:solidFill>
              <a:srgbClr val="00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sz="1600">
                <a:latin typeface="Calibri"/>
                <a:ea typeface="Calibri"/>
                <a:cs typeface="Calibri"/>
                <a:sym typeface="Calibri"/>
              </a:rPr>
              <a:t>Dica: Observo o que acontece no mundo, ouso, aproveito a natureza e a tradição!</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8"/>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5" name="Google Shape;155;p18"/>
          <p:cNvSpPr txBox="1"/>
          <p:nvPr/>
        </p:nvSpPr>
        <p:spPr>
          <a:xfrm>
            <a:off x="293732" y="2945942"/>
            <a:ext cx="40497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lang="en-US" sz="3500">
                <a:solidFill>
                  <a:srgbClr val="385623"/>
                </a:solidFill>
                <a:latin typeface="Calibri"/>
                <a:ea typeface="Calibri"/>
                <a:cs typeface="Calibri"/>
                <a:sym typeface="Calibri"/>
              </a:rPr>
              <a:t>3. </a:t>
            </a:r>
            <a:r>
              <a:rPr b="1" lang="en-US" sz="3500">
                <a:solidFill>
                  <a:schemeClr val="dk1"/>
                </a:solidFill>
                <a:latin typeface="Calibri"/>
                <a:ea typeface="Calibri"/>
                <a:cs typeface="Calibri"/>
                <a:sym typeface="Calibri"/>
              </a:rPr>
              <a:t>Estudo de caso: quinta de  Agromenelais - a visão</a:t>
            </a:r>
            <a:endParaRPr b="0" i="0" sz="3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56" name="Google Shape;156;p1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7" name="Google Shape;157;p18"/>
          <p:cNvSpPr txBox="1"/>
          <p:nvPr/>
        </p:nvSpPr>
        <p:spPr>
          <a:xfrm>
            <a:off x="4343400" y="1219200"/>
            <a:ext cx="7427852" cy="4684325"/>
          </a:xfrm>
          <a:prstGeom prst="rect">
            <a:avLst/>
          </a:prstGeom>
          <a:noFill/>
          <a:ln>
            <a:noFill/>
          </a:ln>
        </p:spPr>
        <p:txBody>
          <a:bodyPr anchorCtr="0" anchor="t" bIns="91425" lIns="91425" spcFirstLastPara="1" rIns="91425" wrap="square" tIns="91425">
            <a:normAutofit/>
          </a:bodyPr>
          <a:lstStyle/>
          <a:p>
            <a:pPr indent="-342900" lvl="0" marL="457200" marR="0" rtl="0" algn="l">
              <a:lnSpc>
                <a:spcPct val="115000"/>
              </a:lnSpc>
              <a:spcBef>
                <a:spcPts val="0"/>
              </a:spcBef>
              <a:spcAft>
                <a:spcPts val="0"/>
              </a:spcAft>
              <a:buClr>
                <a:srgbClr val="595959"/>
              </a:buClr>
              <a:buSzPts val="1800"/>
              <a:buFont typeface="Arial"/>
              <a:buChar char="●"/>
            </a:pPr>
            <a:r>
              <a:rPr lang="en-US" sz="1800">
                <a:solidFill>
                  <a:schemeClr val="dk1"/>
                </a:solidFill>
                <a:latin typeface="Calibri"/>
                <a:ea typeface="Calibri"/>
                <a:cs typeface="Calibri"/>
                <a:sym typeface="Calibri"/>
              </a:rPr>
              <a:t>no seu folheto eles descrevem muito claramente a sua visão:</a:t>
            </a:r>
            <a:endParaRPr b="0" i="0" sz="1800" u="none" cap="none" strike="noStrike">
              <a:solidFill>
                <a:schemeClr val="dk1"/>
              </a:solidFill>
              <a:latin typeface="Calibri"/>
              <a:ea typeface="Calibri"/>
              <a:cs typeface="Calibri"/>
              <a:sym typeface="Calibri"/>
            </a:endParaRPr>
          </a:p>
        </p:txBody>
      </p:sp>
      <p:pic>
        <p:nvPicPr>
          <p:cNvPr id="158" name="Google Shape;158;p18"/>
          <p:cNvPicPr preferRelativeResize="0"/>
          <p:nvPr/>
        </p:nvPicPr>
        <p:blipFill rotWithShape="1">
          <a:blip r:embed="rId4">
            <a:alphaModFix/>
          </a:blip>
          <a:srcRect b="0" l="0" r="0" t="0"/>
          <a:stretch/>
        </p:blipFill>
        <p:spPr>
          <a:xfrm>
            <a:off x="4724400" y="1905000"/>
            <a:ext cx="6781799" cy="3411850"/>
          </a:xfrm>
          <a:prstGeom prst="rect">
            <a:avLst/>
          </a:prstGeom>
          <a:noFill/>
          <a:ln>
            <a:noFill/>
          </a:ln>
        </p:spPr>
      </p:pic>
      <p:sp>
        <p:nvSpPr>
          <p:cNvPr id="159" name="Google Shape;159;p18"/>
          <p:cNvSpPr txBox="1"/>
          <p:nvPr/>
        </p:nvSpPr>
        <p:spPr>
          <a:xfrm>
            <a:off x="4572000" y="5486400"/>
            <a:ext cx="7199400" cy="3387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000000"/>
                </a:solidFill>
                <a:latin typeface="Calibri"/>
                <a:ea typeface="Calibri"/>
                <a:cs typeface="Calibri"/>
                <a:sym typeface="Calibri"/>
              </a:rPr>
              <a:t>DICA: É importante ter uma visão do que você deseja alcançar!</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5" name="Google Shape;165;p19"/>
          <p:cNvSpPr txBox="1"/>
          <p:nvPr/>
        </p:nvSpPr>
        <p:spPr>
          <a:xfrm>
            <a:off x="293732" y="2514600"/>
            <a:ext cx="3973500" cy="1754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3600" u="none" cap="none" strike="noStrike">
                <a:solidFill>
                  <a:schemeClr val="dk1"/>
                </a:solidFill>
                <a:latin typeface="Calibri"/>
                <a:ea typeface="Calibri"/>
                <a:cs typeface="Calibri"/>
                <a:sym typeface="Calibri"/>
              </a:rPr>
              <a:t>3. Agromenelais: </a:t>
            </a:r>
            <a:r>
              <a:rPr b="1" lang="en-US" sz="3600">
                <a:solidFill>
                  <a:schemeClr val="dk1"/>
                </a:solidFill>
                <a:latin typeface="Calibri"/>
                <a:ea typeface="Calibri"/>
                <a:cs typeface="Calibri"/>
                <a:sym typeface="Calibri"/>
              </a:rPr>
              <a:t>inspiração e conhecimento</a:t>
            </a:r>
            <a:endParaRPr b="1" i="0" sz="3600" u="none" cap="none" strike="noStrike">
              <a:solidFill>
                <a:schemeClr val="dk1"/>
              </a:solidFill>
              <a:latin typeface="Calibri"/>
              <a:ea typeface="Calibri"/>
              <a:cs typeface="Calibri"/>
              <a:sym typeface="Calibri"/>
            </a:endParaRPr>
          </a:p>
        </p:txBody>
      </p:sp>
      <p:sp>
        <p:nvSpPr>
          <p:cNvPr id="166" name="Google Shape;166;p19"/>
          <p:cNvSpPr txBox="1"/>
          <p:nvPr/>
        </p:nvSpPr>
        <p:spPr>
          <a:xfrm>
            <a:off x="4419600" y="1237144"/>
            <a:ext cx="7315200" cy="5510400"/>
          </a:xfrm>
          <a:prstGeom prst="rect">
            <a:avLst/>
          </a:prstGeom>
          <a:noFill/>
          <a:ln>
            <a:noFill/>
          </a:ln>
        </p:spPr>
        <p:txBody>
          <a:bodyPr anchorCtr="0" anchor="t" bIns="45700" lIns="91425" spcFirstLastPara="1" rIns="91425" wrap="square" tIns="45700">
            <a:spAutoFit/>
          </a:bodyPr>
          <a:lstStyle/>
          <a:p>
            <a:pPr indent="0" lvl="0" marL="457200" marR="0" rtl="0" algn="just">
              <a:lnSpc>
                <a:spcPct val="100000"/>
              </a:lnSpc>
              <a:spcBef>
                <a:spcPts val="600"/>
              </a:spcBef>
              <a:spcAft>
                <a:spcPts val="0"/>
              </a:spcAft>
              <a:buClr>
                <a:schemeClr val="dk1"/>
              </a:buClr>
              <a:buSzPts val="1100"/>
              <a:buFont typeface="Arial"/>
              <a:buNone/>
            </a:pPr>
            <a:r>
              <a:rPr b="1" lang="en-US" sz="1900">
                <a:solidFill>
                  <a:schemeClr val="dk1"/>
                </a:solidFill>
                <a:latin typeface="Calibri"/>
                <a:ea typeface="Calibri"/>
                <a:cs typeface="Calibri"/>
                <a:sym typeface="Calibri"/>
              </a:rPr>
              <a:t>A Agromenelais começou como uma empresa familiar, que mais tarde evoluiu para uma cooperativa com a contribuição de outros agricultores locais. Os participantes cultivam a sua própria terra e as funções dentro da cooperativa são distribuídas de acordo com as competências e conhecimentos de cada indivíduo. Combina experiência com ideias inovadoras. A cooperativa, tal como o negócio original, é autofinanciada.</a:t>
            </a:r>
            <a:endParaRPr b="1" sz="1900">
              <a:solidFill>
                <a:schemeClr val="dk1"/>
              </a:solidFill>
              <a:latin typeface="Calibri"/>
              <a:ea typeface="Calibri"/>
              <a:cs typeface="Calibri"/>
              <a:sym typeface="Calibri"/>
            </a:endParaRPr>
          </a:p>
          <a:p>
            <a:pPr indent="0" lvl="0" marL="457200" marR="0" rtl="0" algn="just">
              <a:lnSpc>
                <a:spcPct val="100000"/>
              </a:lnSpc>
              <a:spcBef>
                <a:spcPts val="600"/>
              </a:spcBef>
              <a:spcAft>
                <a:spcPts val="0"/>
              </a:spcAft>
              <a:buClr>
                <a:schemeClr val="dk1"/>
              </a:buClr>
              <a:buSzPts val="1100"/>
              <a:buFont typeface="Arial"/>
              <a:buNone/>
            </a:pPr>
            <a:r>
              <a:rPr b="1" lang="en-US" sz="1900">
                <a:solidFill>
                  <a:schemeClr val="dk1"/>
                </a:solidFill>
                <a:latin typeface="Calibri"/>
                <a:ea typeface="Calibri"/>
                <a:cs typeface="Calibri"/>
                <a:sym typeface="Calibri"/>
              </a:rPr>
              <a:t>Eles diagnosticaram as novas tendências alimentares com o tempo e decidiram seus produtos com base nisso.</a:t>
            </a:r>
            <a:endParaRPr b="1" sz="1900">
              <a:solidFill>
                <a:schemeClr val="dk1"/>
              </a:solidFill>
              <a:latin typeface="Calibri"/>
              <a:ea typeface="Calibri"/>
              <a:cs typeface="Calibri"/>
              <a:sym typeface="Calibri"/>
            </a:endParaRPr>
          </a:p>
          <a:p>
            <a:pPr indent="0" lvl="0" marL="457200" marR="0" rtl="0" algn="just">
              <a:lnSpc>
                <a:spcPct val="100000"/>
              </a:lnSpc>
              <a:spcBef>
                <a:spcPts val="600"/>
              </a:spcBef>
              <a:spcAft>
                <a:spcPts val="0"/>
              </a:spcAft>
              <a:buClr>
                <a:schemeClr val="dk1"/>
              </a:buClr>
              <a:buSzPts val="1100"/>
              <a:buFont typeface="Arial"/>
              <a:buNone/>
            </a:pPr>
            <a:r>
              <a:rPr b="1" lang="en-US" sz="1900">
                <a:solidFill>
                  <a:schemeClr val="dk1"/>
                </a:solidFill>
                <a:latin typeface="Calibri"/>
                <a:ea typeface="Calibri"/>
                <a:cs typeface="Calibri"/>
                <a:sym typeface="Calibri"/>
              </a:rPr>
              <a:t>Mas isso também foi aliado a iniciativas inovadoras, como confessa um dos principais acionistas da empresa. Assim, as plantas de mirtilo foram fornecidas pelos EUA, e para escolher qual das 10 variedades se adequa ao microclima e solo da região, a empresa fornecedora da América utilizou dados de satélite. “Marcamos os campos para os americanos e eles fizeram uma pesquisa por satélite durante semanas”. Enquanto a aronia foi adquirida na Polónia, novamente com base nos dados da região processados ​​pela universidade.</a:t>
            </a:r>
            <a:endParaRPr b="1" sz="1900">
              <a:solidFill>
                <a:schemeClr val="dk1"/>
              </a:solidFill>
              <a:latin typeface="Calibri"/>
              <a:ea typeface="Calibri"/>
              <a:cs typeface="Calibri"/>
              <a:sym typeface="Calibri"/>
            </a:endParaRPr>
          </a:p>
        </p:txBody>
      </p:sp>
      <p:pic>
        <p:nvPicPr>
          <p:cNvPr descr="Logo, company name&#10;&#10;Description automatically generated" id="167" name="Google Shape;167;p1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68" name="Google Shape;168;p19"/>
          <p:cNvSpPr txBox="1"/>
          <p:nvPr/>
        </p:nvSpPr>
        <p:spPr>
          <a:xfrm>
            <a:off x="293732" y="5247382"/>
            <a:ext cx="3973500" cy="13236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lang="en-US" sz="1600">
                <a:latin typeface="Calibri"/>
                <a:ea typeface="Calibri"/>
                <a:cs typeface="Calibri"/>
                <a:sym typeface="Calibri"/>
              </a:rPr>
              <a:t>DICA: Cooperação com atores locais, análise de mercado (o que o cliente deseja), exploração de experiência, cooperação com organismos científicos dentro e fora da Grécia.</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4" name="Google Shape;174;p20"/>
          <p:cNvSpPr txBox="1"/>
          <p:nvPr/>
        </p:nvSpPr>
        <p:spPr>
          <a:xfrm>
            <a:off x="293732" y="1676400"/>
            <a:ext cx="4583100" cy="181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Dissemina</a:t>
            </a:r>
            <a:r>
              <a:rPr b="1" lang="en-US" sz="3600">
                <a:solidFill>
                  <a:srgbClr val="385623"/>
                </a:solidFill>
                <a:latin typeface="Calibri"/>
                <a:ea typeface="Calibri"/>
                <a:cs typeface="Calibri"/>
                <a:sym typeface="Calibri"/>
              </a:rPr>
              <a:t>ção</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75" name="Google Shape;175;p20"/>
          <p:cNvSpPr txBox="1"/>
          <p:nvPr/>
        </p:nvSpPr>
        <p:spPr>
          <a:xfrm>
            <a:off x="5171328" y="1752600"/>
            <a:ext cx="6563400" cy="3519300"/>
          </a:xfrm>
          <a:prstGeom prst="rect">
            <a:avLst/>
          </a:prstGeom>
          <a:noFill/>
          <a:ln>
            <a:noFill/>
          </a:ln>
        </p:spPr>
        <p:txBody>
          <a:bodyPr anchorCtr="0" anchor="t" bIns="45700" lIns="91425" spcFirstLastPara="1" rIns="91425" wrap="square" tIns="45700">
            <a:spAutoFit/>
          </a:bodyPr>
          <a:lstStyle/>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Site abrangente com todas as informações e produtos em 2 idiomas</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Folheto em inglês</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Blogue</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Redes sociais: Facebook/Instagram/Twitter/Linkedin</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Localizar e colocar os produtos no mercado internacional</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Publicidade correta e inteligente</a:t>
            </a:r>
            <a:endParaRPr sz="2200">
              <a:solidFill>
                <a:schemeClr val="dk1"/>
              </a:solidFill>
              <a:latin typeface="Calibri"/>
              <a:ea typeface="Calibri"/>
              <a:cs typeface="Calibri"/>
              <a:sym typeface="Calibri"/>
            </a:endParaRPr>
          </a:p>
          <a:p>
            <a:pPr indent="-298450" lvl="0" marL="285750" marR="0" rtl="0" algn="l">
              <a:lnSpc>
                <a:spcPct val="114000"/>
              </a:lnSpc>
              <a:spcBef>
                <a:spcPts val="0"/>
              </a:spcBef>
              <a:spcAft>
                <a:spcPts val="0"/>
              </a:spcAft>
              <a:buSzPts val="2200"/>
              <a:buChar char="•"/>
            </a:pPr>
            <a:r>
              <a:rPr lang="en-US" sz="2200">
                <a:solidFill>
                  <a:schemeClr val="dk1"/>
                </a:solidFill>
                <a:latin typeface="Calibri"/>
                <a:ea typeface="Calibri"/>
                <a:cs typeface="Calibri"/>
                <a:sym typeface="Calibri"/>
              </a:rPr>
              <a:t>Participação em exposições e festivais de agroturismo</a:t>
            </a:r>
            <a:endParaRPr sz="2200">
              <a:solidFill>
                <a:schemeClr val="dk1"/>
              </a:solidFill>
              <a:latin typeface="Calibri"/>
              <a:ea typeface="Calibri"/>
              <a:cs typeface="Calibri"/>
              <a:sym typeface="Calibri"/>
            </a:endParaRPr>
          </a:p>
        </p:txBody>
      </p:sp>
      <p:pic>
        <p:nvPicPr>
          <p:cNvPr descr="Logo, company name&#10;&#10;Description automatically generated" id="176" name="Google Shape;176;p2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77" name="Google Shape;177;p20"/>
          <p:cNvSpPr txBox="1"/>
          <p:nvPr/>
        </p:nvSpPr>
        <p:spPr>
          <a:xfrm>
            <a:off x="5410200" y="5572820"/>
            <a:ext cx="6172200" cy="5232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latin typeface="Calibri"/>
                <a:ea typeface="Calibri"/>
                <a:cs typeface="Calibri"/>
                <a:sym typeface="Calibri"/>
              </a:rPr>
              <a:t>DICA: A utilização dos instrumentos de marketing adequados e a boa qualidade dos produtos são a condição da sustentabilidade</a:t>
            </a:r>
            <a:endParaRPr b="0" i="0" sz="1400" u="none" cap="none" strike="noStrike">
              <a:solidFill>
                <a:srgbClr val="000000"/>
              </a:solidFill>
              <a:latin typeface="Calibri"/>
              <a:ea typeface="Calibri"/>
              <a:cs typeface="Calibri"/>
              <a:sym typeface="Calibri"/>
            </a:endParaRPr>
          </a:p>
        </p:txBody>
      </p:sp>
      <p:pic>
        <p:nvPicPr>
          <p:cNvPr id="178" name="Google Shape;178;p20"/>
          <p:cNvPicPr preferRelativeResize="0"/>
          <p:nvPr/>
        </p:nvPicPr>
        <p:blipFill rotWithShape="1">
          <a:blip r:embed="rId4">
            <a:alphaModFix/>
          </a:blip>
          <a:srcRect b="0" l="0" r="0" t="0"/>
          <a:stretch/>
        </p:blipFill>
        <p:spPr>
          <a:xfrm>
            <a:off x="304800" y="3124200"/>
            <a:ext cx="4572000" cy="2971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4" name="Google Shape;184;p21"/>
          <p:cNvSpPr txBox="1"/>
          <p:nvPr/>
        </p:nvSpPr>
        <p:spPr>
          <a:xfrm>
            <a:off x="293732" y="2945942"/>
            <a:ext cx="40497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3600" u="none" cap="none" strike="noStrike">
                <a:solidFill>
                  <a:srgbClr val="385623"/>
                </a:solidFill>
                <a:latin typeface="Calibri"/>
                <a:ea typeface="Calibri"/>
                <a:cs typeface="Calibri"/>
                <a:sym typeface="Calibri"/>
              </a:rPr>
              <a:t>3. Agromenelais: Inte</a:t>
            </a:r>
            <a:r>
              <a:rPr b="1" lang="en-US" sz="3600">
                <a:solidFill>
                  <a:srgbClr val="385623"/>
                </a:solidFill>
                <a:latin typeface="Calibri"/>
                <a:ea typeface="Calibri"/>
                <a:cs typeface="Calibri"/>
                <a:sym typeface="Calibri"/>
              </a:rPr>
              <a:t>ração </a:t>
            </a:r>
            <a:r>
              <a:rPr b="1" lang="en-US" sz="3600">
                <a:solidFill>
                  <a:srgbClr val="385623"/>
                </a:solidFill>
                <a:latin typeface="Calibri"/>
                <a:ea typeface="Calibri"/>
                <a:cs typeface="Calibri"/>
                <a:sym typeface="Calibri"/>
              </a:rPr>
              <a:t>Social </a:t>
            </a:r>
            <a:endParaRPr b="0" i="0" sz="3600" u="none" cap="none" strike="noStrike">
              <a:solidFill>
                <a:srgbClr val="000000"/>
              </a:solidFill>
              <a:latin typeface="Calibri"/>
              <a:ea typeface="Calibri"/>
              <a:cs typeface="Calibri"/>
              <a:sym typeface="Calibri"/>
            </a:endParaRPr>
          </a:p>
        </p:txBody>
      </p:sp>
      <p:sp>
        <p:nvSpPr>
          <p:cNvPr id="185" name="Google Shape;185;p21"/>
          <p:cNvSpPr txBox="1"/>
          <p:nvPr/>
        </p:nvSpPr>
        <p:spPr>
          <a:xfrm>
            <a:off x="4183825" y="1143000"/>
            <a:ext cx="7775700" cy="510720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14000"/>
              </a:lnSpc>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A cooperação em si é uma espécie de interação social</a:t>
            </a:r>
            <a:endParaRPr sz="1800">
              <a:solidFill>
                <a:schemeClr val="dk1"/>
              </a:solidFill>
              <a:latin typeface="Calibri"/>
              <a:ea typeface="Calibri"/>
              <a:cs typeface="Calibri"/>
              <a:sym typeface="Calibri"/>
            </a:endParaRPr>
          </a:p>
          <a:p>
            <a:pPr indent="-285750" lvl="0" marL="285750" marR="0" rtl="0" algn="just">
              <a:lnSpc>
                <a:spcPct val="114000"/>
              </a:lnSpc>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A oferta de pacotes de agroturismo é mais um meio de contato com a sociedade. Assim, em 2019, e antes do início da epidemia de covid, pela primeira vez: “foi realizada com sucesso a 1ª visita de agroturismo de 25 pessoas da Finlândia, Itália, Áustria, Portugal, Bulgária e outros países europeus às culturas e instalações de nossa empresa. […]. A visita terminou com um jantar no restaurante da nossa empresa, onde os nossos convidados provaram iguarias da culinária local e ouviram música grega.” Tais ações capacitam a comunidade local e ajudam na visibilidade do negócio.</a:t>
            </a:r>
            <a:endParaRPr sz="1800">
              <a:solidFill>
                <a:schemeClr val="dk1"/>
              </a:solidFill>
              <a:latin typeface="Calibri"/>
              <a:ea typeface="Calibri"/>
              <a:cs typeface="Calibri"/>
              <a:sym typeface="Calibri"/>
            </a:endParaRPr>
          </a:p>
          <a:p>
            <a:pPr indent="-285750" lvl="0" marL="285750" marR="0" rtl="0" algn="just">
              <a:lnSpc>
                <a:spcPct val="114000"/>
              </a:lnSpc>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Ao mesmo tempo, ações semelhantes são oferecidas para escolas da região. Os alunos veem que há perspectivas no setor primário e alguns deles vão tirar vantagem disso. Desta forma, garante-se não só a continuação da produção, mas também a redução do abandono de áreas remotas.</a:t>
            </a:r>
            <a:endParaRPr sz="1800">
              <a:solidFill>
                <a:schemeClr val="dk1"/>
              </a:solidFill>
              <a:latin typeface="Calibri"/>
              <a:ea typeface="Calibri"/>
              <a:cs typeface="Calibri"/>
              <a:sym typeface="Calibri"/>
            </a:endParaRPr>
          </a:p>
          <a:p>
            <a:pPr indent="-285750" lvl="0" marL="285750" marR="0" rtl="0" algn="just">
              <a:lnSpc>
                <a:spcPct val="114000"/>
              </a:lnSpc>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Além disso, utilizam sua experiência com serviços de consultoria sobre técnicas de plantio, formas de rendimento, mas também métodos de exploração comercial.</a:t>
            </a:r>
            <a:endParaRPr sz="1800">
              <a:solidFill>
                <a:schemeClr val="dk1"/>
              </a:solidFill>
              <a:latin typeface="Calibri"/>
              <a:ea typeface="Calibri"/>
              <a:cs typeface="Calibri"/>
              <a:sym typeface="Calibri"/>
            </a:endParaRPr>
          </a:p>
        </p:txBody>
      </p:sp>
      <p:pic>
        <p:nvPicPr>
          <p:cNvPr descr="Logo, company name&#10;&#10;Description automatically generated" id="186" name="Google Shape;186;p2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87" name="Google Shape;187;p21"/>
          <p:cNvSpPr txBox="1"/>
          <p:nvPr/>
        </p:nvSpPr>
        <p:spPr>
          <a:xfrm>
            <a:off x="381000" y="5662136"/>
            <a:ext cx="3733800" cy="83100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sz="1600">
                <a:latin typeface="Calibri"/>
                <a:ea typeface="Calibri"/>
                <a:cs typeface="Calibri"/>
                <a:sym typeface="Calibri"/>
              </a:rPr>
              <a:t>DICA: É importante não esquecer que o sucesso do projeto pressupõe em princípio a aceitação da comunidade local</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