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Lst>
  <p:sldSz cy="6858000" cx="12192000"/>
  <p:notesSz cx="6858000" cy="9144000"/>
  <p:embeddedFontLst>
    <p:embeddedFont>
      <p:font typeface="Questrial"/>
      <p:regular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font" Target="fonts/Questrial-regular.fntdata"/><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1" name="Google Shape;181;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9" name="Google Shape;189;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7" name="Google Shape;197;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5" name="Google Shape;205;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3" name="Google Shape;213;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22" name="Google Shape;222;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0" name="Google Shape;230;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8" name="Google Shape;238;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3" name="Google Shape;9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25" name="Google Shape;12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3" name="Google Shape;133;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1" name="Google Shape;141;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9" name="Google Shape;149;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7" name="Google Shape;15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5" name="Google Shape;165;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3" name="Google Shape;173;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3" name="Shape 23"/>
        <p:cNvGrpSpPr/>
        <p:nvPr/>
      </p:nvGrpSpPr>
      <p:grpSpPr>
        <a:xfrm>
          <a:off x="0" y="0"/>
          <a:ext cx="0" cy="0"/>
          <a:chOff x="0" y="0"/>
          <a:chExt cx="0" cy="0"/>
        </a:xfrm>
      </p:grpSpPr>
      <p:sp>
        <p:nvSpPr>
          <p:cNvPr id="24" name="Google Shape;24;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6" name="Google Shape;26;p4"/>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2.png"/><Relationship Id="rId5" Type="http://schemas.openxmlformats.org/officeDocument/2006/relationships/image" Target="../media/image5.png"/><Relationship Id="rId6"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 Id="rId4" Type="http://schemas.openxmlformats.org/officeDocument/2006/relationships/image" Target="../media/image3.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804672" y="2049040"/>
            <a:ext cx="3711056" cy="1786515"/>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4000"/>
              <a:buFont typeface="Calibri"/>
              <a:buNone/>
            </a:pPr>
            <a:r>
              <a:rPr lang="en-US" sz="4000">
                <a:solidFill>
                  <a:schemeClr val="dk2"/>
                </a:solidFill>
              </a:rPr>
              <a:t>Cultural Heritage for rural resilience</a:t>
            </a:r>
            <a:endParaRPr sz="4000">
              <a:solidFill>
                <a:schemeClr val="dk2"/>
              </a:solidFill>
            </a:endParaRPr>
          </a:p>
        </p:txBody>
      </p:sp>
      <p:sp>
        <p:nvSpPr>
          <p:cNvPr id="85" name="Google Shape;85;p13"/>
          <p:cNvSpPr txBox="1"/>
          <p:nvPr>
            <p:ph idx="1" type="subTitle"/>
          </p:nvPr>
        </p:nvSpPr>
        <p:spPr>
          <a:xfrm>
            <a:off x="804671" y="652975"/>
            <a:ext cx="3711057" cy="955111"/>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2000"/>
              <a:buNone/>
            </a:pPr>
            <a:r>
              <a:rPr lang="en-US" sz="2000">
                <a:solidFill>
                  <a:schemeClr val="dk2"/>
                </a:solidFill>
              </a:rPr>
              <a:t>Blended mobility of VET learners</a:t>
            </a:r>
            <a:endParaRPr sz="2000">
              <a:solidFill>
                <a:schemeClr val="dk2"/>
              </a:solidFill>
            </a:endParaRPr>
          </a:p>
        </p:txBody>
      </p:sp>
      <p:pic>
        <p:nvPicPr>
          <p:cNvPr id="86" name="Google Shape;86;p13"/>
          <p:cNvPicPr preferRelativeResize="0"/>
          <p:nvPr/>
        </p:nvPicPr>
        <p:blipFill rotWithShape="1">
          <a:blip r:embed="rId3">
            <a:alphaModFix/>
          </a:blip>
          <a:srcRect b="0" l="0" r="0" t="0"/>
          <a:stretch/>
        </p:blipFill>
        <p:spPr>
          <a:xfrm>
            <a:off x="6467798" y="652975"/>
            <a:ext cx="4919529" cy="4635026"/>
          </a:xfrm>
          <a:custGeom>
            <a:rect b="b" l="l" r="r" t="t"/>
            <a:pathLst>
              <a:path extrusionOk="0" h="5380277" w="5017317">
                <a:moveTo>
                  <a:pt x="0" y="0"/>
                </a:moveTo>
                <a:lnTo>
                  <a:pt x="5017317" y="0"/>
                </a:lnTo>
                <a:lnTo>
                  <a:pt x="5017317" y="5380277"/>
                </a:lnTo>
                <a:lnTo>
                  <a:pt x="0" y="5380277"/>
                </a:lnTo>
                <a:close/>
              </a:path>
            </a:pathLst>
          </a:custGeom>
          <a:noFill/>
          <a:ln>
            <a:noFill/>
          </a:ln>
        </p:spPr>
      </p:pic>
      <p:sp>
        <p:nvSpPr>
          <p:cNvPr id="87" name="Google Shape;87;p13"/>
          <p:cNvSpPr/>
          <p:nvPr/>
        </p:nvSpPr>
        <p:spPr>
          <a:xfrm>
            <a:off x="804671" y="5514388"/>
            <a:ext cx="5442666" cy="938719"/>
          </a:xfrm>
          <a:prstGeom prst="rect">
            <a:avLst/>
          </a:prstGeom>
          <a:noFill/>
          <a:ln>
            <a:noFill/>
          </a:ln>
        </p:spPr>
        <p:txBody>
          <a:bodyPr anchorCtr="0" anchor="t"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1100"/>
              <a:buFont typeface="Arial"/>
              <a:buNone/>
            </a:pPr>
            <a:r>
              <a:rPr b="0" i="0" lang="en-US" sz="1100" u="none" cap="none" strike="noStrike">
                <a:solidFill>
                  <a:schemeClr val="dk1"/>
                </a:solidFill>
                <a:latin typeface="Calibri"/>
                <a:ea typeface="Calibri"/>
                <a:cs typeface="Calibri"/>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b="0" i="0" sz="1800" u="none" cap="none" strike="noStrike">
              <a:solidFill>
                <a:schemeClr val="dk1"/>
              </a:solidFill>
              <a:latin typeface="Calibri"/>
              <a:ea typeface="Calibri"/>
              <a:cs typeface="Calibri"/>
              <a:sym typeface="Calibri"/>
            </a:endParaRPr>
          </a:p>
          <a:p>
            <a:pPr indent="0" lvl="0" marL="0" marR="0" rtl="0" algn="just">
              <a:lnSpc>
                <a:spcPct val="100000"/>
              </a:lnSpc>
              <a:spcBef>
                <a:spcPts val="0"/>
              </a:spcBef>
              <a:spcAft>
                <a:spcPts val="0"/>
              </a:spcAft>
              <a:buClr>
                <a:srgbClr val="000000"/>
              </a:buClr>
              <a:buSzPts val="1100"/>
              <a:buFont typeface="Arial"/>
              <a:buNone/>
            </a:pPr>
            <a:r>
              <a:rPr b="1" i="0" lang="en-US" sz="1100" u="none" cap="none" strike="noStrike">
                <a:solidFill>
                  <a:schemeClr val="dk1"/>
                </a:solidFill>
                <a:latin typeface="Calibri"/>
                <a:ea typeface="Calibri"/>
                <a:cs typeface="Calibri"/>
                <a:sym typeface="Calibri"/>
              </a:rPr>
              <a:t>ID 2020-1-EL01-KA202-079113</a:t>
            </a:r>
            <a:endParaRPr b="0" i="0" sz="1100" u="none" cap="none" strike="noStrike">
              <a:solidFill>
                <a:schemeClr val="dk1"/>
              </a:solidFill>
              <a:latin typeface="Calibri"/>
              <a:ea typeface="Calibri"/>
              <a:cs typeface="Calibri"/>
              <a:sym typeface="Calibri"/>
            </a:endParaRPr>
          </a:p>
        </p:txBody>
      </p:sp>
      <p:pic>
        <p:nvPicPr>
          <p:cNvPr id="88" name="Google Shape;88;p13"/>
          <p:cNvPicPr preferRelativeResize="0"/>
          <p:nvPr/>
        </p:nvPicPr>
        <p:blipFill rotWithShape="1">
          <a:blip r:embed="rId4">
            <a:alphaModFix/>
          </a:blip>
          <a:srcRect b="0" l="0" r="0" t="0"/>
          <a:stretch/>
        </p:blipFill>
        <p:spPr>
          <a:xfrm>
            <a:off x="6467799" y="5697265"/>
            <a:ext cx="860855" cy="803465"/>
          </a:xfrm>
          <a:prstGeom prst="rect">
            <a:avLst/>
          </a:prstGeom>
          <a:noFill/>
          <a:ln>
            <a:noFill/>
          </a:ln>
        </p:spPr>
      </p:pic>
      <p:pic>
        <p:nvPicPr>
          <p:cNvPr id="89" name="Google Shape;89;p13"/>
          <p:cNvPicPr preferRelativeResize="0"/>
          <p:nvPr/>
        </p:nvPicPr>
        <p:blipFill rotWithShape="1">
          <a:blip r:embed="rId5">
            <a:alphaModFix/>
          </a:blip>
          <a:srcRect b="0" l="0" r="0" t="0"/>
          <a:stretch/>
        </p:blipFill>
        <p:spPr>
          <a:xfrm>
            <a:off x="9257893" y="5840165"/>
            <a:ext cx="2182557" cy="463336"/>
          </a:xfrm>
          <a:prstGeom prst="rect">
            <a:avLst/>
          </a:prstGeom>
          <a:noFill/>
          <a:ln>
            <a:noFill/>
          </a:ln>
        </p:spPr>
      </p:pic>
      <p:pic>
        <p:nvPicPr>
          <p:cNvPr id="90" name="Google Shape;90;p13"/>
          <p:cNvPicPr preferRelativeResize="0"/>
          <p:nvPr/>
        </p:nvPicPr>
        <p:blipFill rotWithShape="1">
          <a:blip r:embed="rId6">
            <a:alphaModFix/>
          </a:blip>
          <a:srcRect b="0" l="0" r="0" t="0"/>
          <a:stretch/>
        </p:blipFill>
        <p:spPr>
          <a:xfrm>
            <a:off x="7398422" y="5739469"/>
            <a:ext cx="1647104" cy="80046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2"/>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84" name="Google Shape;184;p22"/>
          <p:cNvSpPr txBox="1"/>
          <p:nvPr/>
        </p:nvSpPr>
        <p:spPr>
          <a:xfrm>
            <a:off x="293732" y="2945942"/>
            <a:ext cx="4260900" cy="1200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385623"/>
                </a:solidFill>
                <a:latin typeface="Calibri"/>
                <a:ea typeface="Calibri"/>
                <a:cs typeface="Calibri"/>
                <a:sym typeface="Calibri"/>
              </a:rPr>
              <a:t>7. Enhancement of Cultural Heritage</a:t>
            </a:r>
            <a:endParaRPr b="0" i="0" sz="3600" u="none" cap="none" strike="noStrike">
              <a:solidFill>
                <a:srgbClr val="000000"/>
              </a:solidFill>
              <a:latin typeface="Calibri"/>
              <a:ea typeface="Calibri"/>
              <a:cs typeface="Calibri"/>
              <a:sym typeface="Calibri"/>
            </a:endParaRPr>
          </a:p>
        </p:txBody>
      </p:sp>
      <p:sp>
        <p:nvSpPr>
          <p:cNvPr id="185" name="Google Shape;185;p22"/>
          <p:cNvSpPr txBox="1"/>
          <p:nvPr/>
        </p:nvSpPr>
        <p:spPr>
          <a:xfrm>
            <a:off x="4942728" y="1977292"/>
            <a:ext cx="6564644" cy="3416279"/>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700"/>
              <a:buFont typeface="Arial"/>
              <a:buChar char="•"/>
            </a:pPr>
            <a:r>
              <a:rPr b="0" i="0" lang="en-US" sz="2700" u="none" cap="none" strike="noStrike">
                <a:solidFill>
                  <a:schemeClr val="dk1"/>
                </a:solidFill>
                <a:latin typeface="Calibri"/>
                <a:ea typeface="Calibri"/>
                <a:cs typeface="Calibri"/>
                <a:sym typeface="Calibri"/>
              </a:rPr>
              <a:t>All kinds of activities to make cultural heritage of an area known to the broader public (books, maps, guides, internet sites, social media, event organisation). </a:t>
            </a:r>
            <a:endParaRPr b="0" i="0" sz="2700" u="none" cap="none" strike="noStrike">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2700"/>
              <a:buFont typeface="Arial"/>
              <a:buChar char="•"/>
            </a:pPr>
            <a:r>
              <a:rPr b="0" i="0" lang="en-US" sz="2700" u="none" cap="none" strike="noStrike">
                <a:solidFill>
                  <a:schemeClr val="dk1"/>
                </a:solidFill>
                <a:latin typeface="Calibri"/>
                <a:ea typeface="Calibri"/>
                <a:cs typeface="Calibri"/>
                <a:sym typeface="Calibri"/>
              </a:rPr>
              <a:t>It has to rely on the interpretation and the valorisation and it can link Cultural Heritage with tourism and entrepreneurship. </a:t>
            </a:r>
            <a:endParaRPr b="0" i="0" sz="2700" u="none" cap="none" strike="noStrike">
              <a:solidFill>
                <a:schemeClr val="dk1"/>
              </a:solidFill>
              <a:latin typeface="Calibri"/>
              <a:ea typeface="Calibri"/>
              <a:cs typeface="Calibri"/>
              <a:sym typeface="Calibri"/>
            </a:endParaRPr>
          </a:p>
        </p:txBody>
      </p:sp>
      <p:pic>
        <p:nvPicPr>
          <p:cNvPr descr="Logo, company name&#10;&#10;Description automatically generated" id="186" name="Google Shape;186;p22"/>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3"/>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92" name="Google Shape;192;p23"/>
          <p:cNvSpPr txBox="1"/>
          <p:nvPr/>
        </p:nvSpPr>
        <p:spPr>
          <a:xfrm>
            <a:off x="293732" y="3058486"/>
            <a:ext cx="4260900"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385623"/>
                </a:solidFill>
                <a:latin typeface="Calibri"/>
                <a:ea typeface="Calibri"/>
                <a:cs typeface="Calibri"/>
                <a:sym typeface="Calibri"/>
              </a:rPr>
              <a:t>8. Tourism</a:t>
            </a:r>
            <a:endParaRPr b="0" i="0" sz="3600" u="none" cap="none" strike="noStrike">
              <a:solidFill>
                <a:srgbClr val="000000"/>
              </a:solidFill>
              <a:latin typeface="Calibri"/>
              <a:ea typeface="Calibri"/>
              <a:cs typeface="Calibri"/>
              <a:sym typeface="Calibri"/>
            </a:endParaRPr>
          </a:p>
        </p:txBody>
      </p:sp>
      <p:sp>
        <p:nvSpPr>
          <p:cNvPr id="193" name="Google Shape;193;p23"/>
          <p:cNvSpPr txBox="1"/>
          <p:nvPr/>
        </p:nvSpPr>
        <p:spPr>
          <a:xfrm>
            <a:off x="4942728" y="1794410"/>
            <a:ext cx="6409900" cy="3832800"/>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700"/>
              <a:buFont typeface="Arial"/>
              <a:buChar char="•"/>
            </a:pPr>
            <a:r>
              <a:rPr b="0" i="0" lang="en-US" sz="2700" u="none" cap="none" strike="noStrike">
                <a:solidFill>
                  <a:schemeClr val="dk1"/>
                </a:solidFill>
                <a:latin typeface="Calibri"/>
                <a:ea typeface="Calibri"/>
                <a:cs typeface="Calibri"/>
                <a:sym typeface="Calibri"/>
              </a:rPr>
              <a:t>Tourism can prove a source of income for rural communities, especially if developed in a sustainable manner.</a:t>
            </a:r>
            <a:endParaRPr b="0" i="0" sz="2700" u="none" cap="none" strike="noStrike">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2700"/>
              <a:buFont typeface="Arial"/>
              <a:buChar char="•"/>
            </a:pPr>
            <a:r>
              <a:rPr b="0" i="0" lang="en-US" sz="2700" u="none" cap="none" strike="noStrike">
                <a:solidFill>
                  <a:schemeClr val="dk1"/>
                </a:solidFill>
                <a:latin typeface="Calibri"/>
                <a:ea typeface="Calibri"/>
                <a:cs typeface="Calibri"/>
                <a:sym typeface="Calibri"/>
              </a:rPr>
              <a:t>In the following module you will learn ways in which to link tourism to your area’s cultural heritage without harming the environment and with a care for mutual benefit (local community and visitors). </a:t>
            </a:r>
            <a:endParaRPr b="0" i="0" sz="2700" u="none" cap="none" strike="noStrike">
              <a:solidFill>
                <a:schemeClr val="dk1"/>
              </a:solidFill>
              <a:latin typeface="Calibri"/>
              <a:ea typeface="Calibri"/>
              <a:cs typeface="Calibri"/>
              <a:sym typeface="Calibri"/>
            </a:endParaRPr>
          </a:p>
        </p:txBody>
      </p:sp>
      <p:pic>
        <p:nvPicPr>
          <p:cNvPr descr="Logo, company name&#10;&#10;Description automatically generated" id="194" name="Google Shape;194;p23"/>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24"/>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00" name="Google Shape;200;p24"/>
          <p:cNvSpPr txBox="1"/>
          <p:nvPr/>
        </p:nvSpPr>
        <p:spPr>
          <a:xfrm>
            <a:off x="293731" y="2945942"/>
            <a:ext cx="4728435"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385623"/>
                </a:solidFill>
                <a:latin typeface="Calibri"/>
                <a:ea typeface="Calibri"/>
                <a:cs typeface="Calibri"/>
                <a:sym typeface="Calibri"/>
              </a:rPr>
              <a:t>RE-CAP AND EXERCISES</a:t>
            </a:r>
            <a:endParaRPr b="0" i="0" sz="3600" u="none" cap="none" strike="noStrike">
              <a:solidFill>
                <a:srgbClr val="000000"/>
              </a:solidFill>
              <a:latin typeface="Calibri"/>
              <a:ea typeface="Calibri"/>
              <a:cs typeface="Calibri"/>
              <a:sym typeface="Calibri"/>
            </a:endParaRPr>
          </a:p>
        </p:txBody>
      </p:sp>
      <p:sp>
        <p:nvSpPr>
          <p:cNvPr id="201" name="Google Shape;201;p24"/>
          <p:cNvSpPr txBox="1"/>
          <p:nvPr/>
        </p:nvSpPr>
        <p:spPr>
          <a:xfrm>
            <a:off x="5064370" y="1259839"/>
            <a:ext cx="6639950" cy="5079600"/>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700"/>
              <a:buFont typeface="Arial"/>
              <a:buChar char="•"/>
            </a:pPr>
            <a:r>
              <a:rPr b="0" i="0" lang="en-US" sz="2700" u="none" cap="none" strike="noStrike">
                <a:solidFill>
                  <a:schemeClr val="dk1"/>
                </a:solidFill>
                <a:latin typeface="Calibri"/>
                <a:ea typeface="Calibri"/>
                <a:cs typeface="Calibri"/>
                <a:sym typeface="Calibri"/>
              </a:rPr>
              <a:t>Consider your area’s cultural heritage. </a:t>
            </a:r>
            <a:endParaRPr b="0" i="0" sz="2700" u="none" cap="none" strike="noStrike">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2700"/>
              <a:buFont typeface="Arial"/>
              <a:buChar char="•"/>
            </a:pPr>
            <a:r>
              <a:rPr b="0" i="0" lang="en-US" sz="2700" u="none" cap="none" strike="noStrike">
                <a:solidFill>
                  <a:schemeClr val="dk1"/>
                </a:solidFill>
                <a:latin typeface="Calibri"/>
                <a:ea typeface="Calibri"/>
                <a:cs typeface="Calibri"/>
                <a:sym typeface="Calibri"/>
              </a:rPr>
              <a:t>Make a list for tangible and another for intangible heritage. </a:t>
            </a:r>
            <a:endParaRPr b="0" i="0" sz="2700" u="none" cap="none" strike="noStrike">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2700"/>
              <a:buFont typeface="Arial"/>
              <a:buChar char="•"/>
            </a:pPr>
            <a:r>
              <a:rPr b="0" i="0" lang="en-US" sz="2700" u="none" cap="none" strike="noStrike">
                <a:solidFill>
                  <a:schemeClr val="dk1"/>
                </a:solidFill>
                <a:latin typeface="Calibri"/>
                <a:ea typeface="Calibri"/>
                <a:cs typeface="Calibri"/>
                <a:sym typeface="Calibri"/>
              </a:rPr>
              <a:t>In the first list write down monuments, historic houses, old industrial buildings, bridges, even landscapes of some historic value in the first list. </a:t>
            </a:r>
            <a:endParaRPr b="0" i="0" sz="2700" u="none" cap="none" strike="noStrike">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2700"/>
              <a:buFont typeface="Arial"/>
              <a:buChar char="•"/>
            </a:pPr>
            <a:r>
              <a:rPr b="0" i="0" lang="en-US" sz="2700" u="none" cap="none" strike="noStrike">
                <a:solidFill>
                  <a:schemeClr val="dk1"/>
                </a:solidFill>
                <a:latin typeface="Calibri"/>
                <a:ea typeface="Calibri"/>
                <a:cs typeface="Calibri"/>
                <a:sym typeface="Calibri"/>
              </a:rPr>
              <a:t>In the second list write down rites, customs, songs, recipes, activities, events that you think are “traditional” in your area. </a:t>
            </a:r>
            <a:endParaRPr b="0" i="0" sz="2700" u="none" cap="none" strike="noStrike">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2700"/>
              <a:buFont typeface="Arial"/>
              <a:buChar char="•"/>
            </a:pPr>
            <a:r>
              <a:rPr b="0" i="0" lang="en-US" sz="2700" u="none" cap="none" strike="noStrike">
                <a:solidFill>
                  <a:schemeClr val="dk1"/>
                </a:solidFill>
                <a:latin typeface="Calibri"/>
                <a:ea typeface="Calibri"/>
                <a:cs typeface="Calibri"/>
                <a:sym typeface="Calibri"/>
              </a:rPr>
              <a:t>Follow the example below</a:t>
            </a:r>
            <a:endParaRPr b="0" i="0" sz="2700" u="none" cap="none" strike="noStrike">
              <a:solidFill>
                <a:schemeClr val="dk1"/>
              </a:solidFill>
              <a:latin typeface="Calibri"/>
              <a:ea typeface="Calibri"/>
              <a:cs typeface="Calibri"/>
              <a:sym typeface="Calibri"/>
            </a:endParaRPr>
          </a:p>
        </p:txBody>
      </p:sp>
      <p:pic>
        <p:nvPicPr>
          <p:cNvPr descr="Logo, company name&#10;&#10;Description automatically generated" id="202" name="Google Shape;202;p24"/>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25"/>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pic>
        <p:nvPicPr>
          <p:cNvPr descr="Logo, company name&#10;&#10;Description automatically generated" id="208" name="Google Shape;208;p25"/>
          <p:cNvPicPr preferRelativeResize="0"/>
          <p:nvPr/>
        </p:nvPicPr>
        <p:blipFill rotWithShape="1">
          <a:blip r:embed="rId3">
            <a:alphaModFix/>
          </a:blip>
          <a:srcRect b="0" l="0" r="0" t="0"/>
          <a:stretch/>
        </p:blipFill>
        <p:spPr>
          <a:xfrm>
            <a:off x="-1" y="-1"/>
            <a:ext cx="936925" cy="936925"/>
          </a:xfrm>
          <a:prstGeom prst="rect">
            <a:avLst/>
          </a:prstGeom>
          <a:noFill/>
          <a:ln>
            <a:noFill/>
          </a:ln>
        </p:spPr>
      </p:pic>
      <p:sp>
        <p:nvSpPr>
          <p:cNvPr id="209" name="Google Shape;209;p25"/>
          <p:cNvSpPr txBox="1"/>
          <p:nvPr>
            <p:ph idx="1" type="body"/>
          </p:nvPr>
        </p:nvSpPr>
        <p:spPr>
          <a:xfrm>
            <a:off x="838200" y="1825624"/>
            <a:ext cx="4943622" cy="4139077"/>
          </a:xfrm>
          <a:prstGeom prst="rect">
            <a:avLst/>
          </a:prstGeom>
          <a:noFill/>
          <a:ln>
            <a:noFill/>
          </a:ln>
        </p:spPr>
        <p:txBody>
          <a:bodyPr anchorCtr="0" anchor="t" bIns="45700" lIns="91425" spcFirstLastPara="1" rIns="91425" wrap="square" tIns="45700">
            <a:normAutofit/>
          </a:bodyPr>
          <a:lstStyle/>
          <a:p>
            <a:pPr indent="0" lvl="0" marL="114300" rtl="0" algn="ctr">
              <a:lnSpc>
                <a:spcPct val="90000"/>
              </a:lnSpc>
              <a:spcBef>
                <a:spcPts val="1000"/>
              </a:spcBef>
              <a:spcAft>
                <a:spcPts val="0"/>
              </a:spcAft>
              <a:buSzPts val="1800"/>
              <a:buNone/>
            </a:pPr>
            <a:r>
              <a:rPr lang="en-US"/>
              <a:t>Tangible Heritage</a:t>
            </a:r>
            <a:endParaRPr/>
          </a:p>
        </p:txBody>
      </p:sp>
      <p:sp>
        <p:nvSpPr>
          <p:cNvPr id="210" name="Google Shape;210;p25"/>
          <p:cNvSpPr txBox="1"/>
          <p:nvPr>
            <p:ph idx="2" type="body"/>
          </p:nvPr>
        </p:nvSpPr>
        <p:spPr>
          <a:xfrm>
            <a:off x="6410178" y="1825624"/>
            <a:ext cx="4943621" cy="3857723"/>
          </a:xfrm>
          <a:prstGeom prst="rect">
            <a:avLst/>
          </a:prstGeom>
          <a:noFill/>
          <a:ln>
            <a:noFill/>
          </a:ln>
        </p:spPr>
        <p:txBody>
          <a:bodyPr anchorCtr="0" anchor="t" bIns="45700" lIns="91425" spcFirstLastPara="1" rIns="91425" wrap="square" tIns="45700">
            <a:normAutofit/>
          </a:bodyPr>
          <a:lstStyle/>
          <a:p>
            <a:pPr indent="0" lvl="0" marL="114300" rtl="0" algn="ctr">
              <a:lnSpc>
                <a:spcPct val="90000"/>
              </a:lnSpc>
              <a:spcBef>
                <a:spcPts val="1000"/>
              </a:spcBef>
              <a:spcAft>
                <a:spcPts val="0"/>
              </a:spcAft>
              <a:buSzPts val="1800"/>
              <a:buNone/>
            </a:pPr>
            <a:r>
              <a:rPr lang="en-US"/>
              <a:t>Intangible Heritage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6"/>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16" name="Google Shape;216;p26"/>
          <p:cNvSpPr txBox="1"/>
          <p:nvPr/>
        </p:nvSpPr>
        <p:spPr>
          <a:xfrm>
            <a:off x="363707" y="1484898"/>
            <a:ext cx="4260900" cy="1200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385623"/>
                </a:solidFill>
                <a:latin typeface="Calibri"/>
                <a:ea typeface="Calibri"/>
                <a:cs typeface="Calibri"/>
                <a:sym typeface="Calibri"/>
              </a:rPr>
              <a:t>Cultural Heritage mapping</a:t>
            </a:r>
            <a:endParaRPr b="1" i="0" sz="4800" u="none" cap="none" strike="noStrike">
              <a:solidFill>
                <a:srgbClr val="385623"/>
              </a:solidFill>
              <a:latin typeface="Questrial"/>
              <a:ea typeface="Questrial"/>
              <a:cs typeface="Questrial"/>
              <a:sym typeface="Questrial"/>
            </a:endParaRPr>
          </a:p>
        </p:txBody>
      </p:sp>
      <p:sp>
        <p:nvSpPr>
          <p:cNvPr id="217" name="Google Shape;217;p26"/>
          <p:cNvSpPr txBox="1"/>
          <p:nvPr/>
        </p:nvSpPr>
        <p:spPr>
          <a:xfrm>
            <a:off x="5547639" y="1864750"/>
            <a:ext cx="6100500" cy="3647112"/>
          </a:xfrm>
          <a:prstGeom prst="rect">
            <a:avLst/>
          </a:prstGeom>
          <a:noFill/>
          <a:ln>
            <a:noFill/>
          </a:ln>
        </p:spPr>
        <p:txBody>
          <a:bodyPr anchorCtr="0" anchor="t" bIns="45700" lIns="91425" spcFirstLastPara="1" rIns="91425" wrap="square" tIns="45700">
            <a:spAutoFit/>
          </a:bodyPr>
          <a:lstStyle/>
          <a:p>
            <a:pPr indent="0" lvl="0" marL="274320" marR="0" rtl="0" algn="l">
              <a:lnSpc>
                <a:spcPct val="100000"/>
              </a:lnSpc>
              <a:spcBef>
                <a:spcPts val="0"/>
              </a:spcBef>
              <a:spcAft>
                <a:spcPts val="0"/>
              </a:spcAft>
              <a:buClr>
                <a:srgbClr val="000000"/>
              </a:buClr>
              <a:buSzPts val="3200"/>
              <a:buFont typeface="Arial"/>
              <a:buNone/>
            </a:pPr>
            <a:r>
              <a:rPr b="0" i="0" lang="en-US" sz="3200" u="none" cap="none" strike="noStrike">
                <a:solidFill>
                  <a:srgbClr val="134F5C"/>
                </a:solidFill>
                <a:latin typeface="Calibri"/>
                <a:ea typeface="Calibri"/>
                <a:cs typeface="Calibri"/>
                <a:sym typeface="Calibri"/>
              </a:rPr>
              <a:t>If you transfer your listed items on a map and put some special signs for each category, you have a cultural heritage map, a valuable tool for starting planning management and touristic activities. </a:t>
            </a:r>
            <a:endParaRPr b="0" i="0" sz="3200" u="none" cap="none" strike="noStrike">
              <a:solidFill>
                <a:srgbClr val="134F5C"/>
              </a:solidFill>
              <a:latin typeface="Calibri"/>
              <a:ea typeface="Calibri"/>
              <a:cs typeface="Calibri"/>
              <a:sym typeface="Calibri"/>
            </a:endParaRPr>
          </a:p>
        </p:txBody>
      </p:sp>
      <p:pic>
        <p:nvPicPr>
          <p:cNvPr descr="Logo, company name&#10;&#10;Description automatically generated" id="218" name="Google Shape;218;p26"/>
          <p:cNvPicPr preferRelativeResize="0"/>
          <p:nvPr/>
        </p:nvPicPr>
        <p:blipFill rotWithShape="1">
          <a:blip r:embed="rId3">
            <a:alphaModFix/>
          </a:blip>
          <a:srcRect b="0" l="0" r="0" t="0"/>
          <a:stretch/>
        </p:blipFill>
        <p:spPr>
          <a:xfrm>
            <a:off x="-1" y="-1"/>
            <a:ext cx="936925" cy="936925"/>
          </a:xfrm>
          <a:prstGeom prst="rect">
            <a:avLst/>
          </a:prstGeom>
          <a:noFill/>
          <a:ln>
            <a:noFill/>
          </a:ln>
        </p:spPr>
      </p:pic>
      <p:pic>
        <p:nvPicPr>
          <p:cNvPr id="219" name="Google Shape;219;p26"/>
          <p:cNvPicPr preferRelativeResize="0"/>
          <p:nvPr/>
        </p:nvPicPr>
        <p:blipFill rotWithShape="1">
          <a:blip r:embed="rId4">
            <a:alphaModFix/>
          </a:blip>
          <a:srcRect b="0" l="0" r="0" t="0"/>
          <a:stretch/>
        </p:blipFill>
        <p:spPr>
          <a:xfrm>
            <a:off x="187774" y="3318599"/>
            <a:ext cx="5062925" cy="28447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7"/>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25" name="Google Shape;225;p27"/>
          <p:cNvSpPr txBox="1"/>
          <p:nvPr/>
        </p:nvSpPr>
        <p:spPr>
          <a:xfrm>
            <a:off x="293732" y="2945942"/>
            <a:ext cx="4260900" cy="1200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385623"/>
                </a:solidFill>
                <a:latin typeface="Calibri"/>
                <a:ea typeface="Calibri"/>
                <a:cs typeface="Calibri"/>
                <a:sym typeface="Calibri"/>
              </a:rPr>
              <a:t>Observing and imagining</a:t>
            </a:r>
            <a:endParaRPr b="0" i="0" sz="3600" u="none" cap="none" strike="noStrike">
              <a:solidFill>
                <a:srgbClr val="000000"/>
              </a:solidFill>
              <a:latin typeface="Calibri"/>
              <a:ea typeface="Calibri"/>
              <a:cs typeface="Calibri"/>
              <a:sym typeface="Calibri"/>
            </a:endParaRPr>
          </a:p>
        </p:txBody>
      </p:sp>
      <p:sp>
        <p:nvSpPr>
          <p:cNvPr id="226" name="Google Shape;226;p27"/>
          <p:cNvSpPr txBox="1"/>
          <p:nvPr/>
        </p:nvSpPr>
        <p:spPr>
          <a:xfrm>
            <a:off x="4942727" y="1611530"/>
            <a:ext cx="6550577" cy="4524275"/>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chemeClr val="dk1"/>
              </a:buClr>
              <a:buSzPts val="2700"/>
              <a:buFont typeface="Arial"/>
              <a:buChar char="•"/>
            </a:pPr>
            <a:r>
              <a:rPr b="0" i="0" lang="en-US" sz="2400" u="none" cap="none" strike="noStrike">
                <a:solidFill>
                  <a:schemeClr val="dk1"/>
                </a:solidFill>
                <a:latin typeface="Calibri"/>
                <a:ea typeface="Calibri"/>
                <a:cs typeface="Calibri"/>
                <a:sym typeface="Calibri"/>
              </a:rPr>
              <a:t>Observe the cultural heritage assets of your area. Do they need conservation? Are they safe and open to visitors? Are they well signposted? Who manages them? </a:t>
            </a:r>
            <a:endParaRPr b="0" i="0" sz="24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2700"/>
              <a:buFont typeface="Arial"/>
              <a:buChar char="•"/>
            </a:pPr>
            <a:r>
              <a:rPr b="0" i="0" lang="en-US" sz="2400" u="none" cap="none" strike="noStrike">
                <a:solidFill>
                  <a:schemeClr val="dk1"/>
                </a:solidFill>
                <a:latin typeface="Calibri"/>
                <a:ea typeface="Calibri"/>
                <a:cs typeface="Calibri"/>
                <a:sym typeface="Calibri"/>
              </a:rPr>
              <a:t>Consult with the local heritage managers (municipality, archaeological authorities, association) what has to be done to improve their state. </a:t>
            </a:r>
            <a:endParaRPr b="0" i="0" sz="24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2700"/>
              <a:buFont typeface="Arial"/>
              <a:buChar char="•"/>
            </a:pPr>
            <a:r>
              <a:rPr b="0" i="0" lang="en-US" sz="2400" u="none" cap="none" strike="noStrike">
                <a:solidFill>
                  <a:schemeClr val="dk1"/>
                </a:solidFill>
                <a:latin typeface="Calibri"/>
                <a:ea typeface="Calibri"/>
                <a:cs typeface="Calibri"/>
                <a:sym typeface="Calibri"/>
              </a:rPr>
              <a:t>Talk to your community about that (bottom up approach)</a:t>
            </a:r>
            <a:endParaRPr b="0" i="0" sz="2400" u="none" cap="none" strike="noStrike">
              <a:solidFill>
                <a:schemeClr val="dk1"/>
              </a:solidFill>
              <a:latin typeface="Calibri"/>
              <a:ea typeface="Calibri"/>
              <a:cs typeface="Calibri"/>
              <a:sym typeface="Calibri"/>
            </a:endParaRPr>
          </a:p>
          <a:p>
            <a:pPr indent="-342900" lvl="0" marL="342900" marR="0" rtl="0" algn="l">
              <a:lnSpc>
                <a:spcPct val="100000"/>
              </a:lnSpc>
              <a:spcBef>
                <a:spcPts val="0"/>
              </a:spcBef>
              <a:spcAft>
                <a:spcPts val="0"/>
              </a:spcAft>
              <a:buClr>
                <a:schemeClr val="dk1"/>
              </a:buClr>
              <a:buSzPts val="2700"/>
              <a:buFont typeface="Arial"/>
              <a:buChar char="•"/>
            </a:pPr>
            <a:r>
              <a:rPr b="0" i="0" lang="en-US" sz="2400" u="none" cap="none" strike="noStrike">
                <a:solidFill>
                  <a:schemeClr val="dk1"/>
                </a:solidFill>
                <a:latin typeface="Calibri"/>
                <a:ea typeface="Calibri"/>
                <a:cs typeface="Calibri"/>
                <a:sym typeface="Calibri"/>
              </a:rPr>
              <a:t>Imagine ways to link the tangible with the intangible heritage</a:t>
            </a:r>
            <a:endParaRPr b="0" i="0" sz="2400" u="none" cap="none" strike="noStrike">
              <a:solidFill>
                <a:schemeClr val="dk1"/>
              </a:solidFill>
              <a:latin typeface="Calibri"/>
              <a:ea typeface="Calibri"/>
              <a:cs typeface="Calibri"/>
              <a:sym typeface="Calibri"/>
            </a:endParaRPr>
          </a:p>
        </p:txBody>
      </p:sp>
      <p:pic>
        <p:nvPicPr>
          <p:cNvPr descr="Logo, company name&#10;&#10;Description automatically generated" id="227" name="Google Shape;227;p27"/>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28"/>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33" name="Google Shape;233;p28"/>
          <p:cNvSpPr txBox="1"/>
          <p:nvPr/>
        </p:nvSpPr>
        <p:spPr>
          <a:xfrm>
            <a:off x="293732" y="3100690"/>
            <a:ext cx="4260900"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385623"/>
                </a:solidFill>
                <a:latin typeface="Calibri"/>
                <a:ea typeface="Calibri"/>
                <a:cs typeface="Calibri"/>
                <a:sym typeface="Calibri"/>
              </a:rPr>
              <a:t>Example</a:t>
            </a:r>
            <a:endParaRPr b="0" i="0" sz="3600" u="none" cap="none" strike="noStrike">
              <a:solidFill>
                <a:srgbClr val="000000"/>
              </a:solidFill>
              <a:latin typeface="Calibri"/>
              <a:ea typeface="Calibri"/>
              <a:cs typeface="Calibri"/>
              <a:sym typeface="Calibri"/>
            </a:endParaRPr>
          </a:p>
        </p:txBody>
      </p:sp>
      <p:sp>
        <p:nvSpPr>
          <p:cNvPr id="234" name="Google Shape;234;p28"/>
          <p:cNvSpPr txBox="1"/>
          <p:nvPr/>
        </p:nvSpPr>
        <p:spPr>
          <a:xfrm>
            <a:off x="4942728" y="1794410"/>
            <a:ext cx="6466170" cy="3831778"/>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700"/>
              <a:buFont typeface="Arial"/>
              <a:buChar char="•"/>
            </a:pPr>
            <a:r>
              <a:rPr b="0" i="0" lang="en-US" sz="2700" u="none" cap="none" strike="noStrike">
                <a:solidFill>
                  <a:schemeClr val="dk1"/>
                </a:solidFill>
                <a:latin typeface="Calibri"/>
                <a:ea typeface="Calibri"/>
                <a:cs typeface="Calibri"/>
                <a:sym typeface="Calibri"/>
              </a:rPr>
              <a:t>A small fortress in your region can become the setting for a folk dances’ festival or a historic re-enactment. </a:t>
            </a:r>
            <a:endParaRPr b="0" i="0" sz="2700" u="none" cap="none" strike="noStrike">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2700"/>
              <a:buFont typeface="Arial"/>
              <a:buChar char="•"/>
            </a:pPr>
            <a:r>
              <a:rPr b="0" i="0" lang="en-US" sz="2700" u="none" cap="none" strike="noStrike">
                <a:solidFill>
                  <a:schemeClr val="dk1"/>
                </a:solidFill>
                <a:latin typeface="Calibri"/>
                <a:ea typeface="Calibri"/>
                <a:cs typeface="Calibri"/>
                <a:sym typeface="Calibri"/>
              </a:rPr>
              <a:t>In Trikala, Thessaly, Greece, an old flour mill became the setting of a Christmas theme park. </a:t>
            </a:r>
            <a:endParaRPr b="0" i="0" sz="2700" u="none" cap="none" strike="noStrike">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2700"/>
              <a:buFont typeface="Arial"/>
              <a:buChar char="•"/>
            </a:pPr>
            <a:r>
              <a:rPr b="0" i="0" lang="en-US" sz="2700" u="none" cap="none" strike="noStrike">
                <a:solidFill>
                  <a:schemeClr val="dk1"/>
                </a:solidFill>
                <a:latin typeface="Calibri"/>
                <a:ea typeface="Calibri"/>
                <a:cs typeface="Calibri"/>
                <a:sym typeface="Calibri"/>
              </a:rPr>
              <a:t>In Ancient Messene is held annually the International Ancient Theatre Festival for Schools from all over the world. </a:t>
            </a:r>
            <a:endParaRPr b="0" i="0" sz="2700" u="none" cap="none" strike="noStrike">
              <a:solidFill>
                <a:schemeClr val="dk1"/>
              </a:solidFill>
              <a:latin typeface="Calibri"/>
              <a:ea typeface="Calibri"/>
              <a:cs typeface="Calibri"/>
              <a:sym typeface="Calibri"/>
            </a:endParaRPr>
          </a:p>
        </p:txBody>
      </p:sp>
      <p:pic>
        <p:nvPicPr>
          <p:cNvPr descr="Logo, company name&#10;&#10;Description automatically generated" id="235" name="Google Shape;235;p28"/>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29"/>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241" name="Google Shape;241;p29"/>
          <p:cNvSpPr txBox="1"/>
          <p:nvPr/>
        </p:nvSpPr>
        <p:spPr>
          <a:xfrm>
            <a:off x="293732" y="2945942"/>
            <a:ext cx="4260900"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385623"/>
                </a:solidFill>
                <a:latin typeface="Calibri"/>
                <a:ea typeface="Calibri"/>
                <a:cs typeface="Calibri"/>
                <a:sym typeface="Calibri"/>
              </a:rPr>
              <a:t>Make it your own</a:t>
            </a:r>
            <a:endParaRPr b="0" i="0" sz="3600" u="none" cap="none" strike="noStrike">
              <a:solidFill>
                <a:srgbClr val="000000"/>
              </a:solidFill>
              <a:latin typeface="Calibri"/>
              <a:ea typeface="Calibri"/>
              <a:cs typeface="Calibri"/>
              <a:sym typeface="Calibri"/>
            </a:endParaRPr>
          </a:p>
        </p:txBody>
      </p:sp>
      <p:sp>
        <p:nvSpPr>
          <p:cNvPr id="242" name="Google Shape;242;p29"/>
          <p:cNvSpPr txBox="1"/>
          <p:nvPr/>
        </p:nvSpPr>
        <p:spPr>
          <a:xfrm>
            <a:off x="4942728" y="2089830"/>
            <a:ext cx="6100500" cy="2585283"/>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700"/>
              <a:buFont typeface="Arial"/>
              <a:buChar char="•"/>
            </a:pPr>
            <a:r>
              <a:rPr b="0" i="0" lang="en-US" sz="2700" u="none" cap="none" strike="noStrike">
                <a:solidFill>
                  <a:schemeClr val="dk1"/>
                </a:solidFill>
                <a:latin typeface="Calibri"/>
                <a:ea typeface="Calibri"/>
                <a:cs typeface="Calibri"/>
                <a:sym typeface="Calibri"/>
              </a:rPr>
              <a:t>Take some pictures and write down your ideas about valorizing and enhancing similar places in your area. </a:t>
            </a:r>
            <a:endParaRPr b="0" i="0" sz="2700" u="none" cap="none" strike="noStrike">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2700"/>
              <a:buFont typeface="Arial"/>
              <a:buChar char="•"/>
            </a:pPr>
            <a:r>
              <a:rPr b="0" i="0" lang="en-US" sz="2700" u="none" cap="none" strike="noStrike">
                <a:solidFill>
                  <a:schemeClr val="dk1"/>
                </a:solidFill>
                <a:latin typeface="Calibri"/>
                <a:ea typeface="Calibri"/>
                <a:cs typeface="Calibri"/>
                <a:sym typeface="Calibri"/>
              </a:rPr>
              <a:t>Don’t be afraid. Do it as if you owned the place and had the resources to do it. </a:t>
            </a:r>
            <a:endParaRPr b="0" i="0" sz="2700" u="none" cap="none" strike="noStrike">
              <a:solidFill>
                <a:schemeClr val="dk1"/>
              </a:solidFill>
              <a:latin typeface="Calibri"/>
              <a:ea typeface="Calibri"/>
              <a:cs typeface="Calibri"/>
              <a:sym typeface="Calibri"/>
            </a:endParaRPr>
          </a:p>
        </p:txBody>
      </p:sp>
      <p:pic>
        <p:nvPicPr>
          <p:cNvPr descr="Logo, company name&#10;&#10;Description automatically generated" id="243" name="Google Shape;243;p29"/>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grpSp>
        <p:nvGrpSpPr>
          <p:cNvPr id="96" name="Google Shape;96;p14"/>
          <p:cNvGrpSpPr/>
          <p:nvPr/>
        </p:nvGrpSpPr>
        <p:grpSpPr>
          <a:xfrm>
            <a:off x="4831998" y="1835981"/>
            <a:ext cx="6805918" cy="3486906"/>
            <a:chOff x="1" y="1738"/>
            <a:chExt cx="6805916" cy="3486906"/>
          </a:xfrm>
        </p:grpSpPr>
        <p:sp>
          <p:nvSpPr>
            <p:cNvPr id="97" name="Google Shape;97;p14"/>
            <p:cNvSpPr/>
            <p:nvPr/>
          </p:nvSpPr>
          <p:spPr>
            <a:xfrm rot="5400000">
              <a:off x="-99956" y="101694"/>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p14"/>
            <p:cNvSpPr txBox="1"/>
            <p:nvPr/>
          </p:nvSpPr>
          <p:spPr>
            <a:xfrm>
              <a:off x="1" y="234970"/>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n-US" sz="1300" u="none" cap="none" strike="noStrike">
                  <a:solidFill>
                    <a:schemeClr val="lt1"/>
                  </a:solidFill>
                  <a:latin typeface="Calibri"/>
                  <a:ea typeface="Calibri"/>
                  <a:cs typeface="Calibri"/>
                  <a:sym typeface="Calibri"/>
                </a:rPr>
                <a:t>1</a:t>
              </a:r>
              <a:endParaRPr b="0" i="0" sz="1300" u="none" cap="none" strike="noStrike">
                <a:solidFill>
                  <a:schemeClr val="lt1"/>
                </a:solidFill>
                <a:latin typeface="Calibri"/>
                <a:ea typeface="Calibri"/>
                <a:cs typeface="Calibri"/>
                <a:sym typeface="Calibri"/>
              </a:endParaRPr>
            </a:p>
          </p:txBody>
        </p:sp>
        <p:sp>
          <p:nvSpPr>
            <p:cNvPr id="99" name="Google Shape;99;p14"/>
            <p:cNvSpPr/>
            <p:nvPr/>
          </p:nvSpPr>
          <p:spPr>
            <a:xfrm rot="5400000">
              <a:off x="3419618" y="-2951416"/>
              <a:ext cx="433144" cy="6339454"/>
            </a:xfrm>
            <a:prstGeom prst="round2SameRect">
              <a:avLst>
                <a:gd fmla="val 16667" name="adj1"/>
                <a:gd fmla="val 0" name="adj2"/>
              </a:avLst>
            </a:prstGeom>
            <a:solidFill>
              <a:schemeClr val="lt2">
                <a:alpha val="89411"/>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0" name="Google Shape;100;p14"/>
            <p:cNvSpPr txBox="1"/>
            <p:nvPr/>
          </p:nvSpPr>
          <p:spPr>
            <a:xfrm>
              <a:off x="466463" y="22883"/>
              <a:ext cx="6318310" cy="390856"/>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What is Cultural Heritage? </a:t>
              </a:r>
              <a:endParaRPr b="1" i="0" sz="1800" u="none" cap="none" strike="noStrike">
                <a:solidFill>
                  <a:schemeClr val="dk1"/>
                </a:solidFill>
                <a:latin typeface="Calibri"/>
                <a:ea typeface="Calibri"/>
                <a:cs typeface="Calibri"/>
                <a:sym typeface="Calibri"/>
              </a:endParaRPr>
            </a:p>
          </p:txBody>
        </p:sp>
        <p:sp>
          <p:nvSpPr>
            <p:cNvPr id="101" name="Google Shape;101;p14"/>
            <p:cNvSpPr/>
            <p:nvPr/>
          </p:nvSpPr>
          <p:spPr>
            <a:xfrm rot="5400000">
              <a:off x="-99956" y="665800"/>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 name="Google Shape;102;p14"/>
            <p:cNvSpPr txBox="1"/>
            <p:nvPr/>
          </p:nvSpPr>
          <p:spPr>
            <a:xfrm>
              <a:off x="1" y="799076"/>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n-US" sz="1300" u="none" cap="none" strike="noStrike">
                  <a:solidFill>
                    <a:schemeClr val="lt1"/>
                  </a:solidFill>
                  <a:latin typeface="Calibri"/>
                  <a:ea typeface="Calibri"/>
                  <a:cs typeface="Calibri"/>
                  <a:sym typeface="Calibri"/>
                </a:rPr>
                <a:t>2</a:t>
              </a:r>
              <a:endParaRPr b="0" i="0" sz="1300" u="none" cap="none" strike="noStrike">
                <a:solidFill>
                  <a:schemeClr val="lt1"/>
                </a:solidFill>
                <a:latin typeface="Calibri"/>
                <a:ea typeface="Calibri"/>
                <a:cs typeface="Calibri"/>
                <a:sym typeface="Calibri"/>
              </a:endParaRPr>
            </a:p>
          </p:txBody>
        </p:sp>
        <p:sp>
          <p:nvSpPr>
            <p:cNvPr id="103" name="Google Shape;103;p14"/>
            <p:cNvSpPr/>
            <p:nvPr/>
          </p:nvSpPr>
          <p:spPr>
            <a:xfrm rot="5400000">
              <a:off x="3419618" y="-2387310"/>
              <a:ext cx="433144" cy="6339454"/>
            </a:xfrm>
            <a:prstGeom prst="round2SameRect">
              <a:avLst>
                <a:gd fmla="val 16667" name="adj1"/>
                <a:gd fmla="val 0" name="adj2"/>
              </a:avLst>
            </a:prstGeom>
            <a:solidFill>
              <a:schemeClr val="lt2">
                <a:alpha val="89411"/>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4" name="Google Shape;104;p14"/>
            <p:cNvSpPr txBox="1"/>
            <p:nvPr/>
          </p:nvSpPr>
          <p:spPr>
            <a:xfrm>
              <a:off x="466463" y="586989"/>
              <a:ext cx="6318310" cy="390856"/>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Arial"/>
                <a:buNone/>
              </a:pPr>
              <a:r>
                <a:rPr b="1" i="0" lang="en-US" sz="1800" u="none" cap="none" strike="noStrike">
                  <a:solidFill>
                    <a:schemeClr val="dk1"/>
                  </a:solidFill>
                  <a:latin typeface="Calibri"/>
                  <a:ea typeface="Calibri"/>
                  <a:cs typeface="Calibri"/>
                  <a:sym typeface="Calibri"/>
                </a:rPr>
                <a:t>Tangible and Intangible Cultural Heritage</a:t>
              </a:r>
              <a:endParaRPr b="1" i="0" sz="1800" u="none" cap="none" strike="noStrike">
                <a:solidFill>
                  <a:schemeClr val="dk1"/>
                </a:solidFill>
                <a:latin typeface="Calibri"/>
                <a:ea typeface="Calibri"/>
                <a:cs typeface="Calibri"/>
                <a:sym typeface="Calibri"/>
              </a:endParaRPr>
            </a:p>
          </p:txBody>
        </p:sp>
        <p:sp>
          <p:nvSpPr>
            <p:cNvPr id="105" name="Google Shape;105;p14"/>
            <p:cNvSpPr/>
            <p:nvPr/>
          </p:nvSpPr>
          <p:spPr>
            <a:xfrm rot="5400000">
              <a:off x="-99956" y="1229906"/>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6" name="Google Shape;106;p14"/>
            <p:cNvSpPr txBox="1"/>
            <p:nvPr/>
          </p:nvSpPr>
          <p:spPr>
            <a:xfrm>
              <a:off x="1" y="1363182"/>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n-US" sz="1300" u="none" cap="none" strike="noStrike">
                  <a:solidFill>
                    <a:schemeClr val="lt1"/>
                  </a:solidFill>
                  <a:latin typeface="Calibri"/>
                  <a:ea typeface="Calibri"/>
                  <a:cs typeface="Calibri"/>
                  <a:sym typeface="Calibri"/>
                </a:rPr>
                <a:t>3</a:t>
              </a:r>
              <a:endParaRPr b="0" i="0" sz="1300" u="none" cap="none" strike="noStrike">
                <a:solidFill>
                  <a:schemeClr val="lt1"/>
                </a:solidFill>
                <a:latin typeface="Calibri"/>
                <a:ea typeface="Calibri"/>
                <a:cs typeface="Calibri"/>
                <a:sym typeface="Calibri"/>
              </a:endParaRPr>
            </a:p>
          </p:txBody>
        </p:sp>
        <p:sp>
          <p:nvSpPr>
            <p:cNvPr id="107" name="Google Shape;107;p14"/>
            <p:cNvSpPr/>
            <p:nvPr/>
          </p:nvSpPr>
          <p:spPr>
            <a:xfrm rot="5400000">
              <a:off x="3419618" y="-1823204"/>
              <a:ext cx="433144" cy="6339454"/>
            </a:xfrm>
            <a:prstGeom prst="round2SameRect">
              <a:avLst>
                <a:gd fmla="val 16667" name="adj1"/>
                <a:gd fmla="val 0" name="adj2"/>
              </a:avLst>
            </a:prstGeom>
            <a:solidFill>
              <a:schemeClr val="lt2">
                <a:alpha val="89411"/>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8" name="Google Shape;108;p14"/>
            <p:cNvSpPr txBox="1"/>
            <p:nvPr/>
          </p:nvSpPr>
          <p:spPr>
            <a:xfrm>
              <a:off x="466463" y="1151095"/>
              <a:ext cx="6318310" cy="390856"/>
            </a:xfrm>
            <a:prstGeom prst="rect">
              <a:avLst/>
            </a:prstGeom>
            <a:noFill/>
            <a:ln>
              <a:noFill/>
            </a:ln>
          </p:spPr>
          <p:txBody>
            <a:bodyPr anchorCtr="0" anchor="ctr" bIns="11425" lIns="128000" spcFirstLastPara="1" rIns="11425" wrap="square" tIns="11425">
              <a:noAutofit/>
            </a:bodyPr>
            <a:lstStyle/>
            <a:p>
              <a:pPr indent="0" lvl="0" marL="0" marR="0" rtl="0" algn="l">
                <a:lnSpc>
                  <a:spcPct val="10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The relation between Cultural Heritage and the Envirnoment</a:t>
              </a:r>
              <a:endParaRPr b="1" i="0" sz="1800" u="none" cap="none" strike="noStrike">
                <a:solidFill>
                  <a:schemeClr val="dk1"/>
                </a:solidFill>
                <a:latin typeface="Calibri"/>
                <a:ea typeface="Calibri"/>
                <a:cs typeface="Calibri"/>
                <a:sym typeface="Calibri"/>
              </a:endParaRPr>
            </a:p>
          </p:txBody>
        </p:sp>
        <p:sp>
          <p:nvSpPr>
            <p:cNvPr id="109" name="Google Shape;109;p14"/>
            <p:cNvSpPr/>
            <p:nvPr/>
          </p:nvSpPr>
          <p:spPr>
            <a:xfrm rot="5400000">
              <a:off x="-99956" y="1794012"/>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0" name="Google Shape;110;p14"/>
            <p:cNvSpPr txBox="1"/>
            <p:nvPr/>
          </p:nvSpPr>
          <p:spPr>
            <a:xfrm>
              <a:off x="1" y="1927288"/>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n-US" sz="1300" u="none" cap="none" strike="noStrike">
                  <a:solidFill>
                    <a:schemeClr val="lt1"/>
                  </a:solidFill>
                  <a:latin typeface="Calibri"/>
                  <a:ea typeface="Calibri"/>
                  <a:cs typeface="Calibri"/>
                  <a:sym typeface="Calibri"/>
                </a:rPr>
                <a:t>4</a:t>
              </a:r>
              <a:endParaRPr b="0" i="0" sz="1300" u="none" cap="none" strike="noStrike">
                <a:solidFill>
                  <a:schemeClr val="lt1"/>
                </a:solidFill>
                <a:latin typeface="Calibri"/>
                <a:ea typeface="Calibri"/>
                <a:cs typeface="Calibri"/>
                <a:sym typeface="Calibri"/>
              </a:endParaRPr>
            </a:p>
          </p:txBody>
        </p:sp>
        <p:sp>
          <p:nvSpPr>
            <p:cNvPr id="111" name="Google Shape;111;p14"/>
            <p:cNvSpPr/>
            <p:nvPr/>
          </p:nvSpPr>
          <p:spPr>
            <a:xfrm rot="5400000">
              <a:off x="3419618" y="-1259098"/>
              <a:ext cx="433144" cy="6339454"/>
            </a:xfrm>
            <a:prstGeom prst="round2SameRect">
              <a:avLst>
                <a:gd fmla="val 16667" name="adj1"/>
                <a:gd fmla="val 0" name="adj2"/>
              </a:avLst>
            </a:prstGeom>
            <a:solidFill>
              <a:schemeClr val="lt2">
                <a:alpha val="89411"/>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p14"/>
            <p:cNvSpPr txBox="1"/>
            <p:nvPr/>
          </p:nvSpPr>
          <p:spPr>
            <a:xfrm>
              <a:off x="466463" y="1715201"/>
              <a:ext cx="6318310" cy="390856"/>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Cultural Heritage Valorisation</a:t>
              </a:r>
              <a:endParaRPr b="1" i="0" sz="1800" u="none" cap="none" strike="noStrike">
                <a:solidFill>
                  <a:schemeClr val="dk1"/>
                </a:solidFill>
                <a:latin typeface="Calibri"/>
                <a:ea typeface="Calibri"/>
                <a:cs typeface="Calibri"/>
                <a:sym typeface="Calibri"/>
              </a:endParaRPr>
            </a:p>
          </p:txBody>
        </p:sp>
        <p:sp>
          <p:nvSpPr>
            <p:cNvPr id="113" name="Google Shape;113;p14"/>
            <p:cNvSpPr/>
            <p:nvPr/>
          </p:nvSpPr>
          <p:spPr>
            <a:xfrm rot="5400000">
              <a:off x="-99956" y="2358118"/>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p14"/>
            <p:cNvSpPr txBox="1"/>
            <p:nvPr/>
          </p:nvSpPr>
          <p:spPr>
            <a:xfrm>
              <a:off x="1" y="2491394"/>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n-US" sz="1300" u="none" cap="none" strike="noStrike">
                  <a:solidFill>
                    <a:schemeClr val="lt1"/>
                  </a:solidFill>
                  <a:latin typeface="Calibri"/>
                  <a:ea typeface="Calibri"/>
                  <a:cs typeface="Calibri"/>
                  <a:sym typeface="Calibri"/>
                </a:rPr>
                <a:t>5</a:t>
              </a:r>
              <a:endParaRPr b="0" i="0" sz="1300" u="none" cap="none" strike="noStrike">
                <a:solidFill>
                  <a:schemeClr val="lt1"/>
                </a:solidFill>
                <a:latin typeface="Calibri"/>
                <a:ea typeface="Calibri"/>
                <a:cs typeface="Calibri"/>
                <a:sym typeface="Calibri"/>
              </a:endParaRPr>
            </a:p>
          </p:txBody>
        </p:sp>
        <p:sp>
          <p:nvSpPr>
            <p:cNvPr id="115" name="Google Shape;115;p14"/>
            <p:cNvSpPr/>
            <p:nvPr/>
          </p:nvSpPr>
          <p:spPr>
            <a:xfrm rot="5400000">
              <a:off x="3419618" y="-694992"/>
              <a:ext cx="433144" cy="6339454"/>
            </a:xfrm>
            <a:prstGeom prst="round2SameRect">
              <a:avLst>
                <a:gd fmla="val 16667" name="adj1"/>
                <a:gd fmla="val 0" name="adj2"/>
              </a:avLst>
            </a:prstGeom>
            <a:solidFill>
              <a:schemeClr val="lt2">
                <a:alpha val="89411"/>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p14"/>
            <p:cNvSpPr txBox="1"/>
            <p:nvPr/>
          </p:nvSpPr>
          <p:spPr>
            <a:xfrm>
              <a:off x="466463" y="2279307"/>
              <a:ext cx="6318310" cy="390856"/>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Questrial"/>
                <a:buNone/>
              </a:pPr>
              <a:r>
                <a:rPr b="1" i="0" lang="en-US" sz="1800" u="none" cap="none" strike="noStrike">
                  <a:solidFill>
                    <a:schemeClr val="dk1"/>
                  </a:solidFill>
                  <a:latin typeface="Calibri"/>
                  <a:ea typeface="Calibri"/>
                  <a:cs typeface="Calibri"/>
                  <a:sym typeface="Calibri"/>
                </a:rPr>
                <a:t>Cultural Heritage Enhancement</a:t>
              </a:r>
              <a:endParaRPr b="1" i="0" sz="1800" u="none" cap="none" strike="noStrike">
                <a:solidFill>
                  <a:schemeClr val="dk1"/>
                </a:solidFill>
                <a:latin typeface="Calibri"/>
                <a:ea typeface="Calibri"/>
                <a:cs typeface="Calibri"/>
                <a:sym typeface="Calibri"/>
              </a:endParaRPr>
            </a:p>
          </p:txBody>
        </p:sp>
        <p:sp>
          <p:nvSpPr>
            <p:cNvPr id="117" name="Google Shape;117;p14"/>
            <p:cNvSpPr/>
            <p:nvPr/>
          </p:nvSpPr>
          <p:spPr>
            <a:xfrm rot="5400000">
              <a:off x="-99956" y="2922224"/>
              <a:ext cx="666376" cy="466463"/>
            </a:xfrm>
            <a:prstGeom prst="chevron">
              <a:avLst>
                <a:gd fmla="val 50000" name="adj"/>
              </a:avLst>
            </a:prstGeom>
            <a:solidFill>
              <a:schemeClr val="dk2"/>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p14"/>
            <p:cNvSpPr txBox="1"/>
            <p:nvPr/>
          </p:nvSpPr>
          <p:spPr>
            <a:xfrm>
              <a:off x="1" y="3055500"/>
              <a:ext cx="466463" cy="199913"/>
            </a:xfrm>
            <a:prstGeom prst="rect">
              <a:avLst/>
            </a:prstGeom>
            <a:noFill/>
            <a:ln>
              <a:noFill/>
            </a:ln>
          </p:spPr>
          <p:txBody>
            <a:bodyPr anchorCtr="0" anchor="ctr" bIns="8250" lIns="8250" spcFirstLastPara="1" rIns="8250" wrap="square" tIns="8250">
              <a:noAutofit/>
            </a:bodyPr>
            <a:lstStyle/>
            <a:p>
              <a:pPr indent="0" lvl="0" marL="0" marR="0" rtl="0" algn="ctr">
                <a:lnSpc>
                  <a:spcPct val="90000"/>
                </a:lnSpc>
                <a:spcBef>
                  <a:spcPts val="0"/>
                </a:spcBef>
                <a:spcAft>
                  <a:spcPts val="0"/>
                </a:spcAft>
                <a:buClr>
                  <a:schemeClr val="lt1"/>
                </a:buClr>
                <a:buSzPts val="1300"/>
                <a:buFont typeface="Calibri"/>
                <a:buNone/>
              </a:pPr>
              <a:r>
                <a:rPr b="0" i="0" lang="en-US" sz="1300" u="none" cap="none" strike="noStrike">
                  <a:solidFill>
                    <a:schemeClr val="lt1"/>
                  </a:solidFill>
                  <a:latin typeface="Calibri"/>
                  <a:ea typeface="Calibri"/>
                  <a:cs typeface="Calibri"/>
                  <a:sym typeface="Calibri"/>
                </a:rPr>
                <a:t>6</a:t>
              </a:r>
              <a:endParaRPr b="0" i="0" sz="1300" u="none" cap="none" strike="noStrike">
                <a:solidFill>
                  <a:schemeClr val="lt1"/>
                </a:solidFill>
                <a:latin typeface="Calibri"/>
                <a:ea typeface="Calibri"/>
                <a:cs typeface="Calibri"/>
                <a:sym typeface="Calibri"/>
              </a:endParaRPr>
            </a:p>
          </p:txBody>
        </p:sp>
        <p:sp>
          <p:nvSpPr>
            <p:cNvPr id="119" name="Google Shape;119;p14"/>
            <p:cNvSpPr/>
            <p:nvPr/>
          </p:nvSpPr>
          <p:spPr>
            <a:xfrm rot="5400000">
              <a:off x="3419618" y="-130886"/>
              <a:ext cx="433144" cy="6339454"/>
            </a:xfrm>
            <a:prstGeom prst="round2SameRect">
              <a:avLst>
                <a:gd fmla="val 16667" name="adj1"/>
                <a:gd fmla="val 0" name="adj2"/>
              </a:avLst>
            </a:prstGeom>
            <a:solidFill>
              <a:schemeClr val="lt2">
                <a:alpha val="89411"/>
              </a:schemeClr>
            </a:solidFill>
            <a:ln cap="flat" cmpd="sng" w="12700">
              <a:solidFill>
                <a:schemeClr val="dk2"/>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14"/>
            <p:cNvSpPr txBox="1"/>
            <p:nvPr/>
          </p:nvSpPr>
          <p:spPr>
            <a:xfrm>
              <a:off x="466463" y="2843413"/>
              <a:ext cx="6318310" cy="390856"/>
            </a:xfrm>
            <a:prstGeom prst="rect">
              <a:avLst/>
            </a:prstGeom>
            <a:noFill/>
            <a:ln>
              <a:noFill/>
            </a:ln>
          </p:spPr>
          <p:txBody>
            <a:bodyPr anchorCtr="0" anchor="ctr" bIns="11425" lIns="128000" spcFirstLastPara="1" rIns="11425" wrap="square" tIns="11425">
              <a:noAutofit/>
            </a:bodyPr>
            <a:lstStyle/>
            <a:p>
              <a:pPr indent="-171450" lvl="1" marL="171450" marR="0" rtl="0" algn="l">
                <a:lnSpc>
                  <a:spcPct val="90000"/>
                </a:lnSpc>
                <a:spcBef>
                  <a:spcPts val="0"/>
                </a:spcBef>
                <a:spcAft>
                  <a:spcPts val="0"/>
                </a:spcAft>
                <a:buClr>
                  <a:schemeClr val="dk1"/>
                </a:buClr>
                <a:buSzPts val="1800"/>
                <a:buFont typeface="Calibri"/>
                <a:buNone/>
              </a:pPr>
              <a:r>
                <a:rPr b="1" i="0" lang="en-US" sz="1800" u="none" cap="none" strike="noStrike">
                  <a:solidFill>
                    <a:schemeClr val="dk1"/>
                  </a:solidFill>
                  <a:latin typeface="Calibri"/>
                  <a:ea typeface="Calibri"/>
                  <a:cs typeface="Calibri"/>
                  <a:sym typeface="Calibri"/>
                </a:rPr>
                <a:t>Income generating activities related to Cultural Heritage</a:t>
              </a:r>
              <a:endParaRPr b="1" i="0" sz="1800" u="none" cap="none" strike="noStrike">
                <a:solidFill>
                  <a:schemeClr val="dk1"/>
                </a:solidFill>
                <a:latin typeface="Calibri"/>
                <a:ea typeface="Calibri"/>
                <a:cs typeface="Calibri"/>
                <a:sym typeface="Calibri"/>
              </a:endParaRPr>
            </a:p>
          </p:txBody>
        </p:sp>
      </p:grpSp>
      <p:sp>
        <p:nvSpPr>
          <p:cNvPr id="121" name="Google Shape;121;p14"/>
          <p:cNvSpPr txBox="1"/>
          <p:nvPr/>
        </p:nvSpPr>
        <p:spPr>
          <a:xfrm>
            <a:off x="293732" y="2945942"/>
            <a:ext cx="4260900" cy="83095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4800"/>
              <a:buFont typeface="Arial"/>
              <a:buNone/>
            </a:pPr>
            <a:r>
              <a:rPr b="1" i="0" lang="en-US" sz="4800" u="none" cap="none" strike="noStrike">
                <a:solidFill>
                  <a:srgbClr val="385623"/>
                </a:solidFill>
                <a:latin typeface="Questrial"/>
                <a:ea typeface="Questrial"/>
                <a:cs typeface="Questrial"/>
                <a:sym typeface="Questrial"/>
              </a:rPr>
              <a:t>Key Points</a:t>
            </a:r>
            <a:endParaRPr b="0" i="0" sz="4000" u="none" cap="none" strike="noStrike">
              <a:solidFill>
                <a:schemeClr val="dk1"/>
              </a:solidFill>
              <a:latin typeface="Questrial"/>
              <a:ea typeface="Questrial"/>
              <a:cs typeface="Questrial"/>
              <a:sym typeface="Questrial"/>
            </a:endParaRPr>
          </a:p>
        </p:txBody>
      </p:sp>
      <p:pic>
        <p:nvPicPr>
          <p:cNvPr descr="Logo, company name&#10;&#10;Description automatically generated" id="122" name="Google Shape;122;p14"/>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5"/>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28" name="Google Shape;128;p15"/>
          <p:cNvSpPr txBox="1"/>
          <p:nvPr/>
        </p:nvSpPr>
        <p:spPr>
          <a:xfrm>
            <a:off x="293732" y="3030350"/>
            <a:ext cx="4260900" cy="1200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385623"/>
                </a:solidFill>
                <a:latin typeface="Calibri"/>
                <a:ea typeface="Calibri"/>
                <a:cs typeface="Calibri"/>
                <a:sym typeface="Calibri"/>
              </a:rPr>
              <a:t>1. Defining Cultural Heritage</a:t>
            </a:r>
            <a:endParaRPr b="0" i="0" sz="3600" u="none" cap="none" strike="noStrike">
              <a:solidFill>
                <a:srgbClr val="000000"/>
              </a:solidFill>
              <a:latin typeface="Calibri"/>
              <a:ea typeface="Calibri"/>
              <a:cs typeface="Calibri"/>
              <a:sym typeface="Calibri"/>
            </a:endParaRPr>
          </a:p>
        </p:txBody>
      </p:sp>
      <p:sp>
        <p:nvSpPr>
          <p:cNvPr id="129" name="Google Shape;129;p15"/>
          <p:cNvSpPr txBox="1"/>
          <p:nvPr/>
        </p:nvSpPr>
        <p:spPr>
          <a:xfrm>
            <a:off x="5224082" y="1442716"/>
            <a:ext cx="6381764" cy="489360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Cultural heritage may be defined as the entire corpus of material signs - either artistic or symbolic - handed on by the past to each culture and, therefore, to the whole of humankind. </a:t>
            </a:r>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As a constituent part of the affirmation and enrichment of cultural identities, as a legacy belonging to all humankind, the cultural heritage gives each particular place its recognizable features and is the storehouse of human experience. </a:t>
            </a:r>
            <a:endParaRPr/>
          </a:p>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The preservation and the presentation of the cultural heritage are therefore a corner-stone of any cultural policy. </a:t>
            </a:r>
            <a:endParaRPr b="1" i="0" sz="1400" u="none" cap="none" strike="noStrike">
              <a:solidFill>
                <a:schemeClr val="dk1"/>
              </a:solidFill>
              <a:latin typeface="Calibri"/>
              <a:ea typeface="Calibri"/>
              <a:cs typeface="Calibri"/>
              <a:sym typeface="Calibri"/>
            </a:endParaRPr>
          </a:p>
        </p:txBody>
      </p:sp>
      <p:pic>
        <p:nvPicPr>
          <p:cNvPr descr="Logo, company name&#10;&#10;Description automatically generated" id="130" name="Google Shape;130;p15"/>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6"/>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36" name="Google Shape;136;p16"/>
          <p:cNvSpPr txBox="1"/>
          <p:nvPr/>
        </p:nvSpPr>
        <p:spPr>
          <a:xfrm>
            <a:off x="293732" y="2945942"/>
            <a:ext cx="4260900" cy="16311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385623"/>
                </a:solidFill>
                <a:latin typeface="Calibri"/>
                <a:ea typeface="Calibri"/>
                <a:cs typeface="Calibri"/>
                <a:sym typeface="Calibri"/>
              </a:rPr>
              <a:t>2. Categories of Cultural Heritage: </a:t>
            </a:r>
            <a:r>
              <a:rPr b="1" i="0" lang="en-US" sz="2800" u="none" cap="none" strike="noStrike">
                <a:solidFill>
                  <a:srgbClr val="385623"/>
                </a:solidFill>
                <a:latin typeface="Calibri"/>
                <a:ea typeface="Calibri"/>
                <a:cs typeface="Calibri"/>
                <a:sym typeface="Calibri"/>
              </a:rPr>
              <a:t>Tangible cultural heritage</a:t>
            </a:r>
            <a:endParaRPr b="0" i="0" sz="3600" u="none" cap="none" strike="noStrike">
              <a:solidFill>
                <a:schemeClr val="dk1"/>
              </a:solidFill>
              <a:latin typeface="Calibri"/>
              <a:ea typeface="Calibri"/>
              <a:cs typeface="Calibri"/>
              <a:sym typeface="Calibri"/>
            </a:endParaRPr>
          </a:p>
        </p:txBody>
      </p:sp>
      <p:sp>
        <p:nvSpPr>
          <p:cNvPr id="137" name="Google Shape;137;p16"/>
          <p:cNvSpPr txBox="1"/>
          <p:nvPr/>
        </p:nvSpPr>
        <p:spPr>
          <a:xfrm>
            <a:off x="5210014" y="1287970"/>
            <a:ext cx="6100500" cy="5209078"/>
          </a:xfrm>
          <a:prstGeom prst="rect">
            <a:avLst/>
          </a:prstGeom>
          <a:noFill/>
          <a:ln>
            <a:noFill/>
          </a:ln>
        </p:spPr>
        <p:txBody>
          <a:bodyPr anchorCtr="0" anchor="t" bIns="45700" lIns="91425" spcFirstLastPara="1" rIns="91425" wrap="square" tIns="45700">
            <a:spAutoFit/>
          </a:bodyPr>
          <a:lstStyle/>
          <a:p>
            <a:pPr indent="-342900" lvl="0" marL="514350" marR="0" rtl="0" algn="l">
              <a:lnSpc>
                <a:spcPct val="100000"/>
              </a:lnSpc>
              <a:spcBef>
                <a:spcPts val="0"/>
              </a:spcBef>
              <a:spcAft>
                <a:spcPts val="0"/>
              </a:spcAft>
              <a:buClr>
                <a:schemeClr val="dk1"/>
              </a:buClr>
              <a:buSzPts val="2000"/>
              <a:buFont typeface="Arial"/>
              <a:buAutoNum type="arabicPeriod"/>
            </a:pPr>
            <a:r>
              <a:rPr b="0" i="0" lang="en-US" sz="2000" u="none" cap="none" strike="noStrike">
                <a:solidFill>
                  <a:schemeClr val="dk1"/>
                </a:solidFill>
                <a:latin typeface="Calibri"/>
                <a:ea typeface="Calibri"/>
                <a:cs typeface="Calibri"/>
                <a:sym typeface="Calibri"/>
              </a:rPr>
              <a:t>The cultural heritage should be considered both in time and in space. </a:t>
            </a:r>
            <a:endParaRPr b="0" i="0" sz="2000" u="none" cap="none" strike="noStrike">
              <a:solidFill>
                <a:schemeClr val="dk1"/>
              </a:solidFill>
              <a:latin typeface="Calibri"/>
              <a:ea typeface="Calibri"/>
              <a:cs typeface="Calibri"/>
              <a:sym typeface="Calibri"/>
            </a:endParaRPr>
          </a:p>
          <a:p>
            <a:pPr indent="-342900" lvl="0" marL="514350" marR="0" rtl="0" algn="l">
              <a:lnSpc>
                <a:spcPct val="100000"/>
              </a:lnSpc>
              <a:spcBef>
                <a:spcPts val="459"/>
              </a:spcBef>
              <a:spcAft>
                <a:spcPts val="0"/>
              </a:spcAft>
              <a:buClr>
                <a:schemeClr val="dk1"/>
              </a:buClr>
              <a:buSzPts val="2000"/>
              <a:buFont typeface="Arial"/>
              <a:buAutoNum type="arabicPeriod"/>
            </a:pPr>
            <a:r>
              <a:rPr b="0" i="0" lang="en-US" sz="2000" u="none" cap="none" strike="noStrike">
                <a:solidFill>
                  <a:schemeClr val="dk1"/>
                </a:solidFill>
                <a:latin typeface="Calibri"/>
                <a:ea typeface="Calibri"/>
                <a:cs typeface="Calibri"/>
                <a:sym typeface="Calibri"/>
              </a:rPr>
              <a:t>First, it no longer stops at the dawn of the nineteenth century but now also embraces the records left behind by the twentieth century. </a:t>
            </a:r>
            <a:endParaRPr b="0" i="0" sz="2000" u="none" cap="none" strike="noStrike">
              <a:solidFill>
                <a:schemeClr val="dk1"/>
              </a:solidFill>
              <a:latin typeface="Calibri"/>
              <a:ea typeface="Calibri"/>
              <a:cs typeface="Calibri"/>
              <a:sym typeface="Calibri"/>
            </a:endParaRPr>
          </a:p>
          <a:p>
            <a:pPr indent="-342900" lvl="0" marL="514350" marR="0" rtl="0" algn="l">
              <a:lnSpc>
                <a:spcPct val="100000"/>
              </a:lnSpc>
              <a:spcBef>
                <a:spcPts val="459"/>
              </a:spcBef>
              <a:spcAft>
                <a:spcPts val="0"/>
              </a:spcAft>
              <a:buClr>
                <a:schemeClr val="dk1"/>
              </a:buClr>
              <a:buSzPts val="2000"/>
              <a:buFont typeface="Arial"/>
              <a:buAutoNum type="arabicPeriod"/>
            </a:pPr>
            <a:r>
              <a:rPr b="0" i="0" lang="en-US" sz="2000" u="none" cap="none" strike="noStrike">
                <a:solidFill>
                  <a:schemeClr val="dk1"/>
                </a:solidFill>
                <a:latin typeface="Calibri"/>
                <a:ea typeface="Calibri"/>
                <a:cs typeface="Calibri"/>
                <a:sym typeface="Calibri"/>
              </a:rPr>
              <a:t>Second, the aim is not only to preserve increasingly numerous items of cultural property but also to safeguard complexes which go far beyond single large monuments or individual buildings. </a:t>
            </a:r>
            <a:endParaRPr b="0" i="0" sz="2000" u="none" cap="none" strike="noStrike">
              <a:solidFill>
                <a:schemeClr val="dk1"/>
              </a:solidFill>
              <a:latin typeface="Calibri"/>
              <a:ea typeface="Calibri"/>
              <a:cs typeface="Calibri"/>
              <a:sym typeface="Calibri"/>
            </a:endParaRPr>
          </a:p>
          <a:p>
            <a:pPr indent="-342900" lvl="0" marL="514350" marR="0" rtl="0" algn="l">
              <a:lnSpc>
                <a:spcPct val="100000"/>
              </a:lnSpc>
              <a:spcBef>
                <a:spcPts val="459"/>
              </a:spcBef>
              <a:spcAft>
                <a:spcPts val="0"/>
              </a:spcAft>
              <a:buClr>
                <a:schemeClr val="dk1"/>
              </a:buClr>
              <a:buSzPts val="2000"/>
              <a:buFont typeface="Arial"/>
              <a:buAutoNum type="arabicPeriod"/>
            </a:pPr>
            <a:r>
              <a:rPr b="1" i="0" lang="en-US" sz="2000" u="none" cap="none" strike="noStrike">
                <a:solidFill>
                  <a:schemeClr val="dk1"/>
                </a:solidFill>
                <a:latin typeface="Calibri"/>
                <a:ea typeface="Calibri"/>
                <a:cs typeface="Calibri"/>
                <a:sym typeface="Calibri"/>
              </a:rPr>
              <a:t>The idea of the heritage has now been broadened to include both the human and the natural environment, both architectural complexes and archaeological sites, not only the rural heritage and the countryside but also the urban, technical or industrial heritage, industrial design and street furniture.</a:t>
            </a:r>
            <a:endParaRPr b="1" i="0" sz="1000" u="none" cap="none" strike="noStrike">
              <a:solidFill>
                <a:schemeClr val="dk1"/>
              </a:solidFill>
              <a:latin typeface="Calibri"/>
              <a:ea typeface="Calibri"/>
              <a:cs typeface="Calibri"/>
              <a:sym typeface="Calibri"/>
            </a:endParaRPr>
          </a:p>
        </p:txBody>
      </p:sp>
      <p:pic>
        <p:nvPicPr>
          <p:cNvPr descr="Logo, company name&#10;&#10;Description automatically generated" id="138" name="Google Shape;138;p16"/>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17"/>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44" name="Google Shape;144;p17"/>
          <p:cNvSpPr txBox="1"/>
          <p:nvPr/>
        </p:nvSpPr>
        <p:spPr>
          <a:xfrm>
            <a:off x="293732" y="2945942"/>
            <a:ext cx="4260900" cy="16311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385623"/>
                </a:solidFill>
                <a:latin typeface="Calibri"/>
                <a:ea typeface="Calibri"/>
                <a:cs typeface="Calibri"/>
                <a:sym typeface="Calibri"/>
              </a:rPr>
              <a:t>3. Categories of Cultural Heritage: </a:t>
            </a:r>
            <a:r>
              <a:rPr b="1" i="0" lang="en-US" sz="2800" u="none" cap="none" strike="noStrike">
                <a:solidFill>
                  <a:srgbClr val="385623"/>
                </a:solidFill>
                <a:latin typeface="Calibri"/>
                <a:ea typeface="Calibri"/>
                <a:cs typeface="Calibri"/>
                <a:sym typeface="Calibri"/>
              </a:rPr>
              <a:t>Intangible cultural heritage</a:t>
            </a:r>
            <a:endParaRPr b="0" i="0" sz="3600" u="none" cap="none" strike="noStrike">
              <a:solidFill>
                <a:srgbClr val="000000"/>
              </a:solidFill>
              <a:latin typeface="Calibri"/>
              <a:ea typeface="Calibri"/>
              <a:cs typeface="Calibri"/>
              <a:sym typeface="Calibri"/>
            </a:endParaRPr>
          </a:p>
        </p:txBody>
      </p:sp>
      <p:sp>
        <p:nvSpPr>
          <p:cNvPr id="145" name="Google Shape;145;p17"/>
          <p:cNvSpPr txBox="1"/>
          <p:nvPr/>
        </p:nvSpPr>
        <p:spPr>
          <a:xfrm>
            <a:off x="5373860" y="2075765"/>
            <a:ext cx="6203851" cy="3416279"/>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chemeClr val="dk1"/>
                </a:solidFill>
                <a:latin typeface="Calibri"/>
                <a:ea typeface="Calibri"/>
                <a:cs typeface="Calibri"/>
                <a:sym typeface="Calibri"/>
              </a:rPr>
              <a:t>Intangible cultural heritage covers the non-physical cultural heritage, which includes the signs and symbols passed on by oral transmission, artistic and literary forms of expression, languages, ways of life, myths, beliefs and rituals, value systems and traditional knowledge and know-how. </a:t>
            </a:r>
            <a:endParaRPr/>
          </a:p>
          <a:p>
            <a:pPr indent="0" lvl="0" marL="0" marR="0" rtl="0" algn="l">
              <a:lnSpc>
                <a:spcPct val="100000"/>
              </a:lnSpc>
              <a:spcBef>
                <a:spcPts val="0"/>
              </a:spcBef>
              <a:spcAft>
                <a:spcPts val="0"/>
              </a:spcAft>
              <a:buClr>
                <a:srgbClr val="000000"/>
              </a:buClr>
              <a:buSzPts val="2400"/>
              <a:buFont typeface="Arial"/>
              <a:buNone/>
            </a:pPr>
            <a:r>
              <a:rPr b="1" i="0" lang="en-US" sz="2400" u="none" cap="none" strike="noStrike">
                <a:solidFill>
                  <a:schemeClr val="dk1"/>
                </a:solidFill>
                <a:latin typeface="Calibri"/>
                <a:ea typeface="Calibri"/>
                <a:cs typeface="Calibri"/>
                <a:sym typeface="Calibri"/>
              </a:rPr>
              <a:t>It is the heritage controlled mainly by communities and not by state authorities. </a:t>
            </a:r>
            <a:endParaRPr b="1" i="0" sz="2400" u="none" cap="none" strike="noStrike">
              <a:solidFill>
                <a:schemeClr val="dk1"/>
              </a:solidFill>
              <a:latin typeface="Calibri"/>
              <a:ea typeface="Calibri"/>
              <a:cs typeface="Calibri"/>
              <a:sym typeface="Calibri"/>
            </a:endParaRPr>
          </a:p>
        </p:txBody>
      </p:sp>
      <p:pic>
        <p:nvPicPr>
          <p:cNvPr descr="Logo, company name&#10;&#10;Description automatically generated" id="146" name="Google Shape;146;p17"/>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18"/>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52" name="Google Shape;152;p18"/>
          <p:cNvSpPr txBox="1"/>
          <p:nvPr/>
        </p:nvSpPr>
        <p:spPr>
          <a:xfrm>
            <a:off x="293732" y="2622381"/>
            <a:ext cx="4260900" cy="230828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385623"/>
                </a:solidFill>
                <a:latin typeface="Calibri"/>
                <a:ea typeface="Calibri"/>
                <a:cs typeface="Calibri"/>
                <a:sym typeface="Calibri"/>
              </a:rPr>
              <a:t>4. The relation between Cultural Heritage and the Environment</a:t>
            </a:r>
            <a:endParaRPr b="0" i="0" sz="3600" u="none" cap="none" strike="noStrike">
              <a:solidFill>
                <a:srgbClr val="000000"/>
              </a:solidFill>
              <a:latin typeface="Calibri"/>
              <a:ea typeface="Calibri"/>
              <a:cs typeface="Calibri"/>
              <a:sym typeface="Calibri"/>
            </a:endParaRPr>
          </a:p>
        </p:txBody>
      </p:sp>
      <p:sp>
        <p:nvSpPr>
          <p:cNvPr id="153" name="Google Shape;153;p18"/>
          <p:cNvSpPr txBox="1"/>
          <p:nvPr/>
        </p:nvSpPr>
        <p:spPr>
          <a:xfrm>
            <a:off x="4942727" y="1794410"/>
            <a:ext cx="6620915" cy="3913852"/>
          </a:xfrm>
          <a:prstGeom prst="rect">
            <a:avLst/>
          </a:prstGeom>
          <a:noFill/>
          <a:ln>
            <a:noFill/>
          </a:ln>
        </p:spPr>
        <p:txBody>
          <a:bodyPr anchorCtr="0" anchor="t" bIns="45700" lIns="91425" spcFirstLastPara="1" rIns="91425" wrap="square" tIns="45700">
            <a:spAutoFit/>
          </a:bodyPr>
          <a:lstStyle/>
          <a:p>
            <a:pPr indent="-342900" lvl="0" marL="361950" marR="0" rtl="0" algn="l">
              <a:lnSpc>
                <a:spcPct val="100000"/>
              </a:lnSpc>
              <a:spcBef>
                <a:spcPts val="0"/>
              </a:spcBef>
              <a:spcAft>
                <a:spcPts val="0"/>
              </a:spcAft>
              <a:buClr>
                <a:schemeClr val="dk1"/>
              </a:buClr>
              <a:buSzPts val="1995"/>
              <a:buFont typeface="Arial"/>
              <a:buChar char="•"/>
            </a:pPr>
            <a:r>
              <a:rPr b="0" i="0" lang="en-US" sz="2400" u="none" cap="none" strike="noStrike">
                <a:solidFill>
                  <a:schemeClr val="dk1"/>
                </a:solidFill>
                <a:latin typeface="Calibri"/>
                <a:ea typeface="Calibri"/>
                <a:cs typeface="Calibri"/>
                <a:sym typeface="Calibri"/>
              </a:rPr>
              <a:t>Cultural heritage assets (monuments, historic buildings, archaeological remains) are often intrinsically connected to their surrounding natural environment. Therefore they are jointly protected by national and international conventions and programmes. </a:t>
            </a:r>
            <a:endParaRPr b="0" i="0" sz="2400" u="none" cap="none" strike="noStrike">
              <a:solidFill>
                <a:schemeClr val="dk1"/>
              </a:solidFill>
              <a:latin typeface="Calibri"/>
              <a:ea typeface="Calibri"/>
              <a:cs typeface="Calibri"/>
              <a:sym typeface="Calibri"/>
            </a:endParaRPr>
          </a:p>
          <a:p>
            <a:pPr indent="-342900" lvl="0" marL="361950" marR="0" rtl="0" algn="l">
              <a:lnSpc>
                <a:spcPct val="100000"/>
              </a:lnSpc>
              <a:spcBef>
                <a:spcPts val="540"/>
              </a:spcBef>
              <a:spcAft>
                <a:spcPts val="0"/>
              </a:spcAft>
              <a:buClr>
                <a:schemeClr val="dk1"/>
              </a:buClr>
              <a:buSzPts val="1995"/>
              <a:buFont typeface="Arial"/>
              <a:buChar char="•"/>
            </a:pPr>
            <a:r>
              <a:rPr b="0" i="0" lang="en-US" sz="2400" u="none" cap="none" strike="noStrike">
                <a:solidFill>
                  <a:schemeClr val="dk1"/>
                </a:solidFill>
                <a:latin typeface="Calibri"/>
                <a:ea typeface="Calibri"/>
                <a:cs typeface="Calibri"/>
                <a:sym typeface="Calibri"/>
              </a:rPr>
              <a:t>Furthermore, environmental factors (pollution, seismic activity, floods etc.) which affect natural heritage do so with the cultural heritage as well</a:t>
            </a:r>
            <a:endParaRPr b="0" i="0" sz="2400" u="none" cap="none" strike="noStrike">
              <a:solidFill>
                <a:schemeClr val="dk1"/>
              </a:solidFill>
              <a:latin typeface="Calibri"/>
              <a:ea typeface="Calibri"/>
              <a:cs typeface="Calibri"/>
              <a:sym typeface="Calibri"/>
            </a:endParaRPr>
          </a:p>
          <a:p>
            <a:pPr indent="-342900" lvl="0" marL="342900" marR="0" rtl="0" algn="l">
              <a:lnSpc>
                <a:spcPct val="100000"/>
              </a:lnSpc>
              <a:spcBef>
                <a:spcPts val="540"/>
              </a:spcBef>
              <a:spcAft>
                <a:spcPts val="0"/>
              </a:spcAft>
              <a:buClr>
                <a:schemeClr val="dk1"/>
              </a:buClr>
              <a:buSzPts val="2400"/>
              <a:buFont typeface="Arial"/>
              <a:buChar char="•"/>
            </a:pPr>
            <a:r>
              <a:rPr b="0" i="0" lang="en-US" sz="2400" u="none" cap="none" strike="noStrike">
                <a:solidFill>
                  <a:schemeClr val="dk1"/>
                </a:solidFill>
                <a:latin typeface="Calibri"/>
                <a:ea typeface="Calibri"/>
                <a:cs typeface="Calibri"/>
                <a:sym typeface="Calibri"/>
              </a:rPr>
              <a:t>This is crucial in our modern climatic conditions</a:t>
            </a:r>
            <a:endParaRPr b="0" i="0" sz="2400" u="none" cap="none" strike="noStrike">
              <a:solidFill>
                <a:schemeClr val="dk1"/>
              </a:solidFill>
              <a:latin typeface="Calibri"/>
              <a:ea typeface="Calibri"/>
              <a:cs typeface="Calibri"/>
              <a:sym typeface="Calibri"/>
            </a:endParaRPr>
          </a:p>
        </p:txBody>
      </p:sp>
      <p:pic>
        <p:nvPicPr>
          <p:cNvPr descr="Logo, company name&#10;&#10;Description automatically generated" id="154" name="Google Shape;154;p18"/>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19"/>
          <p:cNvSpPr/>
          <p:nvPr/>
        </p:nvSpPr>
        <p:spPr>
          <a:xfrm>
            <a:off x="0" y="0"/>
            <a:ext cx="12192000" cy="936926"/>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60" name="Google Shape;160;p19"/>
          <p:cNvSpPr txBox="1"/>
          <p:nvPr/>
        </p:nvSpPr>
        <p:spPr>
          <a:xfrm>
            <a:off x="293732" y="3199161"/>
            <a:ext cx="4260900" cy="64629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385623"/>
                </a:solidFill>
                <a:latin typeface="Calibri"/>
                <a:ea typeface="Calibri"/>
                <a:cs typeface="Calibri"/>
                <a:sym typeface="Calibri"/>
              </a:rPr>
              <a:t>5. Why do we care?</a:t>
            </a:r>
            <a:endParaRPr b="0" i="0" sz="3600" u="none" cap="none" strike="noStrike">
              <a:solidFill>
                <a:srgbClr val="000000"/>
              </a:solidFill>
              <a:latin typeface="Calibri"/>
              <a:ea typeface="Calibri"/>
              <a:cs typeface="Calibri"/>
              <a:sym typeface="Calibri"/>
            </a:endParaRPr>
          </a:p>
        </p:txBody>
      </p:sp>
      <p:sp>
        <p:nvSpPr>
          <p:cNvPr id="161" name="Google Shape;161;p19"/>
          <p:cNvSpPr txBox="1"/>
          <p:nvPr/>
        </p:nvSpPr>
        <p:spPr>
          <a:xfrm>
            <a:off x="4942728" y="1020691"/>
            <a:ext cx="6955540" cy="5391179"/>
          </a:xfrm>
          <a:prstGeom prst="rect">
            <a:avLst/>
          </a:prstGeom>
          <a:noFill/>
          <a:ln>
            <a:noFill/>
          </a:ln>
        </p:spPr>
        <p:txBody>
          <a:bodyPr anchorCtr="0" anchor="t" bIns="45700" lIns="91425" spcFirstLastPara="1" rIns="91425" wrap="square" tIns="45700">
            <a:spAutoFit/>
          </a:bodyPr>
          <a:lstStyle/>
          <a:p>
            <a:pPr indent="-285750" lvl="0" marL="331944" marR="0" rtl="0" algn="l">
              <a:lnSpc>
                <a:spcPct val="100000"/>
              </a:lnSpc>
              <a:spcBef>
                <a:spcPts val="0"/>
              </a:spcBef>
              <a:spcAft>
                <a:spcPts val="0"/>
              </a:spcAft>
              <a:buClr>
                <a:schemeClr val="dk1"/>
              </a:buClr>
              <a:buSzPts val="1395"/>
              <a:buFont typeface="Arial"/>
              <a:buChar char="•"/>
            </a:pPr>
            <a:r>
              <a:rPr b="0" i="0" lang="en-US" sz="2400" u="none" cap="none" strike="noStrike">
                <a:solidFill>
                  <a:schemeClr val="dk1"/>
                </a:solidFill>
                <a:latin typeface="Calibri"/>
                <a:ea typeface="Calibri"/>
                <a:cs typeface="Calibri"/>
                <a:sym typeface="Calibri"/>
              </a:rPr>
              <a:t>Public awareness of the value of the cultural heritage has increased. This is particularly evident in the growing number of people who, in many countries, visit buildings and architectural complexes which make up the essential part of the heritage. </a:t>
            </a:r>
            <a:endParaRPr b="0" i="0" sz="2400" u="none" cap="none" strike="noStrike">
              <a:solidFill>
                <a:schemeClr val="dk1"/>
              </a:solidFill>
              <a:latin typeface="Calibri"/>
              <a:ea typeface="Calibri"/>
              <a:cs typeface="Calibri"/>
              <a:sym typeface="Calibri"/>
            </a:endParaRPr>
          </a:p>
          <a:p>
            <a:pPr indent="-285750" lvl="0" marL="331944" marR="0" rtl="0" algn="l">
              <a:lnSpc>
                <a:spcPct val="100000"/>
              </a:lnSpc>
              <a:spcBef>
                <a:spcPts val="499"/>
              </a:spcBef>
              <a:spcAft>
                <a:spcPts val="0"/>
              </a:spcAft>
              <a:buClr>
                <a:schemeClr val="dk1"/>
              </a:buClr>
              <a:buSzPts val="1395"/>
              <a:buFont typeface="Arial"/>
              <a:buChar char="•"/>
            </a:pPr>
            <a:r>
              <a:rPr b="0" i="0" lang="en-US" sz="2400" u="none" cap="none" strike="noStrike">
                <a:solidFill>
                  <a:schemeClr val="dk1"/>
                </a:solidFill>
                <a:latin typeface="Calibri"/>
                <a:ea typeface="Calibri"/>
                <a:cs typeface="Calibri"/>
                <a:sym typeface="Calibri"/>
              </a:rPr>
              <a:t>The vitality of associations established to defend the heritage, and also the increased interest in the non-physical heritage, reflect the new life and cultural development. </a:t>
            </a:r>
            <a:endParaRPr b="0" i="0" sz="2400" u="none" cap="none" strike="noStrike">
              <a:solidFill>
                <a:schemeClr val="dk1"/>
              </a:solidFill>
              <a:latin typeface="Calibri"/>
              <a:ea typeface="Calibri"/>
              <a:cs typeface="Calibri"/>
              <a:sym typeface="Calibri"/>
            </a:endParaRPr>
          </a:p>
          <a:p>
            <a:pPr indent="-285750" lvl="0" marL="331944" marR="0" rtl="0" algn="l">
              <a:lnSpc>
                <a:spcPct val="100000"/>
              </a:lnSpc>
              <a:spcBef>
                <a:spcPts val="499"/>
              </a:spcBef>
              <a:spcAft>
                <a:spcPts val="0"/>
              </a:spcAft>
              <a:buClr>
                <a:schemeClr val="dk1"/>
              </a:buClr>
              <a:buSzPts val="1395"/>
              <a:buFont typeface="Arial"/>
              <a:buChar char="•"/>
            </a:pPr>
            <a:r>
              <a:rPr b="1" i="0" lang="en-US" sz="2400" u="none" cap="none" strike="noStrike">
                <a:solidFill>
                  <a:schemeClr val="dk1"/>
                </a:solidFill>
                <a:latin typeface="Calibri"/>
                <a:ea typeface="Calibri"/>
                <a:cs typeface="Calibri"/>
                <a:sym typeface="Calibri"/>
              </a:rPr>
              <a:t>In general terms, through their impact on economic activity and tourism, policies regarding the cultural heritage make an effective contribution to development. </a:t>
            </a:r>
            <a:endParaRPr b="1" i="0" sz="1050" u="none" cap="none" strike="noStrike">
              <a:solidFill>
                <a:schemeClr val="dk1"/>
              </a:solidFill>
              <a:latin typeface="Calibri"/>
              <a:ea typeface="Calibri"/>
              <a:cs typeface="Calibri"/>
              <a:sym typeface="Calibri"/>
            </a:endParaRPr>
          </a:p>
        </p:txBody>
      </p:sp>
      <p:pic>
        <p:nvPicPr>
          <p:cNvPr descr="Logo, company name&#10;&#10;Description automatically generated" id="162" name="Google Shape;162;p19"/>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0"/>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68" name="Google Shape;168;p20"/>
          <p:cNvSpPr txBox="1"/>
          <p:nvPr/>
        </p:nvSpPr>
        <p:spPr>
          <a:xfrm>
            <a:off x="293732" y="2917806"/>
            <a:ext cx="4260900" cy="1200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385623"/>
                </a:solidFill>
                <a:latin typeface="Calibri"/>
                <a:ea typeface="Calibri"/>
                <a:cs typeface="Calibri"/>
                <a:sym typeface="Calibri"/>
              </a:rPr>
              <a:t>6. Valorisation of Cultural Heritage</a:t>
            </a:r>
            <a:endParaRPr b="0" i="0" sz="3600" u="none" cap="none" strike="noStrike">
              <a:solidFill>
                <a:srgbClr val="000000"/>
              </a:solidFill>
              <a:latin typeface="Calibri"/>
              <a:ea typeface="Calibri"/>
              <a:cs typeface="Calibri"/>
              <a:sym typeface="Calibri"/>
            </a:endParaRPr>
          </a:p>
        </p:txBody>
      </p:sp>
      <p:sp>
        <p:nvSpPr>
          <p:cNvPr id="169" name="Google Shape;169;p20"/>
          <p:cNvSpPr txBox="1"/>
          <p:nvPr/>
        </p:nvSpPr>
        <p:spPr>
          <a:xfrm>
            <a:off x="4942727" y="1794409"/>
            <a:ext cx="6733457" cy="3544520"/>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295"/>
              <a:buFont typeface="Arial"/>
              <a:buChar char="•"/>
            </a:pPr>
            <a:r>
              <a:rPr b="0" i="0" lang="en-US" sz="2400" u="none" cap="none" strike="noStrike">
                <a:solidFill>
                  <a:schemeClr val="dk1"/>
                </a:solidFill>
                <a:latin typeface="Calibri"/>
                <a:ea typeface="Calibri"/>
                <a:cs typeface="Calibri"/>
                <a:sym typeface="Calibri"/>
              </a:rPr>
              <a:t>This is the job performed usually by professionals (archaeologists, art historians, architects, ethnologists etc). </a:t>
            </a:r>
            <a:endParaRPr b="0" i="0" sz="2400" u="none" cap="none" strike="noStrike">
              <a:solidFill>
                <a:schemeClr val="dk1"/>
              </a:solidFill>
              <a:latin typeface="Calibri"/>
              <a:ea typeface="Calibri"/>
              <a:cs typeface="Calibri"/>
              <a:sym typeface="Calibri"/>
            </a:endParaRPr>
          </a:p>
          <a:p>
            <a:pPr indent="-457200" lvl="0" marL="457200" marR="0" rtl="0" algn="l">
              <a:lnSpc>
                <a:spcPct val="100000"/>
              </a:lnSpc>
              <a:spcBef>
                <a:spcPts val="540"/>
              </a:spcBef>
              <a:spcAft>
                <a:spcPts val="0"/>
              </a:spcAft>
              <a:buClr>
                <a:schemeClr val="dk1"/>
              </a:buClr>
              <a:buSzPts val="2295"/>
              <a:buFont typeface="Arial"/>
              <a:buChar char="•"/>
            </a:pPr>
            <a:r>
              <a:rPr b="0" i="0" lang="en-US" sz="2400" u="none" cap="none" strike="noStrike">
                <a:solidFill>
                  <a:schemeClr val="dk1"/>
                </a:solidFill>
                <a:latin typeface="Calibri"/>
                <a:ea typeface="Calibri"/>
                <a:cs typeface="Calibri"/>
                <a:sym typeface="Calibri"/>
              </a:rPr>
              <a:t>However, they have to take in consideration not only what this asset represents for civilization, but also what it means to the surrounding community.</a:t>
            </a:r>
            <a:endParaRPr b="0" i="0" sz="2400" u="none" cap="none" strike="noStrike">
              <a:solidFill>
                <a:schemeClr val="dk1"/>
              </a:solidFill>
              <a:latin typeface="Calibri"/>
              <a:ea typeface="Calibri"/>
              <a:cs typeface="Calibri"/>
              <a:sym typeface="Calibri"/>
            </a:endParaRPr>
          </a:p>
          <a:p>
            <a:pPr indent="-457200" lvl="0" marL="457200" marR="0" rtl="0" algn="l">
              <a:lnSpc>
                <a:spcPct val="100000"/>
              </a:lnSpc>
              <a:spcBef>
                <a:spcPts val="540"/>
              </a:spcBef>
              <a:spcAft>
                <a:spcPts val="0"/>
              </a:spcAft>
              <a:buClr>
                <a:schemeClr val="dk1"/>
              </a:buClr>
              <a:buSzPts val="2295"/>
              <a:buFont typeface="Arial"/>
              <a:buChar char="•"/>
            </a:pPr>
            <a:r>
              <a:rPr b="0" i="0" lang="en-US" sz="2400" u="none" cap="none" strike="noStrike">
                <a:solidFill>
                  <a:schemeClr val="dk1"/>
                </a:solidFill>
                <a:latin typeface="Calibri"/>
                <a:ea typeface="Calibri"/>
                <a:cs typeface="Calibri"/>
                <a:sym typeface="Calibri"/>
              </a:rPr>
              <a:t>Sometimes, relatively unimportant monuments have a special meaning for the local people</a:t>
            </a:r>
            <a:endParaRPr b="0" i="0" sz="1600" u="none" cap="none" strike="noStrike">
              <a:solidFill>
                <a:schemeClr val="dk1"/>
              </a:solidFill>
              <a:latin typeface="Calibri"/>
              <a:ea typeface="Calibri"/>
              <a:cs typeface="Calibri"/>
              <a:sym typeface="Calibri"/>
            </a:endParaRPr>
          </a:p>
        </p:txBody>
      </p:sp>
      <p:pic>
        <p:nvPicPr>
          <p:cNvPr descr="Logo, company name&#10;&#10;Description automatically generated" id="170" name="Google Shape;170;p20"/>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1"/>
          <p:cNvSpPr/>
          <p:nvPr/>
        </p:nvSpPr>
        <p:spPr>
          <a:xfrm>
            <a:off x="0" y="0"/>
            <a:ext cx="12192000" cy="936900"/>
          </a:xfrm>
          <a:prstGeom prst="rect">
            <a:avLst/>
          </a:prstGeom>
          <a:solidFill>
            <a:srgbClr val="132D2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t/>
            </a:r>
            <a:endParaRPr b="1" i="0" sz="2000" u="none" cap="none" strike="noStrike">
              <a:solidFill>
                <a:schemeClr val="lt1"/>
              </a:solidFill>
              <a:latin typeface="Calibri"/>
              <a:ea typeface="Calibri"/>
              <a:cs typeface="Calibri"/>
              <a:sym typeface="Calibri"/>
            </a:endParaRPr>
          </a:p>
        </p:txBody>
      </p:sp>
      <p:sp>
        <p:nvSpPr>
          <p:cNvPr id="176" name="Google Shape;176;p21"/>
          <p:cNvSpPr txBox="1"/>
          <p:nvPr/>
        </p:nvSpPr>
        <p:spPr>
          <a:xfrm>
            <a:off x="293732" y="2945942"/>
            <a:ext cx="4260900" cy="1200288"/>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1" i="0" lang="en-US" sz="3600" u="none" cap="none" strike="noStrike">
                <a:solidFill>
                  <a:srgbClr val="385623"/>
                </a:solidFill>
                <a:latin typeface="Calibri"/>
                <a:ea typeface="Calibri"/>
                <a:cs typeface="Calibri"/>
                <a:sym typeface="Calibri"/>
              </a:rPr>
              <a:t>6. Interpretation of Cultural Heritage</a:t>
            </a:r>
            <a:endParaRPr b="0" i="0" sz="3600" u="none" cap="none" strike="noStrike">
              <a:solidFill>
                <a:srgbClr val="000000"/>
              </a:solidFill>
              <a:latin typeface="Calibri"/>
              <a:ea typeface="Calibri"/>
              <a:cs typeface="Calibri"/>
              <a:sym typeface="Calibri"/>
            </a:endParaRPr>
          </a:p>
        </p:txBody>
      </p:sp>
      <p:sp>
        <p:nvSpPr>
          <p:cNvPr id="177" name="Google Shape;177;p21"/>
          <p:cNvSpPr txBox="1"/>
          <p:nvPr/>
        </p:nvSpPr>
        <p:spPr>
          <a:xfrm>
            <a:off x="4942727" y="2132035"/>
            <a:ext cx="6634983" cy="3046948"/>
          </a:xfrm>
          <a:prstGeom prst="rect">
            <a:avLst/>
          </a:prstGeom>
          <a:noFill/>
          <a:ln>
            <a:noFill/>
          </a:ln>
        </p:spPr>
        <p:txBody>
          <a:bodyPr anchorCtr="0" anchor="t" bIns="45700" lIns="91425" spcFirstLastPara="1" rIns="91425" wrap="square" tIns="45700">
            <a:spAutoFit/>
          </a:bodyPr>
          <a:lstStyle/>
          <a:p>
            <a:pPr indent="-457200" lvl="0" marL="457200" marR="0" rtl="0" algn="l">
              <a:lnSpc>
                <a:spcPct val="100000"/>
              </a:lnSpc>
              <a:spcBef>
                <a:spcPts val="0"/>
              </a:spcBef>
              <a:spcAft>
                <a:spcPts val="0"/>
              </a:spcAft>
              <a:buClr>
                <a:schemeClr val="dk1"/>
              </a:buClr>
              <a:buSzPts val="2295"/>
              <a:buFont typeface="Arial"/>
              <a:buChar char="•"/>
            </a:pPr>
            <a:r>
              <a:rPr b="0" i="0" lang="en-US" sz="2400" u="none" cap="none" strike="noStrike">
                <a:solidFill>
                  <a:schemeClr val="dk1"/>
                </a:solidFill>
                <a:latin typeface="Calibri"/>
                <a:ea typeface="Calibri"/>
                <a:cs typeface="Calibri"/>
                <a:sym typeface="Calibri"/>
              </a:rPr>
              <a:t>This can be a joint effort between professionals and locals. </a:t>
            </a:r>
            <a:endParaRPr b="0" i="0" sz="2400" u="none" cap="none" strike="noStrike">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2700"/>
              <a:buFont typeface="Arial"/>
              <a:buChar char="•"/>
            </a:pPr>
            <a:r>
              <a:rPr b="0" i="0" lang="en-US" sz="2400" u="none" cap="none" strike="noStrike">
                <a:solidFill>
                  <a:schemeClr val="dk1"/>
                </a:solidFill>
                <a:latin typeface="Calibri"/>
                <a:ea typeface="Calibri"/>
                <a:cs typeface="Calibri"/>
                <a:sym typeface="Calibri"/>
              </a:rPr>
              <a:t>It involves discovering the stories and history behind the monuments, signposting, explaining, creating digital applications, making monuments “talk” one way or another. </a:t>
            </a:r>
            <a:endParaRPr b="0" i="0" sz="2400" u="none" cap="none" strike="noStrike">
              <a:solidFill>
                <a:schemeClr val="dk1"/>
              </a:solidFill>
              <a:latin typeface="Calibri"/>
              <a:ea typeface="Calibri"/>
              <a:cs typeface="Calibri"/>
              <a:sym typeface="Calibri"/>
            </a:endParaRPr>
          </a:p>
          <a:p>
            <a:pPr indent="-457200" lvl="0" marL="457200" marR="0" rtl="0" algn="l">
              <a:lnSpc>
                <a:spcPct val="100000"/>
              </a:lnSpc>
              <a:spcBef>
                <a:spcPts val="0"/>
              </a:spcBef>
              <a:spcAft>
                <a:spcPts val="0"/>
              </a:spcAft>
              <a:buClr>
                <a:schemeClr val="dk1"/>
              </a:buClr>
              <a:buSzPts val="2700"/>
              <a:buFont typeface="Arial"/>
              <a:buChar char="•"/>
            </a:pPr>
            <a:r>
              <a:rPr b="0" i="0" lang="en-US" sz="2400" u="none" cap="none" strike="noStrike">
                <a:solidFill>
                  <a:schemeClr val="dk1"/>
                </a:solidFill>
                <a:latin typeface="Calibri"/>
                <a:ea typeface="Calibri"/>
                <a:cs typeface="Calibri"/>
                <a:sym typeface="Calibri"/>
              </a:rPr>
              <a:t>Nowadays it constitutes an entire discipline on its own. </a:t>
            </a:r>
            <a:endParaRPr b="0" i="0" sz="2400" u="none" cap="none" strike="noStrike">
              <a:solidFill>
                <a:schemeClr val="dk1"/>
              </a:solidFill>
              <a:latin typeface="Calibri"/>
              <a:ea typeface="Calibri"/>
              <a:cs typeface="Calibri"/>
              <a:sym typeface="Calibri"/>
            </a:endParaRPr>
          </a:p>
        </p:txBody>
      </p:sp>
      <p:pic>
        <p:nvPicPr>
          <p:cNvPr descr="Logo, company name&#10;&#10;Description automatically generated" id="178" name="Google Shape;178;p21"/>
          <p:cNvPicPr preferRelativeResize="0"/>
          <p:nvPr/>
        </p:nvPicPr>
        <p:blipFill rotWithShape="1">
          <a:blip r:embed="rId3">
            <a:alphaModFix/>
          </a:blip>
          <a:srcRect b="0" l="0" r="0" t="0"/>
          <a:stretch/>
        </p:blipFill>
        <p:spPr>
          <a:xfrm>
            <a:off x="-1" y="-1"/>
            <a:ext cx="936925" cy="9369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