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6858000" cx="12192000"/>
  <p:notesSz cx="6858000" cy="9144000"/>
  <p:embeddedFontLst>
    <p:embeddedFont>
      <p:font typeface="Questrial"/>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font" Target="fonts/Questrial-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1" name="Google Shape;181;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9" name="Google Shape;189;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7" name="Google Shape;197;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5" name="Google Shape;205;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3" name="Google Shape;213;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1" name="Google Shape;221;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0" name="Google Shape;230;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8" name="Google Shape;238;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6" name="Google Shape;246;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5" name="Google Shape;12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3" name="Google Shape;13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1" name="Google Shape;141;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9" name="Google Shape;149;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7" name="Google Shape;15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5" name="Google Shape;165;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3" name="Google Shape;173;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3" name="Shape 23"/>
        <p:cNvGrpSpPr/>
        <p:nvPr/>
      </p:nvGrpSpPr>
      <p:grpSpPr>
        <a:xfrm>
          <a:off x="0" y="0"/>
          <a:ext cx="0" cy="0"/>
          <a:chOff x="0" y="0"/>
          <a:chExt cx="0" cy="0"/>
        </a:xfrm>
      </p:grpSpPr>
      <p:sp>
        <p:nvSpPr>
          <p:cNvPr id="24" name="Google Shape;24;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6.png"/><Relationship Id="rId6"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png"/><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804671" y="2034970"/>
            <a:ext cx="4189359" cy="2030591"/>
          </a:xfrm>
          <a:prstGeom prst="rect">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2"/>
              </a:buClr>
              <a:buSzPct val="111111"/>
              <a:buFont typeface="Calibri"/>
              <a:buNone/>
            </a:pPr>
            <a:r>
              <a:rPr b="1" lang="el-GR" sz="4000">
                <a:solidFill>
                  <a:schemeClr val="dk2"/>
                </a:solidFill>
              </a:rPr>
              <a:t>Πολιτιστική κληρονομιά και αγροτική ανθεκτικότητα</a:t>
            </a:r>
            <a:endParaRPr b="1" sz="4000">
              <a:solidFill>
                <a:schemeClr val="dk2"/>
              </a:solidFill>
            </a:endParaRPr>
          </a:p>
        </p:txBody>
      </p:sp>
      <p:sp>
        <p:nvSpPr>
          <p:cNvPr id="85" name="Google Shape;85;p13"/>
          <p:cNvSpPr txBox="1"/>
          <p:nvPr>
            <p:ph idx="1" type="subTitle"/>
          </p:nvPr>
        </p:nvSpPr>
        <p:spPr>
          <a:xfrm>
            <a:off x="804671" y="681111"/>
            <a:ext cx="3626651" cy="8663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2000"/>
              <a:buNone/>
            </a:pPr>
            <a:r>
              <a:rPr lang="el-GR" sz="2000">
                <a:solidFill>
                  <a:schemeClr val="dk2"/>
                </a:solidFill>
              </a:rPr>
              <a:t>Blended mobility of VET learners</a:t>
            </a:r>
            <a:endParaRPr sz="2000">
              <a:solidFill>
                <a:schemeClr val="dk2"/>
              </a:solidFill>
            </a:endParaRPr>
          </a:p>
        </p:txBody>
      </p:sp>
      <p:pic>
        <p:nvPicPr>
          <p:cNvPr id="86" name="Google Shape;86;p13"/>
          <p:cNvPicPr preferRelativeResize="0"/>
          <p:nvPr/>
        </p:nvPicPr>
        <p:blipFill rotWithShape="1">
          <a:blip r:embed="rId3">
            <a:alphaModFix/>
          </a:blip>
          <a:srcRect b="0" l="0" r="0" t="0"/>
          <a:stretch/>
        </p:blipFill>
        <p:spPr>
          <a:xfrm>
            <a:off x="6467798" y="652975"/>
            <a:ext cx="4919529" cy="4635026"/>
          </a:xfrm>
          <a:custGeom>
            <a:rect b="b" l="l" r="r" t="t"/>
            <a:pathLst>
              <a:path extrusionOk="0" h="5380277" w="5017317">
                <a:moveTo>
                  <a:pt x="0" y="0"/>
                </a:moveTo>
                <a:lnTo>
                  <a:pt x="5017317" y="0"/>
                </a:lnTo>
                <a:lnTo>
                  <a:pt x="5017317" y="5380277"/>
                </a:lnTo>
                <a:lnTo>
                  <a:pt x="0" y="5380277"/>
                </a:lnTo>
                <a:close/>
              </a:path>
            </a:pathLst>
          </a:custGeom>
          <a:noFill/>
          <a:ln>
            <a:noFill/>
          </a:ln>
        </p:spPr>
      </p:pic>
      <p:sp>
        <p:nvSpPr>
          <p:cNvPr id="87" name="Google Shape;87;p13"/>
          <p:cNvSpPr/>
          <p:nvPr/>
        </p:nvSpPr>
        <p:spPr>
          <a:xfrm>
            <a:off x="804671" y="5697265"/>
            <a:ext cx="5442666" cy="938719"/>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1100"/>
              <a:buFont typeface="Arial"/>
              <a:buNone/>
            </a:pPr>
            <a:r>
              <a:rPr b="0" i="0" lang="el-GR" sz="1100" u="none" cap="none" strike="noStrike">
                <a:solidFill>
                  <a:schemeClr val="dk1"/>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100"/>
              <a:buFont typeface="Arial"/>
              <a:buNone/>
            </a:pPr>
            <a:r>
              <a:rPr b="1" i="0" lang="el-GR" sz="1100" u="none" cap="none" strike="noStrike">
                <a:solidFill>
                  <a:schemeClr val="dk1"/>
                </a:solidFill>
                <a:latin typeface="Calibri"/>
                <a:ea typeface="Calibri"/>
                <a:cs typeface="Calibri"/>
                <a:sym typeface="Calibri"/>
              </a:rPr>
              <a:t>ID 2020-1-EL01-KA202-079113</a:t>
            </a:r>
            <a:endParaRPr b="0" i="0" sz="1100" u="none" cap="none" strike="noStrike">
              <a:solidFill>
                <a:schemeClr val="dk1"/>
              </a:solidFill>
              <a:latin typeface="Calibri"/>
              <a:ea typeface="Calibri"/>
              <a:cs typeface="Calibri"/>
              <a:sym typeface="Calibri"/>
            </a:endParaRPr>
          </a:p>
        </p:txBody>
      </p:sp>
      <p:pic>
        <p:nvPicPr>
          <p:cNvPr id="88" name="Google Shape;88;p13"/>
          <p:cNvPicPr preferRelativeResize="0"/>
          <p:nvPr/>
        </p:nvPicPr>
        <p:blipFill rotWithShape="1">
          <a:blip r:embed="rId4">
            <a:alphaModFix/>
          </a:blip>
          <a:srcRect b="0" l="0" r="0" t="0"/>
          <a:stretch/>
        </p:blipFill>
        <p:spPr>
          <a:xfrm>
            <a:off x="6467799" y="5697265"/>
            <a:ext cx="860855" cy="803465"/>
          </a:xfrm>
          <a:prstGeom prst="rect">
            <a:avLst/>
          </a:prstGeom>
          <a:noFill/>
          <a:ln>
            <a:noFill/>
          </a:ln>
        </p:spPr>
      </p:pic>
      <p:pic>
        <p:nvPicPr>
          <p:cNvPr id="89" name="Google Shape;89;p13"/>
          <p:cNvPicPr preferRelativeResize="0"/>
          <p:nvPr/>
        </p:nvPicPr>
        <p:blipFill rotWithShape="1">
          <a:blip r:embed="rId5">
            <a:alphaModFix/>
          </a:blip>
          <a:srcRect b="0" l="0" r="0" t="0"/>
          <a:stretch/>
        </p:blipFill>
        <p:spPr>
          <a:xfrm>
            <a:off x="9173491" y="5840165"/>
            <a:ext cx="2182557" cy="463336"/>
          </a:xfrm>
          <a:prstGeom prst="rect">
            <a:avLst/>
          </a:prstGeom>
          <a:noFill/>
          <a:ln>
            <a:noFill/>
          </a:ln>
        </p:spPr>
      </p:pic>
      <p:pic>
        <p:nvPicPr>
          <p:cNvPr id="90" name="Google Shape;90;p13"/>
          <p:cNvPicPr preferRelativeResize="0"/>
          <p:nvPr/>
        </p:nvPicPr>
        <p:blipFill rotWithShape="1">
          <a:blip r:embed="rId6">
            <a:alphaModFix/>
          </a:blip>
          <a:srcRect b="0" l="0" r="0" t="0"/>
          <a:stretch/>
        </p:blipFill>
        <p:spPr>
          <a:xfrm>
            <a:off x="7398422" y="5739468"/>
            <a:ext cx="1633036" cy="7936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2"/>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84" name="Google Shape;184;p22"/>
          <p:cNvSpPr txBox="1"/>
          <p:nvPr/>
        </p:nvSpPr>
        <p:spPr>
          <a:xfrm>
            <a:off x="293732" y="2945942"/>
            <a:ext cx="4260900" cy="17542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6. Ερμηνεία της  Πολιτιστικής Κληρονομιάς</a:t>
            </a:r>
            <a:endParaRPr/>
          </a:p>
        </p:txBody>
      </p:sp>
      <p:sp>
        <p:nvSpPr>
          <p:cNvPr id="185" name="Google Shape;185;p22"/>
          <p:cNvSpPr txBox="1"/>
          <p:nvPr/>
        </p:nvSpPr>
        <p:spPr>
          <a:xfrm>
            <a:off x="4942727" y="2033559"/>
            <a:ext cx="6634983" cy="3785611"/>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295"/>
              <a:buFont typeface="Arial"/>
              <a:buChar char="•"/>
            </a:pPr>
            <a:r>
              <a:rPr b="0" i="0" lang="el-GR" sz="2400" u="none" cap="none" strike="noStrike">
                <a:solidFill>
                  <a:schemeClr val="dk1"/>
                </a:solidFill>
                <a:latin typeface="Calibri"/>
                <a:ea typeface="Calibri"/>
                <a:cs typeface="Calibri"/>
                <a:sym typeface="Calibri"/>
              </a:rPr>
              <a:t>Αυτό μπορεί να είναι μια κοινή προσπάθεια μεταξύ επαγγελματιών και ντόπιων.</a:t>
            </a:r>
            <a:endParaRPr/>
          </a:p>
          <a:p>
            <a:pPr indent="-457200" lvl="0" marL="457200" marR="0" rtl="0" algn="l">
              <a:lnSpc>
                <a:spcPct val="100000"/>
              </a:lnSpc>
              <a:spcBef>
                <a:spcPts val="0"/>
              </a:spcBef>
              <a:spcAft>
                <a:spcPts val="0"/>
              </a:spcAft>
              <a:buClr>
                <a:schemeClr val="dk1"/>
              </a:buClr>
              <a:buSzPts val="2295"/>
              <a:buFont typeface="Arial"/>
              <a:buChar char="•"/>
            </a:pPr>
            <a:r>
              <a:rPr b="0" i="0" lang="el-GR" sz="2400" u="none" cap="none" strike="noStrike">
                <a:solidFill>
                  <a:schemeClr val="dk1"/>
                </a:solidFill>
                <a:latin typeface="Calibri"/>
                <a:ea typeface="Calibri"/>
                <a:cs typeface="Calibri"/>
                <a:sym typeface="Calibri"/>
              </a:rPr>
              <a:t>Περιλαμβάνει την ανακάλυψη της ιστορίας αλλά και των ιστοριών πίσω από τα μνημεία, τη σήμανση, την εξήγηση, τη δημιουργία ψηφιακών εφαρμογών, με άλλα λόγια: να κάνεις τα μνημεία να «μιλούν» - με τον ένα ή τον άλλο τρόπο.</a:t>
            </a:r>
            <a:endParaRPr/>
          </a:p>
          <a:p>
            <a:pPr indent="-457200" lvl="0" marL="457200" marR="0" rtl="0" algn="l">
              <a:lnSpc>
                <a:spcPct val="100000"/>
              </a:lnSpc>
              <a:spcBef>
                <a:spcPts val="0"/>
              </a:spcBef>
              <a:spcAft>
                <a:spcPts val="0"/>
              </a:spcAft>
              <a:buClr>
                <a:schemeClr val="dk1"/>
              </a:buClr>
              <a:buSzPts val="2295"/>
              <a:buFont typeface="Arial"/>
              <a:buChar char="•"/>
            </a:pPr>
            <a:r>
              <a:rPr b="0" i="0" lang="el-GR" sz="2400" u="none" cap="none" strike="noStrike">
                <a:solidFill>
                  <a:schemeClr val="dk1"/>
                </a:solidFill>
                <a:latin typeface="Calibri"/>
                <a:ea typeface="Calibri"/>
                <a:cs typeface="Calibri"/>
                <a:sym typeface="Calibri"/>
              </a:rPr>
              <a:t>Σήμερα αποτελεί μια ολόκληρη ειδικότητα από μόνη της.</a:t>
            </a:r>
            <a:endParaRPr b="0" i="0" sz="2400" u="none" cap="none" strike="noStrike">
              <a:solidFill>
                <a:schemeClr val="dk1"/>
              </a:solidFill>
              <a:latin typeface="Calibri"/>
              <a:ea typeface="Calibri"/>
              <a:cs typeface="Calibri"/>
              <a:sym typeface="Calibri"/>
            </a:endParaRPr>
          </a:p>
        </p:txBody>
      </p:sp>
      <p:pic>
        <p:nvPicPr>
          <p:cNvPr descr="Logo, company name&#10;&#10;Description automatically generated" id="186" name="Google Shape;186;p22"/>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3"/>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92" name="Google Shape;192;p23"/>
          <p:cNvSpPr txBox="1"/>
          <p:nvPr/>
        </p:nvSpPr>
        <p:spPr>
          <a:xfrm>
            <a:off x="293732" y="2945942"/>
            <a:ext cx="4260900" cy="17542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6. Ενίσχυση της Πολιτιστικής Κληρονομιάς</a:t>
            </a:r>
            <a:endParaRPr/>
          </a:p>
        </p:txBody>
      </p:sp>
      <p:sp>
        <p:nvSpPr>
          <p:cNvPr id="193" name="Google Shape;193;p23"/>
          <p:cNvSpPr txBox="1"/>
          <p:nvPr/>
        </p:nvSpPr>
        <p:spPr>
          <a:xfrm>
            <a:off x="4942728" y="1808486"/>
            <a:ext cx="6564644" cy="3831778"/>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700"/>
              <a:buFont typeface="Arial"/>
              <a:buChar char="•"/>
            </a:pPr>
            <a:r>
              <a:rPr b="0" i="0" lang="el-GR" sz="2400" u="none" cap="none" strike="noStrike">
                <a:solidFill>
                  <a:schemeClr val="dk1"/>
                </a:solidFill>
                <a:latin typeface="Calibri"/>
                <a:ea typeface="Calibri"/>
                <a:cs typeface="Calibri"/>
                <a:sym typeface="Calibri"/>
              </a:rPr>
              <a:t>Κάθε είδους δραστηριότητα που μπορεί να συμβάλει στο να γίνει γνωστή η πολιτιστική κληρονομιά μιας περιοχής στο ευρύτερο κοινό (βιβλία, χάρτες, οδηγοί, ιστοσελίδες στο διαδίκτυο, μέσα κοινωνικής δικτύωσης, οργάνωση εκδηλώσεων).</a:t>
            </a:r>
            <a:endParaRPr/>
          </a:p>
          <a:p>
            <a:pPr indent="-457200" lvl="0" marL="457200" marR="0" rtl="0" algn="l">
              <a:lnSpc>
                <a:spcPct val="100000"/>
              </a:lnSpc>
              <a:spcBef>
                <a:spcPts val="0"/>
              </a:spcBef>
              <a:spcAft>
                <a:spcPts val="0"/>
              </a:spcAft>
              <a:buClr>
                <a:schemeClr val="dk1"/>
              </a:buClr>
              <a:buSzPts val="2700"/>
              <a:buFont typeface="Arial"/>
              <a:buChar char="•"/>
            </a:pPr>
            <a:r>
              <a:rPr b="0" i="0" lang="el-GR" sz="2400" u="none" cap="none" strike="noStrike">
                <a:solidFill>
                  <a:schemeClr val="dk1"/>
                </a:solidFill>
                <a:latin typeface="Calibri"/>
                <a:ea typeface="Calibri"/>
                <a:cs typeface="Calibri"/>
                <a:sym typeface="Calibri"/>
              </a:rPr>
              <a:t>Πρέπει να βασίζεται στην ερμηνεία και την αξιοποίησή της ενώ μπορεί να συνδέσει την Πολιτιστική Κληρονομιά με τον τουρισμό και την επιχειρηματικότητα</a:t>
            </a:r>
            <a:r>
              <a:rPr b="0" i="0" lang="el-GR" sz="2700" u="none" cap="none" strike="noStrike">
                <a:solidFill>
                  <a:schemeClr val="dk1"/>
                </a:solidFill>
                <a:latin typeface="Calibri"/>
                <a:ea typeface="Calibri"/>
                <a:cs typeface="Calibri"/>
                <a:sym typeface="Calibri"/>
              </a:rPr>
              <a:t>.</a:t>
            </a:r>
            <a:endParaRPr b="0" i="0" sz="2700" u="none" cap="none" strike="noStrike">
              <a:solidFill>
                <a:schemeClr val="dk1"/>
              </a:solidFill>
              <a:latin typeface="Calibri"/>
              <a:ea typeface="Calibri"/>
              <a:cs typeface="Calibri"/>
              <a:sym typeface="Calibri"/>
            </a:endParaRPr>
          </a:p>
        </p:txBody>
      </p:sp>
      <p:pic>
        <p:nvPicPr>
          <p:cNvPr descr="Logo, company name&#10;&#10;Description automatically generated" id="194" name="Google Shape;194;p23"/>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4"/>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00" name="Google Shape;200;p24"/>
          <p:cNvSpPr txBox="1"/>
          <p:nvPr/>
        </p:nvSpPr>
        <p:spPr>
          <a:xfrm>
            <a:off x="293732" y="3494585"/>
            <a:ext cx="4260900"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6. Τουρισμός</a:t>
            </a:r>
            <a:endParaRPr b="0" i="0" sz="3600" u="none" cap="none" strike="noStrike">
              <a:solidFill>
                <a:srgbClr val="000000"/>
              </a:solidFill>
              <a:latin typeface="Calibri"/>
              <a:ea typeface="Calibri"/>
              <a:cs typeface="Calibri"/>
              <a:sym typeface="Calibri"/>
            </a:endParaRPr>
          </a:p>
        </p:txBody>
      </p:sp>
      <p:sp>
        <p:nvSpPr>
          <p:cNvPr id="201" name="Google Shape;201;p24"/>
          <p:cNvSpPr txBox="1"/>
          <p:nvPr/>
        </p:nvSpPr>
        <p:spPr>
          <a:xfrm>
            <a:off x="4942728" y="1358310"/>
            <a:ext cx="6409900" cy="5078273"/>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700"/>
              <a:buFont typeface="Arial"/>
              <a:buChar char="•"/>
            </a:pPr>
            <a:r>
              <a:rPr b="0" i="0" lang="el-GR" sz="2700" u="none" cap="none" strike="noStrike">
                <a:solidFill>
                  <a:schemeClr val="dk1"/>
                </a:solidFill>
                <a:latin typeface="Calibri"/>
                <a:ea typeface="Calibri"/>
                <a:cs typeface="Calibri"/>
                <a:sym typeface="Calibri"/>
              </a:rPr>
              <a:t>Ο τουρισμός μπορεί να αποδειχθεί πηγή εισοδήματος για τις αγροτικές κοινότητες, ειδικά εάν αναπτυχθεί με βιώσιμο τρόπο.</a:t>
            </a:r>
            <a:endParaRPr/>
          </a:p>
          <a:p>
            <a:pPr indent="-457200" lvl="0" marL="457200" marR="0" rtl="0" algn="l">
              <a:lnSpc>
                <a:spcPct val="100000"/>
              </a:lnSpc>
              <a:spcBef>
                <a:spcPts val="0"/>
              </a:spcBef>
              <a:spcAft>
                <a:spcPts val="0"/>
              </a:spcAft>
              <a:buClr>
                <a:schemeClr val="dk1"/>
              </a:buClr>
              <a:buSzPts val="2700"/>
              <a:buFont typeface="Arial"/>
              <a:buChar char="•"/>
            </a:pPr>
            <a:r>
              <a:rPr b="0" i="0" lang="el-GR" sz="2700" u="none" cap="none" strike="noStrike">
                <a:solidFill>
                  <a:schemeClr val="dk1"/>
                </a:solidFill>
                <a:latin typeface="Calibri"/>
                <a:ea typeface="Calibri"/>
                <a:cs typeface="Calibri"/>
                <a:sym typeface="Calibri"/>
              </a:rPr>
              <a:t>Στην ενότητα που ακολουθεί, θα μάθετε τρόπους με τους οποίους μπορείτε να συνδέσετε τον τουρισμό με την πολιτιστική κληρονομιά της περιοχής σας, χωρίς να βλάπτετε το περιβάλλον και με φροντίδα, ώστε να έχετε ένα αμοιβαίο όφελος – τόσο για την τοπική κοινότητα όσο και για τους επισκέπτες.</a:t>
            </a:r>
            <a:endParaRPr b="0" i="0" sz="2700" u="none" cap="none" strike="noStrike">
              <a:solidFill>
                <a:schemeClr val="dk1"/>
              </a:solidFill>
              <a:latin typeface="Calibri"/>
              <a:ea typeface="Calibri"/>
              <a:cs typeface="Calibri"/>
              <a:sym typeface="Calibri"/>
            </a:endParaRPr>
          </a:p>
        </p:txBody>
      </p:sp>
      <p:pic>
        <p:nvPicPr>
          <p:cNvPr descr="Logo, company name&#10;&#10;Description automatically generated" id="202" name="Google Shape;202;p24"/>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5"/>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08" name="Google Shape;208;p25"/>
          <p:cNvSpPr txBox="1"/>
          <p:nvPr/>
        </p:nvSpPr>
        <p:spPr>
          <a:xfrm>
            <a:off x="293731" y="2945942"/>
            <a:ext cx="4728435"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Ανακεφαλαίωση και ασκήσεις</a:t>
            </a:r>
            <a:endParaRPr b="0" i="0" sz="3600" u="none" cap="none" strike="noStrike">
              <a:solidFill>
                <a:srgbClr val="000000"/>
              </a:solidFill>
              <a:latin typeface="Calibri"/>
              <a:ea typeface="Calibri"/>
              <a:cs typeface="Calibri"/>
              <a:sym typeface="Calibri"/>
            </a:endParaRPr>
          </a:p>
        </p:txBody>
      </p:sp>
      <p:sp>
        <p:nvSpPr>
          <p:cNvPr id="209" name="Google Shape;209;p25"/>
          <p:cNvSpPr txBox="1"/>
          <p:nvPr/>
        </p:nvSpPr>
        <p:spPr>
          <a:xfrm>
            <a:off x="5064370" y="1161363"/>
            <a:ext cx="6639950" cy="5493771"/>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700"/>
              <a:buFont typeface="Arial"/>
              <a:buChar char="•"/>
            </a:pPr>
            <a:r>
              <a:rPr b="0" i="0" lang="el-GR" sz="2700" u="none" cap="none" strike="noStrike">
                <a:solidFill>
                  <a:schemeClr val="dk1"/>
                </a:solidFill>
                <a:latin typeface="Calibri"/>
                <a:ea typeface="Calibri"/>
                <a:cs typeface="Calibri"/>
                <a:sym typeface="Calibri"/>
              </a:rPr>
              <a:t>Ερευνήστε την πολιτιστική κληρονομιά της περιοχής σας.</a:t>
            </a:r>
            <a:endParaRPr/>
          </a:p>
          <a:p>
            <a:pPr indent="-457200" lvl="0" marL="457200" marR="0" rtl="0" algn="l">
              <a:lnSpc>
                <a:spcPct val="100000"/>
              </a:lnSpc>
              <a:spcBef>
                <a:spcPts val="0"/>
              </a:spcBef>
              <a:spcAft>
                <a:spcPts val="0"/>
              </a:spcAft>
              <a:buClr>
                <a:schemeClr val="dk1"/>
              </a:buClr>
              <a:buSzPts val="2700"/>
              <a:buFont typeface="Arial"/>
              <a:buChar char="•"/>
            </a:pPr>
            <a:r>
              <a:rPr b="0" i="0" lang="el-GR" sz="2700" u="none" cap="none" strike="noStrike">
                <a:solidFill>
                  <a:schemeClr val="dk1"/>
                </a:solidFill>
                <a:latin typeface="Calibri"/>
                <a:ea typeface="Calibri"/>
                <a:cs typeface="Calibri"/>
                <a:sym typeface="Calibri"/>
              </a:rPr>
              <a:t>Κάντε έναν κατάλογο με την υλική και έναν άλλο για την άυλη κληρονομιά.</a:t>
            </a:r>
            <a:endParaRPr/>
          </a:p>
          <a:p>
            <a:pPr indent="-457200" lvl="0" marL="457200" marR="0" rtl="0" algn="l">
              <a:lnSpc>
                <a:spcPct val="100000"/>
              </a:lnSpc>
              <a:spcBef>
                <a:spcPts val="0"/>
              </a:spcBef>
              <a:spcAft>
                <a:spcPts val="0"/>
              </a:spcAft>
              <a:buClr>
                <a:schemeClr val="dk1"/>
              </a:buClr>
              <a:buSzPts val="2700"/>
              <a:buFont typeface="Arial"/>
              <a:buChar char="•"/>
            </a:pPr>
            <a:r>
              <a:rPr b="0" i="0" lang="el-GR" sz="2700" u="none" cap="none" strike="noStrike">
                <a:solidFill>
                  <a:schemeClr val="dk1"/>
                </a:solidFill>
                <a:latin typeface="Calibri"/>
                <a:ea typeface="Calibri"/>
                <a:cs typeface="Calibri"/>
                <a:sym typeface="Calibri"/>
              </a:rPr>
              <a:t>Στον πρώτο καταγράψτε μνημεία, ιστορικά σπίτια, παλαιά βιομηχανικά κτήρια, γέφυρες, ακόμη και τοπία κάποιας ιστορικής αξίας.</a:t>
            </a:r>
            <a:endParaRPr/>
          </a:p>
          <a:p>
            <a:pPr indent="-457200" lvl="0" marL="457200" marR="0" rtl="0" algn="l">
              <a:lnSpc>
                <a:spcPct val="100000"/>
              </a:lnSpc>
              <a:spcBef>
                <a:spcPts val="0"/>
              </a:spcBef>
              <a:spcAft>
                <a:spcPts val="0"/>
              </a:spcAft>
              <a:buClr>
                <a:schemeClr val="dk1"/>
              </a:buClr>
              <a:buSzPts val="2700"/>
              <a:buFont typeface="Arial"/>
              <a:buChar char="•"/>
            </a:pPr>
            <a:r>
              <a:rPr b="0" i="0" lang="el-GR" sz="2700" u="none" cap="none" strike="noStrike">
                <a:solidFill>
                  <a:schemeClr val="dk1"/>
                </a:solidFill>
                <a:latin typeface="Calibri"/>
                <a:ea typeface="Calibri"/>
                <a:cs typeface="Calibri"/>
                <a:sym typeface="Calibri"/>
              </a:rPr>
              <a:t>Στον δεύτερο γράψτε τελετουργίες, έθιμα, τραγούδια, συνταγές, δραστηριότητες, εκδηλώσεις που πιστεύετε ότι είναι «παραδοσιακά» για την περιοχή σας.</a:t>
            </a:r>
            <a:endParaRPr/>
          </a:p>
          <a:p>
            <a:pPr indent="-457200" lvl="0" marL="457200" marR="0" rtl="0" algn="l">
              <a:lnSpc>
                <a:spcPct val="100000"/>
              </a:lnSpc>
              <a:spcBef>
                <a:spcPts val="0"/>
              </a:spcBef>
              <a:spcAft>
                <a:spcPts val="0"/>
              </a:spcAft>
              <a:buClr>
                <a:schemeClr val="dk1"/>
              </a:buClr>
              <a:buSzPts val="2700"/>
              <a:buFont typeface="Arial"/>
              <a:buChar char="•"/>
            </a:pPr>
            <a:r>
              <a:rPr b="0" i="0" lang="el-GR" sz="2700" u="none" cap="none" strike="noStrike">
                <a:solidFill>
                  <a:schemeClr val="dk1"/>
                </a:solidFill>
                <a:latin typeface="Calibri"/>
                <a:ea typeface="Calibri"/>
                <a:cs typeface="Calibri"/>
                <a:sym typeface="Calibri"/>
              </a:rPr>
              <a:t>Ακολουθήστε το παρακάτω παράδειγμα</a:t>
            </a:r>
            <a:endParaRPr b="0" i="0" sz="2700" u="none" cap="none" strike="noStrike">
              <a:solidFill>
                <a:schemeClr val="dk1"/>
              </a:solidFill>
              <a:latin typeface="Calibri"/>
              <a:ea typeface="Calibri"/>
              <a:cs typeface="Calibri"/>
              <a:sym typeface="Calibri"/>
            </a:endParaRPr>
          </a:p>
        </p:txBody>
      </p:sp>
      <p:pic>
        <p:nvPicPr>
          <p:cNvPr descr="Logo, company name&#10;&#10;Description automatically generated" id="210" name="Google Shape;210;p25"/>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6"/>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pic>
        <p:nvPicPr>
          <p:cNvPr descr="Logo, company name&#10;&#10;Description automatically generated" id="216" name="Google Shape;216;p26"/>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17" name="Google Shape;217;p26"/>
          <p:cNvSpPr txBox="1"/>
          <p:nvPr>
            <p:ph idx="1" type="body"/>
          </p:nvPr>
        </p:nvSpPr>
        <p:spPr>
          <a:xfrm>
            <a:off x="838200" y="1825624"/>
            <a:ext cx="4943622" cy="4139077"/>
          </a:xfrm>
          <a:prstGeom prst="rect">
            <a:avLst/>
          </a:prstGeom>
          <a:noFill/>
          <a:ln>
            <a:noFill/>
          </a:ln>
        </p:spPr>
        <p:txBody>
          <a:bodyPr anchorCtr="0" anchor="t" bIns="45700" lIns="91425" spcFirstLastPara="1" rIns="91425" wrap="square" tIns="45700">
            <a:normAutofit/>
          </a:bodyPr>
          <a:lstStyle/>
          <a:p>
            <a:pPr indent="0" lvl="0" marL="114300" rtl="0" algn="ctr">
              <a:lnSpc>
                <a:spcPct val="90000"/>
              </a:lnSpc>
              <a:spcBef>
                <a:spcPts val="1000"/>
              </a:spcBef>
              <a:spcAft>
                <a:spcPts val="0"/>
              </a:spcAft>
              <a:buSzPts val="1800"/>
              <a:buNone/>
            </a:pPr>
            <a:r>
              <a:rPr lang="el-GR"/>
              <a:t>Υλική πολιτιστική κληρονομιά</a:t>
            </a:r>
            <a:endParaRPr/>
          </a:p>
        </p:txBody>
      </p:sp>
      <p:sp>
        <p:nvSpPr>
          <p:cNvPr id="218" name="Google Shape;218;p26"/>
          <p:cNvSpPr txBox="1"/>
          <p:nvPr>
            <p:ph idx="2" type="body"/>
          </p:nvPr>
        </p:nvSpPr>
        <p:spPr>
          <a:xfrm>
            <a:off x="6410178" y="1825624"/>
            <a:ext cx="4943621" cy="3857723"/>
          </a:xfrm>
          <a:prstGeom prst="rect">
            <a:avLst/>
          </a:prstGeom>
          <a:noFill/>
          <a:ln>
            <a:noFill/>
          </a:ln>
        </p:spPr>
        <p:txBody>
          <a:bodyPr anchorCtr="0" anchor="t" bIns="45700" lIns="91425" spcFirstLastPara="1" rIns="91425" wrap="square" tIns="45700">
            <a:normAutofit/>
          </a:bodyPr>
          <a:lstStyle/>
          <a:p>
            <a:pPr indent="0" lvl="0" marL="114300" rtl="0" algn="ctr">
              <a:lnSpc>
                <a:spcPct val="90000"/>
              </a:lnSpc>
              <a:spcBef>
                <a:spcPts val="1000"/>
              </a:spcBef>
              <a:spcAft>
                <a:spcPts val="0"/>
              </a:spcAft>
              <a:buSzPts val="1800"/>
              <a:buNone/>
            </a:pPr>
            <a:r>
              <a:rPr lang="el-GR"/>
              <a:t>Άυλη πολιτιστική κληρονομιά</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7"/>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24" name="Google Shape;224;p27"/>
          <p:cNvSpPr txBox="1"/>
          <p:nvPr/>
        </p:nvSpPr>
        <p:spPr>
          <a:xfrm>
            <a:off x="363707" y="1484898"/>
            <a:ext cx="4260900" cy="17542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Χαρτογραφώντας την πολιτιστική κληρονομιά</a:t>
            </a:r>
            <a:endParaRPr b="1" i="0" sz="4800" u="none" cap="none" strike="noStrike">
              <a:solidFill>
                <a:srgbClr val="385623"/>
              </a:solidFill>
              <a:latin typeface="Questrial"/>
              <a:ea typeface="Questrial"/>
              <a:cs typeface="Questrial"/>
              <a:sym typeface="Questrial"/>
            </a:endParaRPr>
          </a:p>
        </p:txBody>
      </p:sp>
      <p:sp>
        <p:nvSpPr>
          <p:cNvPr id="225" name="Google Shape;225;p27"/>
          <p:cNvSpPr txBox="1"/>
          <p:nvPr/>
        </p:nvSpPr>
        <p:spPr>
          <a:xfrm>
            <a:off x="5547639" y="2596269"/>
            <a:ext cx="6100500" cy="2800726"/>
          </a:xfrm>
          <a:prstGeom prst="rect">
            <a:avLst/>
          </a:prstGeom>
          <a:noFill/>
          <a:ln>
            <a:noFill/>
          </a:ln>
        </p:spPr>
        <p:txBody>
          <a:bodyPr anchorCtr="0" anchor="t" bIns="45700" lIns="91425" spcFirstLastPara="1" rIns="91425" wrap="square" tIns="45700">
            <a:spAutoFit/>
          </a:bodyPr>
          <a:lstStyle/>
          <a:p>
            <a:pPr indent="0" lvl="0" marL="274320" marR="0" rtl="0" algn="l">
              <a:lnSpc>
                <a:spcPct val="100000"/>
              </a:lnSpc>
              <a:spcBef>
                <a:spcPts val="0"/>
              </a:spcBef>
              <a:spcAft>
                <a:spcPts val="0"/>
              </a:spcAft>
              <a:buClr>
                <a:srgbClr val="000000"/>
              </a:buClr>
              <a:buSzPts val="2400"/>
              <a:buFont typeface="Arial"/>
              <a:buNone/>
            </a:pPr>
            <a:r>
              <a:rPr b="0" i="0" lang="el-GR" sz="2400" u="none" cap="none" strike="noStrike">
                <a:solidFill>
                  <a:schemeClr val="dk1"/>
                </a:solidFill>
                <a:latin typeface="Calibri"/>
                <a:ea typeface="Calibri"/>
                <a:cs typeface="Calibri"/>
                <a:sym typeface="Calibri"/>
              </a:rPr>
              <a:t>Εάν μεταφέρετε την καταχωρημένη σας πληροφορία σε χάρτη και βάλετε κάποιες ειδικές πινακίδες για κάθε κατηγορία, έχετε έναν χάρτη πολιτιστικής κληρονομιάς, ένα πολύτιμο εργαλείο για την έναρξη διαχείρισης σχεδιασμού και τουριστικών δραστηριοτήτων</a:t>
            </a:r>
            <a:r>
              <a:rPr b="0" i="0" lang="el-GR" sz="3200" u="none" cap="none" strike="noStrike">
                <a:solidFill>
                  <a:schemeClr val="dk1"/>
                </a:solidFill>
                <a:latin typeface="Calibri"/>
                <a:ea typeface="Calibri"/>
                <a:cs typeface="Calibri"/>
                <a:sym typeface="Calibri"/>
              </a:rPr>
              <a:t>.</a:t>
            </a:r>
            <a:endParaRPr b="0" i="0" sz="3200" u="none" cap="none" strike="noStrike">
              <a:solidFill>
                <a:schemeClr val="dk1"/>
              </a:solidFill>
              <a:latin typeface="Calibri"/>
              <a:ea typeface="Calibri"/>
              <a:cs typeface="Calibri"/>
              <a:sym typeface="Calibri"/>
            </a:endParaRPr>
          </a:p>
        </p:txBody>
      </p:sp>
      <p:pic>
        <p:nvPicPr>
          <p:cNvPr descr="Logo, company name&#10;&#10;Description automatically generated" id="226" name="Google Shape;226;p27"/>
          <p:cNvPicPr preferRelativeResize="0"/>
          <p:nvPr/>
        </p:nvPicPr>
        <p:blipFill rotWithShape="1">
          <a:blip r:embed="rId3">
            <a:alphaModFix/>
          </a:blip>
          <a:srcRect b="0" l="0" r="0" t="0"/>
          <a:stretch/>
        </p:blipFill>
        <p:spPr>
          <a:xfrm>
            <a:off x="-1" y="-1"/>
            <a:ext cx="936925" cy="936925"/>
          </a:xfrm>
          <a:prstGeom prst="rect">
            <a:avLst/>
          </a:prstGeom>
          <a:noFill/>
          <a:ln>
            <a:noFill/>
          </a:ln>
        </p:spPr>
      </p:pic>
      <p:pic>
        <p:nvPicPr>
          <p:cNvPr id="227" name="Google Shape;227;p27"/>
          <p:cNvPicPr preferRelativeResize="0"/>
          <p:nvPr/>
        </p:nvPicPr>
        <p:blipFill rotWithShape="1">
          <a:blip r:embed="rId4">
            <a:alphaModFix/>
          </a:blip>
          <a:srcRect b="0" l="0" r="0" t="0"/>
          <a:stretch/>
        </p:blipFill>
        <p:spPr>
          <a:xfrm>
            <a:off x="187774" y="3318599"/>
            <a:ext cx="5062925" cy="28447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8"/>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33" name="Google Shape;233;p28"/>
          <p:cNvSpPr txBox="1"/>
          <p:nvPr/>
        </p:nvSpPr>
        <p:spPr>
          <a:xfrm>
            <a:off x="293732" y="2945942"/>
            <a:ext cx="4260900"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Παρατηρώ και φαντάζομαι!</a:t>
            </a:r>
            <a:endParaRPr b="0" i="0" sz="3600" u="none" cap="none" strike="noStrike">
              <a:solidFill>
                <a:srgbClr val="000000"/>
              </a:solidFill>
              <a:latin typeface="Calibri"/>
              <a:ea typeface="Calibri"/>
              <a:cs typeface="Calibri"/>
              <a:sym typeface="Calibri"/>
            </a:endParaRPr>
          </a:p>
        </p:txBody>
      </p:sp>
      <p:sp>
        <p:nvSpPr>
          <p:cNvPr id="234" name="Google Shape;234;p28"/>
          <p:cNvSpPr txBox="1"/>
          <p:nvPr/>
        </p:nvSpPr>
        <p:spPr>
          <a:xfrm>
            <a:off x="4942727" y="1611530"/>
            <a:ext cx="6550577" cy="4524275"/>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chemeClr val="dk1"/>
              </a:buClr>
              <a:buSzPts val="2700"/>
              <a:buFont typeface="Arial"/>
              <a:buChar char="•"/>
            </a:pPr>
            <a:r>
              <a:rPr b="0" i="0" lang="el-GR" sz="2400" u="none" cap="none" strike="noStrike">
                <a:solidFill>
                  <a:schemeClr val="dk1"/>
                </a:solidFill>
                <a:latin typeface="Calibri"/>
                <a:ea typeface="Calibri"/>
                <a:cs typeface="Calibri"/>
                <a:sym typeface="Calibri"/>
              </a:rPr>
              <a:t>Παρατηρήστε την πολιτιστική κληρονομιά της περιοχής σας. Χρειάζονται συντήρηση; Είναι ασφαλή και ανοιχτά στους επισκέπτες; Έχουν καλή σήμανση; Ποιος τα διαχειρίζεται;</a:t>
            </a:r>
            <a:endParaRPr/>
          </a:p>
          <a:p>
            <a:pPr indent="-342900" lvl="0" marL="342900" marR="0" rtl="0" algn="l">
              <a:lnSpc>
                <a:spcPct val="100000"/>
              </a:lnSpc>
              <a:spcBef>
                <a:spcPts val="0"/>
              </a:spcBef>
              <a:spcAft>
                <a:spcPts val="0"/>
              </a:spcAft>
              <a:buClr>
                <a:schemeClr val="dk1"/>
              </a:buClr>
              <a:buSzPts val="2700"/>
              <a:buFont typeface="Arial"/>
              <a:buChar char="•"/>
            </a:pPr>
            <a:r>
              <a:rPr b="0" i="0" lang="el-GR" sz="2400" u="none" cap="none" strike="noStrike">
                <a:solidFill>
                  <a:schemeClr val="dk1"/>
                </a:solidFill>
                <a:latin typeface="Calibri"/>
                <a:ea typeface="Calibri"/>
                <a:cs typeface="Calibri"/>
                <a:sym typeface="Calibri"/>
              </a:rPr>
              <a:t>Συζητείστε με τους τοπικούς διαχειριστές πολιτιστικής κληρονομιάς (δήμος, αρχαιολογικές αρχές, σύλλογος) τι πρέπει να γίνει για τη βελτίωση της κατάστασής τους.</a:t>
            </a:r>
            <a:endParaRPr/>
          </a:p>
          <a:p>
            <a:pPr indent="-342900" lvl="0" marL="342900" marR="0" rtl="0" algn="l">
              <a:lnSpc>
                <a:spcPct val="100000"/>
              </a:lnSpc>
              <a:spcBef>
                <a:spcPts val="0"/>
              </a:spcBef>
              <a:spcAft>
                <a:spcPts val="0"/>
              </a:spcAft>
              <a:buClr>
                <a:schemeClr val="dk1"/>
              </a:buClr>
              <a:buSzPts val="2700"/>
              <a:buFont typeface="Arial"/>
              <a:buChar char="•"/>
            </a:pPr>
            <a:r>
              <a:rPr b="0" i="0" lang="el-GR" sz="2400" u="none" cap="none" strike="noStrike">
                <a:solidFill>
                  <a:schemeClr val="dk1"/>
                </a:solidFill>
                <a:latin typeface="Calibri"/>
                <a:ea typeface="Calibri"/>
                <a:cs typeface="Calibri"/>
                <a:sym typeface="Calibri"/>
              </a:rPr>
              <a:t>Μιλήστε στην κοινότητά σας για αυτό (προσέγγιση από κάτω προς τα πάνω)</a:t>
            </a:r>
            <a:endParaRPr/>
          </a:p>
          <a:p>
            <a:pPr indent="-342900" lvl="0" marL="342900" marR="0" rtl="0" algn="l">
              <a:lnSpc>
                <a:spcPct val="100000"/>
              </a:lnSpc>
              <a:spcBef>
                <a:spcPts val="0"/>
              </a:spcBef>
              <a:spcAft>
                <a:spcPts val="0"/>
              </a:spcAft>
              <a:buClr>
                <a:schemeClr val="dk1"/>
              </a:buClr>
              <a:buSzPts val="2700"/>
              <a:buFont typeface="Arial"/>
              <a:buChar char="•"/>
            </a:pPr>
            <a:r>
              <a:rPr b="0" i="0" lang="el-GR" sz="2400" u="none" cap="none" strike="noStrike">
                <a:solidFill>
                  <a:schemeClr val="dk1"/>
                </a:solidFill>
                <a:latin typeface="Calibri"/>
                <a:ea typeface="Calibri"/>
                <a:cs typeface="Calibri"/>
                <a:sym typeface="Calibri"/>
              </a:rPr>
              <a:t>Φανταστείτε τρόπους να συνδέσετε την υλική με την άυλη κληρονομιά</a:t>
            </a:r>
            <a:endParaRPr b="0" i="0" sz="2400" u="none" cap="none" strike="noStrike">
              <a:solidFill>
                <a:schemeClr val="dk1"/>
              </a:solidFill>
              <a:latin typeface="Calibri"/>
              <a:ea typeface="Calibri"/>
              <a:cs typeface="Calibri"/>
              <a:sym typeface="Calibri"/>
            </a:endParaRPr>
          </a:p>
        </p:txBody>
      </p:sp>
      <p:pic>
        <p:nvPicPr>
          <p:cNvPr descr="Logo, company name&#10;&#10;Description automatically generated" id="235" name="Google Shape;235;p28"/>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9"/>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41" name="Google Shape;241;p29"/>
          <p:cNvSpPr txBox="1"/>
          <p:nvPr/>
        </p:nvSpPr>
        <p:spPr>
          <a:xfrm>
            <a:off x="293732" y="3100690"/>
            <a:ext cx="4260900"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Παραδείγματα</a:t>
            </a:r>
            <a:endParaRPr b="0" i="0" sz="3600" u="none" cap="none" strike="noStrike">
              <a:solidFill>
                <a:srgbClr val="000000"/>
              </a:solidFill>
              <a:latin typeface="Calibri"/>
              <a:ea typeface="Calibri"/>
              <a:cs typeface="Calibri"/>
              <a:sym typeface="Calibri"/>
            </a:endParaRPr>
          </a:p>
        </p:txBody>
      </p:sp>
      <p:sp>
        <p:nvSpPr>
          <p:cNvPr id="242" name="Google Shape;242;p29"/>
          <p:cNvSpPr txBox="1"/>
          <p:nvPr/>
        </p:nvSpPr>
        <p:spPr>
          <a:xfrm>
            <a:off x="4942728" y="1667798"/>
            <a:ext cx="6466170" cy="4662775"/>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700"/>
              <a:buFont typeface="Arial"/>
              <a:buChar char="•"/>
            </a:pPr>
            <a:r>
              <a:rPr b="0" i="0" lang="el-GR" sz="2700" u="none" cap="none" strike="noStrike">
                <a:solidFill>
                  <a:schemeClr val="dk1"/>
                </a:solidFill>
                <a:latin typeface="Calibri"/>
                <a:ea typeface="Calibri"/>
                <a:cs typeface="Calibri"/>
                <a:sym typeface="Calibri"/>
              </a:rPr>
              <a:t>Ένα μικρό φρούριο στην περιοχή σας μπορεί να γίνει το σκηνικό για ένα φεστιβάλ λαϊκών χορών ή μια ιστορική αναπαράσταση.</a:t>
            </a:r>
            <a:endParaRPr/>
          </a:p>
          <a:p>
            <a:pPr indent="-457200" lvl="0" marL="457200" marR="0" rtl="0" algn="l">
              <a:lnSpc>
                <a:spcPct val="100000"/>
              </a:lnSpc>
              <a:spcBef>
                <a:spcPts val="0"/>
              </a:spcBef>
              <a:spcAft>
                <a:spcPts val="0"/>
              </a:spcAft>
              <a:buClr>
                <a:schemeClr val="dk1"/>
              </a:buClr>
              <a:buSzPts val="2700"/>
              <a:buFont typeface="Arial"/>
              <a:buChar char="•"/>
            </a:pPr>
            <a:r>
              <a:rPr b="0" i="0" lang="el-GR" sz="2700" u="none" cap="none" strike="noStrike">
                <a:solidFill>
                  <a:schemeClr val="dk1"/>
                </a:solidFill>
                <a:latin typeface="Calibri"/>
                <a:ea typeface="Calibri"/>
                <a:cs typeface="Calibri"/>
                <a:sym typeface="Calibri"/>
              </a:rPr>
              <a:t>Στα Τρίκαλα της Θεσσαλίας, ένας παλιός αλευρόμυλος έγινε το σκηνικό ενός χριστουγεννιάτικου θεματικού πάρκου.</a:t>
            </a:r>
            <a:endParaRPr/>
          </a:p>
          <a:p>
            <a:pPr indent="-457200" lvl="0" marL="457200" marR="0" rtl="0" algn="l">
              <a:lnSpc>
                <a:spcPct val="100000"/>
              </a:lnSpc>
              <a:spcBef>
                <a:spcPts val="0"/>
              </a:spcBef>
              <a:spcAft>
                <a:spcPts val="0"/>
              </a:spcAft>
              <a:buClr>
                <a:schemeClr val="dk1"/>
              </a:buClr>
              <a:buSzPts val="2700"/>
              <a:buFont typeface="Arial"/>
              <a:buChar char="•"/>
            </a:pPr>
            <a:r>
              <a:rPr b="0" i="0" lang="el-GR" sz="2700" u="none" cap="none" strike="noStrike">
                <a:solidFill>
                  <a:schemeClr val="dk1"/>
                </a:solidFill>
                <a:latin typeface="Calibri"/>
                <a:ea typeface="Calibri"/>
                <a:cs typeface="Calibri"/>
                <a:sym typeface="Calibri"/>
              </a:rPr>
              <a:t>Στην Αρχαία Μεσσήνη πραγματοποιείται κάθε χρόνο το Διεθνές Φεστιβάλ Αρχαίου Θεάτρου για σχολεία απ’ όλο τον κόσμο.</a:t>
            </a:r>
            <a:endParaRPr b="0" i="0" sz="2700" u="none" cap="none" strike="noStrike">
              <a:solidFill>
                <a:schemeClr val="dk1"/>
              </a:solidFill>
              <a:latin typeface="Calibri"/>
              <a:ea typeface="Calibri"/>
              <a:cs typeface="Calibri"/>
              <a:sym typeface="Calibri"/>
            </a:endParaRPr>
          </a:p>
        </p:txBody>
      </p:sp>
      <p:pic>
        <p:nvPicPr>
          <p:cNvPr descr="Logo, company name&#10;&#10;Description automatically generated" id="243" name="Google Shape;243;p29"/>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30"/>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49" name="Google Shape;249;p30"/>
          <p:cNvSpPr txBox="1"/>
          <p:nvPr/>
        </p:nvSpPr>
        <p:spPr>
          <a:xfrm>
            <a:off x="293732" y="3142891"/>
            <a:ext cx="4260900"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Κάνε το δικό σου!</a:t>
            </a:r>
            <a:endParaRPr b="0" i="0" sz="3600" u="none" cap="none" strike="noStrike">
              <a:solidFill>
                <a:srgbClr val="000000"/>
              </a:solidFill>
              <a:latin typeface="Calibri"/>
              <a:ea typeface="Calibri"/>
              <a:cs typeface="Calibri"/>
              <a:sym typeface="Calibri"/>
            </a:endParaRPr>
          </a:p>
        </p:txBody>
      </p:sp>
      <p:sp>
        <p:nvSpPr>
          <p:cNvPr id="250" name="Google Shape;250;p30"/>
          <p:cNvSpPr txBox="1"/>
          <p:nvPr/>
        </p:nvSpPr>
        <p:spPr>
          <a:xfrm>
            <a:off x="5195948" y="2089830"/>
            <a:ext cx="6100500" cy="3416279"/>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700"/>
              <a:buFont typeface="Arial"/>
              <a:buChar char="•"/>
            </a:pPr>
            <a:r>
              <a:rPr b="0" i="0" lang="el-GR" sz="2700" u="none" cap="none" strike="noStrike">
                <a:solidFill>
                  <a:schemeClr val="dk1"/>
                </a:solidFill>
                <a:latin typeface="Calibri"/>
                <a:ea typeface="Calibri"/>
                <a:cs typeface="Calibri"/>
                <a:sym typeface="Calibri"/>
              </a:rPr>
              <a:t>Τράβηξε μερικές φωτογραφίες και γράψε τις ιδέες σου σχετικά με την αξιοποίηση και τη βελτίωση παρόμοιων τοπόσημων στην περιοχή σου.</a:t>
            </a:r>
            <a:endParaRPr/>
          </a:p>
          <a:p>
            <a:pPr indent="-457200" lvl="0" marL="457200" marR="0" rtl="0" algn="l">
              <a:lnSpc>
                <a:spcPct val="100000"/>
              </a:lnSpc>
              <a:spcBef>
                <a:spcPts val="0"/>
              </a:spcBef>
              <a:spcAft>
                <a:spcPts val="0"/>
              </a:spcAft>
              <a:buClr>
                <a:schemeClr val="dk1"/>
              </a:buClr>
              <a:buSzPts val="2700"/>
              <a:buFont typeface="Arial"/>
              <a:buChar char="•"/>
            </a:pPr>
            <a:r>
              <a:rPr b="0" i="0" lang="el-GR" sz="2700" u="none" cap="none" strike="noStrike">
                <a:solidFill>
                  <a:schemeClr val="dk1"/>
                </a:solidFill>
                <a:latin typeface="Calibri"/>
                <a:ea typeface="Calibri"/>
                <a:cs typeface="Calibri"/>
                <a:sym typeface="Calibri"/>
              </a:rPr>
              <a:t>Μη φοβάσαι. Δράσε σαν να σου ανήκει το μέρος και να έχεις τους πόρους για να το υλοποιήσεις.</a:t>
            </a:r>
            <a:endParaRPr b="0" i="0" sz="2700" u="none" cap="none" strike="noStrike">
              <a:solidFill>
                <a:schemeClr val="dk1"/>
              </a:solidFill>
              <a:latin typeface="Calibri"/>
              <a:ea typeface="Calibri"/>
              <a:cs typeface="Calibri"/>
              <a:sym typeface="Calibri"/>
            </a:endParaRPr>
          </a:p>
        </p:txBody>
      </p:sp>
      <p:pic>
        <p:nvPicPr>
          <p:cNvPr descr="Logo, company name&#10;&#10;Description automatically generated" id="251" name="Google Shape;251;p30"/>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grpSp>
        <p:nvGrpSpPr>
          <p:cNvPr id="96" name="Google Shape;96;p14"/>
          <p:cNvGrpSpPr/>
          <p:nvPr/>
        </p:nvGrpSpPr>
        <p:grpSpPr>
          <a:xfrm>
            <a:off x="4831998" y="1835981"/>
            <a:ext cx="6805918" cy="3486906"/>
            <a:chOff x="1" y="1738"/>
            <a:chExt cx="6805916" cy="3486906"/>
          </a:xfrm>
        </p:grpSpPr>
        <p:sp>
          <p:nvSpPr>
            <p:cNvPr id="97" name="Google Shape;97;p14"/>
            <p:cNvSpPr/>
            <p:nvPr/>
          </p:nvSpPr>
          <p:spPr>
            <a:xfrm rot="5400000">
              <a:off x="-99956" y="101694"/>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14"/>
            <p:cNvSpPr txBox="1"/>
            <p:nvPr/>
          </p:nvSpPr>
          <p:spPr>
            <a:xfrm>
              <a:off x="1" y="234970"/>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l-GR" sz="1300" u="none" cap="none" strike="noStrike">
                  <a:solidFill>
                    <a:schemeClr val="lt1"/>
                  </a:solidFill>
                  <a:latin typeface="Calibri"/>
                  <a:ea typeface="Calibri"/>
                  <a:cs typeface="Calibri"/>
                  <a:sym typeface="Calibri"/>
                </a:rPr>
                <a:t>1</a:t>
              </a:r>
              <a:endParaRPr b="0" i="0" sz="1300" u="none" cap="none" strike="noStrike">
                <a:solidFill>
                  <a:schemeClr val="lt1"/>
                </a:solidFill>
                <a:latin typeface="Calibri"/>
                <a:ea typeface="Calibri"/>
                <a:cs typeface="Calibri"/>
                <a:sym typeface="Calibri"/>
              </a:endParaRPr>
            </a:p>
          </p:txBody>
        </p:sp>
        <p:sp>
          <p:nvSpPr>
            <p:cNvPr id="99" name="Google Shape;99;p14"/>
            <p:cNvSpPr/>
            <p:nvPr/>
          </p:nvSpPr>
          <p:spPr>
            <a:xfrm rot="5400000">
              <a:off x="3419618" y="-2951416"/>
              <a:ext cx="433144" cy="6339454"/>
            </a:xfrm>
            <a:prstGeom prst="round2SameRect">
              <a:avLst>
                <a:gd fmla="val 16667" name="adj1"/>
                <a:gd fmla="val 0" name="adj2"/>
              </a:avLst>
            </a:prstGeom>
            <a:solidFill>
              <a:schemeClr val="lt2">
                <a:alpha val="89411"/>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 name="Google Shape;100;p14"/>
            <p:cNvSpPr txBox="1"/>
            <p:nvPr/>
          </p:nvSpPr>
          <p:spPr>
            <a:xfrm>
              <a:off x="466463" y="22883"/>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Calibri"/>
                <a:buNone/>
              </a:pPr>
              <a:r>
                <a:rPr b="1" i="0" lang="el-GR" sz="1800" u="none" cap="none" strike="noStrike">
                  <a:solidFill>
                    <a:schemeClr val="dk1"/>
                  </a:solidFill>
                  <a:latin typeface="Calibri"/>
                  <a:ea typeface="Calibri"/>
                  <a:cs typeface="Calibri"/>
                  <a:sym typeface="Calibri"/>
                </a:rPr>
                <a:t>Πώς ορίζεται η πολιτιστική κληρονομιά</a:t>
              </a:r>
              <a:endParaRPr b="1" i="0" sz="1800" u="none" cap="none" strike="noStrike">
                <a:solidFill>
                  <a:schemeClr val="dk1"/>
                </a:solidFill>
                <a:latin typeface="Calibri"/>
                <a:ea typeface="Calibri"/>
                <a:cs typeface="Calibri"/>
                <a:sym typeface="Calibri"/>
              </a:endParaRPr>
            </a:p>
          </p:txBody>
        </p:sp>
        <p:sp>
          <p:nvSpPr>
            <p:cNvPr id="101" name="Google Shape;101;p14"/>
            <p:cNvSpPr/>
            <p:nvPr/>
          </p:nvSpPr>
          <p:spPr>
            <a:xfrm rot="5400000">
              <a:off x="-99956" y="665800"/>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 name="Google Shape;102;p14"/>
            <p:cNvSpPr txBox="1"/>
            <p:nvPr/>
          </p:nvSpPr>
          <p:spPr>
            <a:xfrm>
              <a:off x="1" y="799076"/>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l-GR" sz="1300" u="none" cap="none" strike="noStrike">
                  <a:solidFill>
                    <a:schemeClr val="lt1"/>
                  </a:solidFill>
                  <a:latin typeface="Calibri"/>
                  <a:ea typeface="Calibri"/>
                  <a:cs typeface="Calibri"/>
                  <a:sym typeface="Calibri"/>
                </a:rPr>
                <a:t>2</a:t>
              </a:r>
              <a:endParaRPr b="0" i="0" sz="1300" u="none" cap="none" strike="noStrike">
                <a:solidFill>
                  <a:schemeClr val="lt1"/>
                </a:solidFill>
                <a:latin typeface="Calibri"/>
                <a:ea typeface="Calibri"/>
                <a:cs typeface="Calibri"/>
                <a:sym typeface="Calibri"/>
              </a:endParaRPr>
            </a:p>
          </p:txBody>
        </p:sp>
        <p:sp>
          <p:nvSpPr>
            <p:cNvPr id="103" name="Google Shape;103;p14"/>
            <p:cNvSpPr/>
            <p:nvPr/>
          </p:nvSpPr>
          <p:spPr>
            <a:xfrm rot="5400000">
              <a:off x="3419618" y="-2387310"/>
              <a:ext cx="433144" cy="6339454"/>
            </a:xfrm>
            <a:prstGeom prst="round2SameRect">
              <a:avLst>
                <a:gd fmla="val 16667" name="adj1"/>
                <a:gd fmla="val 0" name="adj2"/>
              </a:avLst>
            </a:prstGeom>
            <a:solidFill>
              <a:schemeClr val="lt2">
                <a:alpha val="89411"/>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4" name="Google Shape;104;p14"/>
            <p:cNvSpPr txBox="1"/>
            <p:nvPr/>
          </p:nvSpPr>
          <p:spPr>
            <a:xfrm>
              <a:off x="466463" y="586989"/>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Arial"/>
                <a:buNone/>
              </a:pPr>
              <a:r>
                <a:rPr b="1" i="0" lang="el-GR" sz="1800" u="none" cap="none" strike="noStrike">
                  <a:solidFill>
                    <a:schemeClr val="dk1"/>
                  </a:solidFill>
                  <a:latin typeface="Calibri"/>
                  <a:ea typeface="Calibri"/>
                  <a:cs typeface="Calibri"/>
                  <a:sym typeface="Calibri"/>
                </a:rPr>
                <a:t>Υλική και άυλη πολιτιστική κληρονομιά</a:t>
              </a:r>
              <a:endParaRPr b="1" i="0" sz="1800" u="none" cap="none" strike="noStrike">
                <a:solidFill>
                  <a:schemeClr val="dk1"/>
                </a:solidFill>
                <a:latin typeface="Calibri"/>
                <a:ea typeface="Calibri"/>
                <a:cs typeface="Calibri"/>
                <a:sym typeface="Calibri"/>
              </a:endParaRPr>
            </a:p>
          </p:txBody>
        </p:sp>
        <p:sp>
          <p:nvSpPr>
            <p:cNvPr id="105" name="Google Shape;105;p14"/>
            <p:cNvSpPr/>
            <p:nvPr/>
          </p:nvSpPr>
          <p:spPr>
            <a:xfrm rot="5400000">
              <a:off x="-99956" y="1229906"/>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p14"/>
            <p:cNvSpPr txBox="1"/>
            <p:nvPr/>
          </p:nvSpPr>
          <p:spPr>
            <a:xfrm>
              <a:off x="1" y="1363182"/>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l-GR" sz="1300" u="none" cap="none" strike="noStrike">
                  <a:solidFill>
                    <a:schemeClr val="lt1"/>
                  </a:solidFill>
                  <a:latin typeface="Calibri"/>
                  <a:ea typeface="Calibri"/>
                  <a:cs typeface="Calibri"/>
                  <a:sym typeface="Calibri"/>
                </a:rPr>
                <a:t>3</a:t>
              </a:r>
              <a:endParaRPr b="0" i="0" sz="1300" u="none" cap="none" strike="noStrike">
                <a:solidFill>
                  <a:schemeClr val="lt1"/>
                </a:solidFill>
                <a:latin typeface="Calibri"/>
                <a:ea typeface="Calibri"/>
                <a:cs typeface="Calibri"/>
                <a:sym typeface="Calibri"/>
              </a:endParaRPr>
            </a:p>
          </p:txBody>
        </p:sp>
        <p:sp>
          <p:nvSpPr>
            <p:cNvPr id="107" name="Google Shape;107;p14"/>
            <p:cNvSpPr/>
            <p:nvPr/>
          </p:nvSpPr>
          <p:spPr>
            <a:xfrm rot="5400000">
              <a:off x="3419618" y="-1823204"/>
              <a:ext cx="433144" cy="6339454"/>
            </a:xfrm>
            <a:prstGeom prst="round2SameRect">
              <a:avLst>
                <a:gd fmla="val 16667" name="adj1"/>
                <a:gd fmla="val 0" name="adj2"/>
              </a:avLst>
            </a:prstGeom>
            <a:solidFill>
              <a:schemeClr val="lt2">
                <a:alpha val="89411"/>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14"/>
            <p:cNvSpPr txBox="1"/>
            <p:nvPr/>
          </p:nvSpPr>
          <p:spPr>
            <a:xfrm>
              <a:off x="466463" y="1151095"/>
              <a:ext cx="6318310" cy="390856"/>
            </a:xfrm>
            <a:prstGeom prst="rect">
              <a:avLst/>
            </a:prstGeom>
            <a:noFill/>
            <a:ln>
              <a:noFill/>
            </a:ln>
          </p:spPr>
          <p:txBody>
            <a:bodyPr anchorCtr="0" anchor="ctr" bIns="11425" lIns="128000" spcFirstLastPara="1" rIns="11425" wrap="square" tIns="11425">
              <a:noAutofit/>
            </a:bodyPr>
            <a:lstStyle/>
            <a:p>
              <a:pPr indent="0" lvl="0" marL="0" marR="0" rtl="0" algn="l">
                <a:lnSpc>
                  <a:spcPct val="100000"/>
                </a:lnSpc>
                <a:spcBef>
                  <a:spcPts val="0"/>
                </a:spcBef>
                <a:spcAft>
                  <a:spcPts val="0"/>
                </a:spcAft>
                <a:buClr>
                  <a:schemeClr val="dk1"/>
                </a:buClr>
                <a:buSzPts val="1800"/>
                <a:buFont typeface="Calibri"/>
                <a:buNone/>
              </a:pPr>
              <a:r>
                <a:rPr b="1" i="0" lang="el-GR" sz="1800" u="none" cap="none" strike="noStrike">
                  <a:solidFill>
                    <a:schemeClr val="dk1"/>
                  </a:solidFill>
                  <a:latin typeface="Calibri"/>
                  <a:ea typeface="Calibri"/>
                  <a:cs typeface="Calibri"/>
                  <a:sym typeface="Calibri"/>
                </a:rPr>
                <a:t>Σχέση πολιτιστικής κληρονομιάς και περιβάλλοντος</a:t>
              </a:r>
              <a:endParaRPr b="1" i="0" sz="1800" u="none" cap="none" strike="noStrike">
                <a:solidFill>
                  <a:schemeClr val="dk1"/>
                </a:solidFill>
                <a:latin typeface="Calibri"/>
                <a:ea typeface="Calibri"/>
                <a:cs typeface="Calibri"/>
                <a:sym typeface="Calibri"/>
              </a:endParaRPr>
            </a:p>
          </p:txBody>
        </p:sp>
        <p:sp>
          <p:nvSpPr>
            <p:cNvPr id="109" name="Google Shape;109;p14"/>
            <p:cNvSpPr/>
            <p:nvPr/>
          </p:nvSpPr>
          <p:spPr>
            <a:xfrm rot="5400000">
              <a:off x="-99956" y="1794012"/>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14"/>
            <p:cNvSpPr txBox="1"/>
            <p:nvPr/>
          </p:nvSpPr>
          <p:spPr>
            <a:xfrm>
              <a:off x="1" y="1927288"/>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l-GR" sz="1300" u="none" cap="none" strike="noStrike">
                  <a:solidFill>
                    <a:schemeClr val="lt1"/>
                  </a:solidFill>
                  <a:latin typeface="Calibri"/>
                  <a:ea typeface="Calibri"/>
                  <a:cs typeface="Calibri"/>
                  <a:sym typeface="Calibri"/>
                </a:rPr>
                <a:t>4</a:t>
              </a:r>
              <a:endParaRPr b="0" i="0" sz="1300" u="none" cap="none" strike="noStrike">
                <a:solidFill>
                  <a:schemeClr val="lt1"/>
                </a:solidFill>
                <a:latin typeface="Calibri"/>
                <a:ea typeface="Calibri"/>
                <a:cs typeface="Calibri"/>
                <a:sym typeface="Calibri"/>
              </a:endParaRPr>
            </a:p>
          </p:txBody>
        </p:sp>
        <p:sp>
          <p:nvSpPr>
            <p:cNvPr id="111" name="Google Shape;111;p14"/>
            <p:cNvSpPr/>
            <p:nvPr/>
          </p:nvSpPr>
          <p:spPr>
            <a:xfrm rot="5400000">
              <a:off x="3419618" y="-1259098"/>
              <a:ext cx="433144" cy="6339454"/>
            </a:xfrm>
            <a:prstGeom prst="round2SameRect">
              <a:avLst>
                <a:gd fmla="val 16667" name="adj1"/>
                <a:gd fmla="val 0" name="adj2"/>
              </a:avLst>
            </a:prstGeom>
            <a:solidFill>
              <a:schemeClr val="lt2">
                <a:alpha val="89411"/>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p14"/>
            <p:cNvSpPr txBox="1"/>
            <p:nvPr/>
          </p:nvSpPr>
          <p:spPr>
            <a:xfrm>
              <a:off x="466463" y="1715201"/>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Calibri"/>
                <a:buNone/>
              </a:pPr>
              <a:r>
                <a:rPr b="1" i="0" lang="el-GR" sz="1800" u="none" cap="none" strike="noStrike">
                  <a:solidFill>
                    <a:schemeClr val="dk1"/>
                  </a:solidFill>
                  <a:latin typeface="Calibri"/>
                  <a:ea typeface="Calibri"/>
                  <a:cs typeface="Calibri"/>
                  <a:sym typeface="Calibri"/>
                </a:rPr>
                <a:t>Αξιοποίηση πολιτιστικής κληρονομιάς</a:t>
              </a:r>
              <a:endParaRPr b="1" i="0" sz="1800" u="none" cap="none" strike="noStrike">
                <a:solidFill>
                  <a:schemeClr val="dk1"/>
                </a:solidFill>
                <a:latin typeface="Calibri"/>
                <a:ea typeface="Calibri"/>
                <a:cs typeface="Calibri"/>
                <a:sym typeface="Calibri"/>
              </a:endParaRPr>
            </a:p>
          </p:txBody>
        </p:sp>
        <p:sp>
          <p:nvSpPr>
            <p:cNvPr id="113" name="Google Shape;113;p14"/>
            <p:cNvSpPr/>
            <p:nvPr/>
          </p:nvSpPr>
          <p:spPr>
            <a:xfrm rot="5400000">
              <a:off x="-99956" y="2358118"/>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p14"/>
            <p:cNvSpPr txBox="1"/>
            <p:nvPr/>
          </p:nvSpPr>
          <p:spPr>
            <a:xfrm>
              <a:off x="1" y="2491394"/>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l-GR" sz="1300" u="none" cap="none" strike="noStrike">
                  <a:solidFill>
                    <a:schemeClr val="lt1"/>
                  </a:solidFill>
                  <a:latin typeface="Calibri"/>
                  <a:ea typeface="Calibri"/>
                  <a:cs typeface="Calibri"/>
                  <a:sym typeface="Calibri"/>
                </a:rPr>
                <a:t>5</a:t>
              </a:r>
              <a:endParaRPr b="0" i="0" sz="1300" u="none" cap="none" strike="noStrike">
                <a:solidFill>
                  <a:schemeClr val="lt1"/>
                </a:solidFill>
                <a:latin typeface="Calibri"/>
                <a:ea typeface="Calibri"/>
                <a:cs typeface="Calibri"/>
                <a:sym typeface="Calibri"/>
              </a:endParaRPr>
            </a:p>
          </p:txBody>
        </p:sp>
        <p:sp>
          <p:nvSpPr>
            <p:cNvPr id="115" name="Google Shape;115;p14"/>
            <p:cNvSpPr/>
            <p:nvPr/>
          </p:nvSpPr>
          <p:spPr>
            <a:xfrm rot="5400000">
              <a:off x="3419618" y="-694992"/>
              <a:ext cx="433144" cy="6339454"/>
            </a:xfrm>
            <a:prstGeom prst="round2SameRect">
              <a:avLst>
                <a:gd fmla="val 16667" name="adj1"/>
                <a:gd fmla="val 0" name="adj2"/>
              </a:avLst>
            </a:prstGeom>
            <a:solidFill>
              <a:schemeClr val="lt2">
                <a:alpha val="89411"/>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14"/>
            <p:cNvSpPr txBox="1"/>
            <p:nvPr/>
          </p:nvSpPr>
          <p:spPr>
            <a:xfrm>
              <a:off x="466463" y="2279307"/>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Questrial"/>
                <a:buNone/>
              </a:pPr>
              <a:r>
                <a:rPr b="1" i="0" lang="el-GR" sz="1800" u="none" cap="none" strike="noStrike">
                  <a:solidFill>
                    <a:schemeClr val="dk1"/>
                  </a:solidFill>
                  <a:latin typeface="Calibri"/>
                  <a:ea typeface="Calibri"/>
                  <a:cs typeface="Calibri"/>
                  <a:sym typeface="Calibri"/>
                </a:rPr>
                <a:t>Ενίσχυση πολιτιστικής κληρονομιάς</a:t>
              </a:r>
              <a:endParaRPr b="1" i="0" sz="1800" u="none" cap="none" strike="noStrike">
                <a:solidFill>
                  <a:schemeClr val="dk1"/>
                </a:solidFill>
                <a:latin typeface="Calibri"/>
                <a:ea typeface="Calibri"/>
                <a:cs typeface="Calibri"/>
                <a:sym typeface="Calibri"/>
              </a:endParaRPr>
            </a:p>
          </p:txBody>
        </p:sp>
        <p:sp>
          <p:nvSpPr>
            <p:cNvPr id="117" name="Google Shape;117;p14"/>
            <p:cNvSpPr/>
            <p:nvPr/>
          </p:nvSpPr>
          <p:spPr>
            <a:xfrm rot="5400000">
              <a:off x="-99956" y="2922224"/>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14"/>
            <p:cNvSpPr txBox="1"/>
            <p:nvPr/>
          </p:nvSpPr>
          <p:spPr>
            <a:xfrm>
              <a:off x="1" y="3055500"/>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l-GR" sz="1300" u="none" cap="none" strike="noStrike">
                  <a:solidFill>
                    <a:schemeClr val="lt1"/>
                  </a:solidFill>
                  <a:latin typeface="Calibri"/>
                  <a:ea typeface="Calibri"/>
                  <a:cs typeface="Calibri"/>
                  <a:sym typeface="Calibri"/>
                </a:rPr>
                <a:t>6</a:t>
              </a:r>
              <a:endParaRPr b="0" i="0" sz="1300" u="none" cap="none" strike="noStrike">
                <a:solidFill>
                  <a:schemeClr val="lt1"/>
                </a:solidFill>
                <a:latin typeface="Calibri"/>
                <a:ea typeface="Calibri"/>
                <a:cs typeface="Calibri"/>
                <a:sym typeface="Calibri"/>
              </a:endParaRPr>
            </a:p>
          </p:txBody>
        </p:sp>
        <p:sp>
          <p:nvSpPr>
            <p:cNvPr id="119" name="Google Shape;119;p14"/>
            <p:cNvSpPr/>
            <p:nvPr/>
          </p:nvSpPr>
          <p:spPr>
            <a:xfrm rot="5400000">
              <a:off x="3419618" y="-130886"/>
              <a:ext cx="433144" cy="6339454"/>
            </a:xfrm>
            <a:prstGeom prst="round2SameRect">
              <a:avLst>
                <a:gd fmla="val 16667" name="adj1"/>
                <a:gd fmla="val 0" name="adj2"/>
              </a:avLst>
            </a:prstGeom>
            <a:solidFill>
              <a:schemeClr val="lt2">
                <a:alpha val="89411"/>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14"/>
            <p:cNvSpPr txBox="1"/>
            <p:nvPr/>
          </p:nvSpPr>
          <p:spPr>
            <a:xfrm>
              <a:off x="466463" y="2843413"/>
              <a:ext cx="6318310" cy="390856"/>
            </a:xfrm>
            <a:prstGeom prst="rect">
              <a:avLst/>
            </a:prstGeom>
            <a:noFill/>
            <a:ln>
              <a:noFill/>
            </a:ln>
          </p:spPr>
          <p:txBody>
            <a:bodyPr anchorCtr="0" anchor="ctr" bIns="11425" lIns="128000" spcFirstLastPara="1" rIns="11425" wrap="square" tIns="11425">
              <a:noAutofit/>
            </a:bodyPr>
            <a:lstStyle/>
            <a:p>
              <a:pPr indent="0" lvl="1" marL="0" marR="0" rtl="0" algn="l">
                <a:lnSpc>
                  <a:spcPct val="90000"/>
                </a:lnSpc>
                <a:spcBef>
                  <a:spcPts val="0"/>
                </a:spcBef>
                <a:spcAft>
                  <a:spcPts val="0"/>
                </a:spcAft>
                <a:buClr>
                  <a:schemeClr val="dk1"/>
                </a:buClr>
                <a:buSzPts val="1800"/>
                <a:buFont typeface="Calibri"/>
                <a:buNone/>
              </a:pPr>
              <a:r>
                <a:rPr b="1" i="0" lang="el-GR" sz="1800" u="none" cap="none" strike="noStrike">
                  <a:solidFill>
                    <a:schemeClr val="dk1"/>
                  </a:solidFill>
                  <a:latin typeface="Calibri"/>
                  <a:ea typeface="Calibri"/>
                  <a:cs typeface="Calibri"/>
                  <a:sym typeface="Calibri"/>
                </a:rPr>
                <a:t>Κερδοφόρες δραστηριότητες σχετιζόμενες με την πολιτιστική κληρονομιά</a:t>
              </a:r>
              <a:endParaRPr b="1" i="0" sz="1800" u="none" cap="none" strike="noStrike">
                <a:solidFill>
                  <a:schemeClr val="dk1"/>
                </a:solidFill>
                <a:latin typeface="Calibri"/>
                <a:ea typeface="Calibri"/>
                <a:cs typeface="Calibri"/>
                <a:sym typeface="Calibri"/>
              </a:endParaRPr>
            </a:p>
          </p:txBody>
        </p:sp>
      </p:grpSp>
      <p:sp>
        <p:nvSpPr>
          <p:cNvPr id="121" name="Google Shape;121;p14"/>
          <p:cNvSpPr txBox="1"/>
          <p:nvPr/>
        </p:nvSpPr>
        <p:spPr>
          <a:xfrm>
            <a:off x="293732" y="2945942"/>
            <a:ext cx="4260900"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Βασικά σημεία</a:t>
            </a:r>
            <a:endParaRPr b="0" i="0" sz="3600" u="none" cap="none" strike="noStrike">
              <a:solidFill>
                <a:schemeClr val="dk1"/>
              </a:solidFill>
              <a:latin typeface="Calibri"/>
              <a:ea typeface="Calibri"/>
              <a:cs typeface="Calibri"/>
              <a:sym typeface="Calibri"/>
            </a:endParaRPr>
          </a:p>
        </p:txBody>
      </p:sp>
      <p:pic>
        <p:nvPicPr>
          <p:cNvPr descr="Logo, company name&#10;&#10;Description automatically generated" id="122" name="Google Shape;122;p14"/>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5"/>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28" name="Google Shape;128;p15"/>
          <p:cNvSpPr txBox="1"/>
          <p:nvPr/>
        </p:nvSpPr>
        <p:spPr>
          <a:xfrm>
            <a:off x="293732" y="2945942"/>
            <a:ext cx="4260900"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1. Ορισμός στόχου και μέθοδος</a:t>
            </a:r>
            <a:endParaRPr/>
          </a:p>
        </p:txBody>
      </p:sp>
      <p:sp>
        <p:nvSpPr>
          <p:cNvPr id="129" name="Google Shape;129;p15"/>
          <p:cNvSpPr txBox="1"/>
          <p:nvPr/>
        </p:nvSpPr>
        <p:spPr>
          <a:xfrm>
            <a:off x="5141574" y="2308334"/>
            <a:ext cx="6100500" cy="2677616"/>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chemeClr val="dk1"/>
              </a:buClr>
              <a:buSzPts val="2400"/>
              <a:buFont typeface="Calibri"/>
              <a:buAutoNum type="arabicPeriod"/>
            </a:pPr>
            <a:r>
              <a:rPr b="0" i="0" lang="el-GR" sz="2400" u="none" cap="none" strike="noStrike">
                <a:solidFill>
                  <a:schemeClr val="dk1"/>
                </a:solidFill>
                <a:latin typeface="Calibri"/>
                <a:ea typeface="Calibri"/>
                <a:cs typeface="Calibri"/>
                <a:sym typeface="Calibri"/>
              </a:rPr>
              <a:t>Τι θα μάθετε σε αυτή την ενότητα;</a:t>
            </a:r>
            <a:endParaRPr/>
          </a:p>
          <a:p>
            <a:pPr indent="-342900" lvl="0" marL="342900" marR="0" rtl="0" algn="l">
              <a:lnSpc>
                <a:spcPct val="100000"/>
              </a:lnSpc>
              <a:spcBef>
                <a:spcPts val="0"/>
              </a:spcBef>
              <a:spcAft>
                <a:spcPts val="0"/>
              </a:spcAft>
              <a:buClr>
                <a:schemeClr val="dk1"/>
              </a:buClr>
              <a:buSzPts val="2400"/>
              <a:buFont typeface="Calibri"/>
              <a:buAutoNum type="arabicPeriod"/>
            </a:pPr>
            <a:r>
              <a:rPr b="0" i="0" lang="el-GR" sz="2400" u="none" cap="none" strike="noStrike">
                <a:solidFill>
                  <a:schemeClr val="dk1"/>
                </a:solidFill>
                <a:latin typeface="Calibri"/>
                <a:ea typeface="Calibri"/>
                <a:cs typeface="Calibri"/>
                <a:sym typeface="Calibri"/>
              </a:rPr>
              <a:t>Έχετε ήδη εμπειρία σε θέματα πολιτιστικής κληρονομιάς και αγροτικού τουρισμού;</a:t>
            </a:r>
            <a:endParaRPr/>
          </a:p>
          <a:p>
            <a:pPr indent="-342900" lvl="0" marL="342900" marR="0" rtl="0" algn="l">
              <a:lnSpc>
                <a:spcPct val="100000"/>
              </a:lnSpc>
              <a:spcBef>
                <a:spcPts val="0"/>
              </a:spcBef>
              <a:spcAft>
                <a:spcPts val="0"/>
              </a:spcAft>
              <a:buClr>
                <a:schemeClr val="dk1"/>
              </a:buClr>
              <a:buSzPts val="2400"/>
              <a:buFont typeface="Calibri"/>
              <a:buAutoNum type="arabicPeriod"/>
            </a:pPr>
            <a:r>
              <a:rPr b="0" i="0" lang="el-GR" sz="2400" u="none" cap="none" strike="noStrike">
                <a:solidFill>
                  <a:schemeClr val="dk1"/>
                </a:solidFill>
                <a:latin typeface="Calibri"/>
                <a:ea typeface="Calibri"/>
                <a:cs typeface="Calibri"/>
                <a:sym typeface="Calibri"/>
              </a:rPr>
              <a:t>Τι σας ωθεί να μάθετε περισσότερα;</a:t>
            </a:r>
            <a:endParaRPr/>
          </a:p>
          <a:p>
            <a:pPr indent="-342900" lvl="0" marL="342900" marR="0" rtl="0" algn="l">
              <a:lnSpc>
                <a:spcPct val="100000"/>
              </a:lnSpc>
              <a:spcBef>
                <a:spcPts val="0"/>
              </a:spcBef>
              <a:spcAft>
                <a:spcPts val="0"/>
              </a:spcAft>
              <a:buClr>
                <a:schemeClr val="dk1"/>
              </a:buClr>
              <a:buSzPts val="2400"/>
              <a:buFont typeface="Calibri"/>
              <a:buAutoNum type="arabicPeriod"/>
            </a:pPr>
            <a:r>
              <a:rPr b="0" i="0" lang="el-GR" sz="2400" u="none" cap="none" strike="noStrike">
                <a:solidFill>
                  <a:schemeClr val="dk1"/>
                </a:solidFill>
                <a:latin typeface="Calibri"/>
                <a:ea typeface="Calibri"/>
                <a:cs typeface="Calibri"/>
                <a:sym typeface="Calibri"/>
              </a:rPr>
              <a:t>Σε ποιόν μπορείτε να αποταθείτε για συμβουλές;</a:t>
            </a:r>
            <a:endParaRPr/>
          </a:p>
          <a:p>
            <a:pPr indent="-342900" lvl="0" marL="342900" marR="0" rtl="0" algn="l">
              <a:lnSpc>
                <a:spcPct val="100000"/>
              </a:lnSpc>
              <a:spcBef>
                <a:spcPts val="0"/>
              </a:spcBef>
              <a:spcAft>
                <a:spcPts val="0"/>
              </a:spcAft>
              <a:buClr>
                <a:schemeClr val="dk1"/>
              </a:buClr>
              <a:buSzPts val="2400"/>
              <a:buFont typeface="Calibri"/>
              <a:buAutoNum type="arabicPeriod"/>
            </a:pPr>
            <a:r>
              <a:rPr b="0" i="0" lang="el-GR" sz="2400" u="none" cap="none" strike="noStrike">
                <a:solidFill>
                  <a:schemeClr val="dk1"/>
                </a:solidFill>
                <a:latin typeface="Calibri"/>
                <a:ea typeface="Calibri"/>
                <a:cs typeface="Calibri"/>
                <a:sym typeface="Calibri"/>
              </a:rPr>
              <a:t>Πώς θα εμπλέξετε μέλη της κοινότητάς σας;</a:t>
            </a:r>
            <a:endParaRPr/>
          </a:p>
        </p:txBody>
      </p:sp>
      <p:pic>
        <p:nvPicPr>
          <p:cNvPr descr="Logo, company name&#10;&#10;Description automatically generated" id="130" name="Google Shape;130;p15"/>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6"/>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36" name="Google Shape;136;p16"/>
          <p:cNvSpPr txBox="1"/>
          <p:nvPr/>
        </p:nvSpPr>
        <p:spPr>
          <a:xfrm>
            <a:off x="293732" y="3255437"/>
            <a:ext cx="4260900"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2. Ορισμός </a:t>
            </a:r>
            <a:endParaRPr b="0" i="0" sz="3600" u="none" cap="none" strike="noStrike">
              <a:solidFill>
                <a:srgbClr val="000000"/>
              </a:solidFill>
              <a:latin typeface="Calibri"/>
              <a:ea typeface="Calibri"/>
              <a:cs typeface="Calibri"/>
              <a:sym typeface="Calibri"/>
            </a:endParaRPr>
          </a:p>
        </p:txBody>
      </p:sp>
      <p:sp>
        <p:nvSpPr>
          <p:cNvPr id="137" name="Google Shape;137;p16"/>
          <p:cNvSpPr txBox="1"/>
          <p:nvPr/>
        </p:nvSpPr>
        <p:spPr>
          <a:xfrm>
            <a:off x="5078437" y="1245764"/>
            <a:ext cx="6527409" cy="526293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l-GR" sz="2400" u="none" cap="none" strike="noStrike">
                <a:solidFill>
                  <a:schemeClr val="dk1"/>
                </a:solidFill>
                <a:latin typeface="Calibri"/>
                <a:ea typeface="Calibri"/>
                <a:cs typeface="Calibri"/>
                <a:sym typeface="Calibri"/>
              </a:rPr>
              <a:t>Η πολιτιστική κληρονομιά μπορεί να οριστεί ως το σύνολο των υλικών σημείων - είτε καλλιτεχνικών είτε συμβολικών - που έχει παραδοθεί από το παρελθόν σε κάθε πολιτισμό και, επομένως, σε ολόκληρη την ανθρωπότητα.Ως συστατικό μέρος της επιβεβαίωσης και εμπλουτισμού των πολιτιστικών ταυτοτήτων, ως κληρονομιά που ανήκει σε όλη την ανθρωπότητα, η πολιτιστική κληρονομιά προσδίδει σε κάθε τόπο τα αναγνωρίσιμα χαρακτηριστικά της και αποτελεί την αποθήκη της ανθρώπινης εμπειρίας.Η διατήρηση και η παρουσίαση της πολιτιστικής κληρονομιάς είναι λοιπόν ακρογωνιαίος λίθος κάθε πολιτιστικής πολιτικής.</a:t>
            </a:r>
            <a:endParaRPr b="1" i="0" sz="1400" u="none" cap="none" strike="noStrike">
              <a:solidFill>
                <a:schemeClr val="dk1"/>
              </a:solidFill>
              <a:latin typeface="Calibri"/>
              <a:ea typeface="Calibri"/>
              <a:cs typeface="Calibri"/>
              <a:sym typeface="Calibri"/>
            </a:endParaRPr>
          </a:p>
        </p:txBody>
      </p:sp>
      <p:pic>
        <p:nvPicPr>
          <p:cNvPr descr="Logo, company name&#10;&#10;Description automatically generated" id="138" name="Google Shape;138;p16"/>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7"/>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44" name="Google Shape;144;p17"/>
          <p:cNvSpPr txBox="1"/>
          <p:nvPr/>
        </p:nvSpPr>
        <p:spPr>
          <a:xfrm>
            <a:off x="293732" y="2945942"/>
            <a:ext cx="4260900" cy="17542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3. Κατηγορίες πολιτιστικής κληρονομιάς: </a:t>
            </a:r>
            <a:r>
              <a:rPr b="1" i="0" lang="el-GR" sz="2800" u="none" cap="none" strike="noStrike">
                <a:solidFill>
                  <a:srgbClr val="385623"/>
                </a:solidFill>
                <a:latin typeface="Calibri"/>
                <a:ea typeface="Calibri"/>
                <a:cs typeface="Calibri"/>
                <a:sym typeface="Calibri"/>
              </a:rPr>
              <a:t>Υλική</a:t>
            </a:r>
            <a:endParaRPr b="0" i="0" sz="3600" u="none" cap="none" strike="noStrike">
              <a:solidFill>
                <a:schemeClr val="dk1"/>
              </a:solidFill>
              <a:latin typeface="Calibri"/>
              <a:ea typeface="Calibri"/>
              <a:cs typeface="Calibri"/>
              <a:sym typeface="Calibri"/>
            </a:endParaRPr>
          </a:p>
        </p:txBody>
      </p:sp>
      <p:sp>
        <p:nvSpPr>
          <p:cNvPr id="145" name="Google Shape;145;p17"/>
          <p:cNvSpPr txBox="1"/>
          <p:nvPr/>
        </p:nvSpPr>
        <p:spPr>
          <a:xfrm>
            <a:off x="5210014" y="1203562"/>
            <a:ext cx="6494306" cy="5324494"/>
          </a:xfrm>
          <a:prstGeom prst="rect">
            <a:avLst/>
          </a:prstGeom>
          <a:noFill/>
          <a:ln>
            <a:noFill/>
          </a:ln>
        </p:spPr>
        <p:txBody>
          <a:bodyPr anchorCtr="0" anchor="t" bIns="45700" lIns="91425" spcFirstLastPara="1" rIns="91425" wrap="square" tIns="45700">
            <a:spAutoFit/>
          </a:bodyPr>
          <a:lstStyle/>
          <a:p>
            <a:pPr indent="-342900" lvl="0" marL="514350" marR="0" rtl="0" algn="l">
              <a:lnSpc>
                <a:spcPct val="100000"/>
              </a:lnSpc>
              <a:spcBef>
                <a:spcPts val="0"/>
              </a:spcBef>
              <a:spcAft>
                <a:spcPts val="0"/>
              </a:spcAft>
              <a:buClr>
                <a:schemeClr val="dk1"/>
              </a:buClr>
              <a:buSzPts val="2000"/>
              <a:buFont typeface="Arial"/>
              <a:buAutoNum type="arabicPeriod"/>
            </a:pPr>
            <a:r>
              <a:rPr b="0" i="0" lang="el-GR" sz="2000" u="none" cap="none" strike="noStrike">
                <a:solidFill>
                  <a:schemeClr val="dk1"/>
                </a:solidFill>
                <a:latin typeface="Calibri"/>
                <a:ea typeface="Calibri"/>
                <a:cs typeface="Calibri"/>
                <a:sym typeface="Calibri"/>
              </a:rPr>
              <a:t>Η πολιτιστική κληρονομιά πρέπει να εξετάζεται τόσο χρονικά όσο και χωρικά.</a:t>
            </a:r>
            <a:endParaRPr/>
          </a:p>
          <a:p>
            <a:pPr indent="-342900" lvl="0" marL="514350" marR="0" rtl="0" algn="l">
              <a:lnSpc>
                <a:spcPct val="100000"/>
              </a:lnSpc>
              <a:spcBef>
                <a:spcPts val="0"/>
              </a:spcBef>
              <a:spcAft>
                <a:spcPts val="0"/>
              </a:spcAft>
              <a:buClr>
                <a:schemeClr val="dk1"/>
              </a:buClr>
              <a:buSzPts val="2000"/>
              <a:buFont typeface="Arial"/>
              <a:buAutoNum type="arabicPeriod"/>
            </a:pPr>
            <a:r>
              <a:rPr b="0" i="0" lang="el-GR" sz="2000" u="none" cap="none" strike="noStrike">
                <a:solidFill>
                  <a:schemeClr val="dk1"/>
                </a:solidFill>
                <a:latin typeface="Calibri"/>
                <a:ea typeface="Calibri"/>
                <a:cs typeface="Calibri"/>
                <a:sym typeface="Calibri"/>
              </a:rPr>
              <a:t>Πρώτον, δεν σταματά πλέον στην αυγή του δέκατου ένατου αιώνα, αλλά τώρα αγκαλιάζει και τα αρχεία που άφησε πίσω του ο εικοστός αιώνας.</a:t>
            </a:r>
            <a:endParaRPr/>
          </a:p>
          <a:p>
            <a:pPr indent="-342900" lvl="0" marL="514350" marR="0" rtl="0" algn="l">
              <a:lnSpc>
                <a:spcPct val="100000"/>
              </a:lnSpc>
              <a:spcBef>
                <a:spcPts val="0"/>
              </a:spcBef>
              <a:spcAft>
                <a:spcPts val="0"/>
              </a:spcAft>
              <a:buClr>
                <a:schemeClr val="dk1"/>
              </a:buClr>
              <a:buSzPts val="2000"/>
              <a:buFont typeface="Arial"/>
              <a:buAutoNum type="arabicPeriod"/>
            </a:pPr>
            <a:r>
              <a:rPr b="0" i="0" lang="el-GR" sz="2000" u="none" cap="none" strike="noStrike">
                <a:solidFill>
                  <a:schemeClr val="dk1"/>
                </a:solidFill>
                <a:latin typeface="Calibri"/>
                <a:ea typeface="Calibri"/>
                <a:cs typeface="Calibri"/>
                <a:sym typeface="Calibri"/>
              </a:rPr>
              <a:t>Δεύτερον, ο στόχος δεν είναι μόνο η διατήρηση ολοένα και πολυάριθμων αντικειμένων πολιτιστικής περιουσίας, αλλά και η προστασία συγκροτημάτων που υπερβαίνουν κατά πολύ τα μεμονωμένα μεγάλα μνημεία ή τα μεμονωμένα κτίρια.</a:t>
            </a:r>
            <a:endParaRPr/>
          </a:p>
          <a:p>
            <a:pPr indent="-342900" lvl="0" marL="514350" marR="0" rtl="0" algn="l">
              <a:lnSpc>
                <a:spcPct val="100000"/>
              </a:lnSpc>
              <a:spcBef>
                <a:spcPts val="0"/>
              </a:spcBef>
              <a:spcAft>
                <a:spcPts val="0"/>
              </a:spcAft>
              <a:buClr>
                <a:schemeClr val="dk1"/>
              </a:buClr>
              <a:buSzPts val="2000"/>
              <a:buFont typeface="Arial"/>
              <a:buAutoNum type="arabicPeriod"/>
            </a:pPr>
            <a:r>
              <a:rPr b="1" i="0" lang="el-GR" sz="2000" u="none" cap="none" strike="noStrike">
                <a:solidFill>
                  <a:schemeClr val="dk1"/>
                </a:solidFill>
                <a:latin typeface="Calibri"/>
                <a:ea typeface="Calibri"/>
                <a:cs typeface="Calibri"/>
                <a:sym typeface="Calibri"/>
              </a:rPr>
              <a:t>Η ιδέα της κληρονομιάς έχει πλέον διευρυνθεί ώστε να περιλαμβάνει τόσο το ανθρώπινο όσο και το φυσικό περιβάλλον, τόσο αρχιτεκτονικά συγκροτήματα όσο και αρχαιολογικούς χώρους, όχι μόνο την αγροτική κληρονομιά και την ύπαιθρο αλλά και την αστική, τεχνική ή βιομηχανική κληρονομιά, βιομηχανικό σχέδιο και εξοπλισμό οδών</a:t>
            </a:r>
            <a:endParaRPr b="1" i="0" sz="1000" u="none" cap="none" strike="noStrike">
              <a:solidFill>
                <a:schemeClr val="dk1"/>
              </a:solidFill>
              <a:latin typeface="Calibri"/>
              <a:ea typeface="Calibri"/>
              <a:cs typeface="Calibri"/>
              <a:sym typeface="Calibri"/>
            </a:endParaRPr>
          </a:p>
        </p:txBody>
      </p:sp>
      <p:pic>
        <p:nvPicPr>
          <p:cNvPr descr="Logo, company name&#10;&#10;Description automatically generated" id="146" name="Google Shape;146;p17"/>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8"/>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52" name="Google Shape;152;p18"/>
          <p:cNvSpPr txBox="1"/>
          <p:nvPr/>
        </p:nvSpPr>
        <p:spPr>
          <a:xfrm>
            <a:off x="293732" y="2945942"/>
            <a:ext cx="4260900" cy="17542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4. Κατηγορίες πολιτιστικής κληρονομιάς: </a:t>
            </a:r>
            <a:r>
              <a:rPr b="1" i="0" lang="el-GR" sz="2800" u="none" cap="none" strike="noStrike">
                <a:solidFill>
                  <a:srgbClr val="385623"/>
                </a:solidFill>
                <a:latin typeface="Calibri"/>
                <a:ea typeface="Calibri"/>
                <a:cs typeface="Calibri"/>
                <a:sym typeface="Calibri"/>
              </a:rPr>
              <a:t>Άυλη</a:t>
            </a:r>
            <a:endParaRPr b="0" i="0" sz="3600" u="none" cap="none" strike="noStrike">
              <a:solidFill>
                <a:srgbClr val="000000"/>
              </a:solidFill>
              <a:latin typeface="Calibri"/>
              <a:ea typeface="Calibri"/>
              <a:cs typeface="Calibri"/>
              <a:sym typeface="Calibri"/>
            </a:endParaRPr>
          </a:p>
        </p:txBody>
      </p:sp>
      <p:sp>
        <p:nvSpPr>
          <p:cNvPr id="153" name="Google Shape;153;p18"/>
          <p:cNvSpPr txBox="1"/>
          <p:nvPr/>
        </p:nvSpPr>
        <p:spPr>
          <a:xfrm>
            <a:off x="5373860" y="2075765"/>
            <a:ext cx="6203851" cy="378561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l-GR" sz="2400" u="none" cap="none" strike="noStrike">
                <a:solidFill>
                  <a:schemeClr val="dk1"/>
                </a:solidFill>
                <a:latin typeface="Calibri"/>
                <a:ea typeface="Calibri"/>
                <a:cs typeface="Calibri"/>
                <a:sym typeface="Calibri"/>
              </a:rPr>
              <a:t>Η άυλη πολιτιστική κληρονομιά καλύπτει τη μη φυσική πολιτιστική κληρονομιά, η οποία περιλαμβάνει σημεία και σύμβολα που μεταδίδονται προφορικά, καλλιτεχνικές και λογοτεχνικές μορφές έκφρασης, γλώσσες, τρόπους ζωής, μύθους, πεποιθήσεις και τελετουργίες, συστήματα αξιών και παραδοσιακή γνώση και τεχνογνωσία.</a:t>
            </a:r>
            <a:endParaRPr/>
          </a:p>
          <a:p>
            <a:pPr indent="0" lvl="0" marL="0" marR="0" rtl="0" algn="l">
              <a:lnSpc>
                <a:spcPct val="100000"/>
              </a:lnSpc>
              <a:spcBef>
                <a:spcPts val="0"/>
              </a:spcBef>
              <a:spcAft>
                <a:spcPts val="0"/>
              </a:spcAft>
              <a:buClr>
                <a:srgbClr val="000000"/>
              </a:buClr>
              <a:buSzPts val="2400"/>
              <a:buFont typeface="Arial"/>
              <a:buNone/>
            </a:pPr>
            <a:r>
              <a:rPr b="1" i="0" lang="el-GR" sz="2400" u="none" cap="none" strike="noStrike">
                <a:solidFill>
                  <a:schemeClr val="dk1"/>
                </a:solidFill>
                <a:latin typeface="Calibri"/>
                <a:ea typeface="Calibri"/>
                <a:cs typeface="Calibri"/>
                <a:sym typeface="Calibri"/>
              </a:rPr>
              <a:t>Είναι η κληρονομιά που ελέγχεται κυρίως από τις κοινότητες και όχι από κρατικές αρχές.</a:t>
            </a:r>
            <a:endParaRPr b="1" i="0" sz="2400" u="none" cap="none" strike="noStrike">
              <a:solidFill>
                <a:schemeClr val="dk1"/>
              </a:solidFill>
              <a:latin typeface="Calibri"/>
              <a:ea typeface="Calibri"/>
              <a:cs typeface="Calibri"/>
              <a:sym typeface="Calibri"/>
            </a:endParaRPr>
          </a:p>
        </p:txBody>
      </p:sp>
      <p:pic>
        <p:nvPicPr>
          <p:cNvPr descr="Logo, company name&#10;&#10;Description automatically generated" id="154" name="Google Shape;154;p18"/>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9"/>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60" name="Google Shape;160;p19"/>
          <p:cNvSpPr txBox="1"/>
          <p:nvPr/>
        </p:nvSpPr>
        <p:spPr>
          <a:xfrm>
            <a:off x="293732" y="2622381"/>
            <a:ext cx="4260900" cy="230828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5. Η σχέση της πολιτιστικής κληρονομιάς με το περιβάλλον</a:t>
            </a:r>
            <a:endParaRPr b="0" i="0" sz="3600" u="none" cap="none" strike="noStrike">
              <a:solidFill>
                <a:srgbClr val="000000"/>
              </a:solidFill>
              <a:latin typeface="Calibri"/>
              <a:ea typeface="Calibri"/>
              <a:cs typeface="Calibri"/>
              <a:sym typeface="Calibri"/>
            </a:endParaRPr>
          </a:p>
        </p:txBody>
      </p:sp>
      <p:sp>
        <p:nvSpPr>
          <p:cNvPr id="161" name="Google Shape;161;p19"/>
          <p:cNvSpPr txBox="1"/>
          <p:nvPr/>
        </p:nvSpPr>
        <p:spPr>
          <a:xfrm>
            <a:off x="4942727" y="1414582"/>
            <a:ext cx="6620915" cy="4893607"/>
          </a:xfrm>
          <a:prstGeom prst="rect">
            <a:avLst/>
          </a:prstGeom>
          <a:noFill/>
          <a:ln>
            <a:noFill/>
          </a:ln>
        </p:spPr>
        <p:txBody>
          <a:bodyPr anchorCtr="0" anchor="t" bIns="45700" lIns="91425" spcFirstLastPara="1" rIns="91425" wrap="square" tIns="45700">
            <a:spAutoFit/>
          </a:bodyPr>
          <a:lstStyle/>
          <a:p>
            <a:pPr indent="-342900" lvl="0" marL="361950" marR="0" rtl="0" algn="l">
              <a:lnSpc>
                <a:spcPct val="100000"/>
              </a:lnSpc>
              <a:spcBef>
                <a:spcPts val="0"/>
              </a:spcBef>
              <a:spcAft>
                <a:spcPts val="0"/>
              </a:spcAft>
              <a:buClr>
                <a:schemeClr val="dk1"/>
              </a:buClr>
              <a:buSzPts val="1995"/>
              <a:buFont typeface="Arial"/>
              <a:buChar char="•"/>
            </a:pPr>
            <a:r>
              <a:rPr b="0" i="0" lang="el-GR" sz="2400" u="none" cap="none" strike="noStrike">
                <a:solidFill>
                  <a:schemeClr val="dk1"/>
                </a:solidFill>
                <a:latin typeface="Calibri"/>
                <a:ea typeface="Calibri"/>
                <a:cs typeface="Calibri"/>
                <a:sym typeface="Calibri"/>
              </a:rPr>
              <a:t>Τα περιουσιακά στοιχεία της πολιτιστικής κληρονομιάς (μνημεία, ιστορικά κτίρια, αρχαιολογικά κατάλοιπα) συχνά συνδέονται εγγενώς με το φυσικό τους περιβάλλον. Ως εκ τούτου, προστατεύονται από κοινού από τις  εθνικές και διεθνείς συμβάσεις και τα  προγράμματα.</a:t>
            </a:r>
            <a:endParaRPr/>
          </a:p>
          <a:p>
            <a:pPr indent="-342900" lvl="0" marL="361950" marR="0" rtl="0" algn="l">
              <a:lnSpc>
                <a:spcPct val="100000"/>
              </a:lnSpc>
              <a:spcBef>
                <a:spcPts val="0"/>
              </a:spcBef>
              <a:spcAft>
                <a:spcPts val="0"/>
              </a:spcAft>
              <a:buClr>
                <a:schemeClr val="dk1"/>
              </a:buClr>
              <a:buSzPts val="1995"/>
              <a:buFont typeface="Arial"/>
              <a:buChar char="•"/>
            </a:pPr>
            <a:r>
              <a:rPr b="0" i="0" lang="el-GR" sz="2400" u="none" cap="none" strike="noStrike">
                <a:solidFill>
                  <a:schemeClr val="dk1"/>
                </a:solidFill>
                <a:latin typeface="Calibri"/>
                <a:ea typeface="Calibri"/>
                <a:cs typeface="Calibri"/>
                <a:sym typeface="Calibri"/>
              </a:rPr>
              <a:t>Επιπλέον, περιβαλλοντικοί παράγοντες (ρύπανση, σεισμική δραστηριότητα, πλημμύρες κ.λπ.) επηρεάζουν τόσο τη φυσική κληρονομιά όσο και την πολιτιστική κληρονομιά.</a:t>
            </a:r>
            <a:endParaRPr/>
          </a:p>
          <a:p>
            <a:pPr indent="-342900" lvl="0" marL="361950" marR="0" rtl="0" algn="l">
              <a:lnSpc>
                <a:spcPct val="100000"/>
              </a:lnSpc>
              <a:spcBef>
                <a:spcPts val="0"/>
              </a:spcBef>
              <a:spcAft>
                <a:spcPts val="0"/>
              </a:spcAft>
              <a:buClr>
                <a:schemeClr val="dk1"/>
              </a:buClr>
              <a:buSzPts val="1995"/>
              <a:buFont typeface="Arial"/>
              <a:buChar char="•"/>
            </a:pPr>
            <a:r>
              <a:rPr b="1" i="0" lang="el-GR" sz="2400" u="none" cap="none" strike="noStrike">
                <a:solidFill>
                  <a:schemeClr val="dk1"/>
                </a:solidFill>
                <a:latin typeface="Calibri"/>
                <a:ea typeface="Calibri"/>
                <a:cs typeface="Calibri"/>
                <a:sym typeface="Calibri"/>
              </a:rPr>
              <a:t>Αυτό είναι κρίσιμο στις σύγχρονες κλιματολογικές συνθήκες μας</a:t>
            </a:r>
            <a:endParaRPr b="1" i="0" sz="2400" u="none" cap="none" strike="noStrike">
              <a:solidFill>
                <a:schemeClr val="dk1"/>
              </a:solidFill>
              <a:latin typeface="Calibri"/>
              <a:ea typeface="Calibri"/>
              <a:cs typeface="Calibri"/>
              <a:sym typeface="Calibri"/>
            </a:endParaRPr>
          </a:p>
        </p:txBody>
      </p:sp>
      <p:pic>
        <p:nvPicPr>
          <p:cNvPr descr="Logo, company name&#10;&#10;Description automatically generated" id="162" name="Google Shape;162;p19"/>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0"/>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68" name="Google Shape;168;p20"/>
          <p:cNvSpPr txBox="1"/>
          <p:nvPr/>
        </p:nvSpPr>
        <p:spPr>
          <a:xfrm>
            <a:off x="293732" y="3199161"/>
            <a:ext cx="4260900"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6. Γιατί μας αφορά;</a:t>
            </a:r>
            <a:endParaRPr b="0" i="0" sz="3600" u="none" cap="none" strike="noStrike">
              <a:solidFill>
                <a:srgbClr val="000000"/>
              </a:solidFill>
              <a:latin typeface="Calibri"/>
              <a:ea typeface="Calibri"/>
              <a:cs typeface="Calibri"/>
              <a:sym typeface="Calibri"/>
            </a:endParaRPr>
          </a:p>
        </p:txBody>
      </p:sp>
      <p:sp>
        <p:nvSpPr>
          <p:cNvPr id="169" name="Google Shape;169;p20"/>
          <p:cNvSpPr txBox="1"/>
          <p:nvPr/>
        </p:nvSpPr>
        <p:spPr>
          <a:xfrm>
            <a:off x="4942728" y="1020691"/>
            <a:ext cx="6955540" cy="5401438"/>
          </a:xfrm>
          <a:prstGeom prst="rect">
            <a:avLst/>
          </a:prstGeom>
          <a:noFill/>
          <a:ln>
            <a:noFill/>
          </a:ln>
        </p:spPr>
        <p:txBody>
          <a:bodyPr anchorCtr="0" anchor="t" bIns="45700" lIns="91425" spcFirstLastPara="1" rIns="91425" wrap="square" tIns="45700">
            <a:spAutoFit/>
          </a:bodyPr>
          <a:lstStyle/>
          <a:p>
            <a:pPr indent="-285750" lvl="0" marL="331944" marR="0" rtl="0" algn="l">
              <a:lnSpc>
                <a:spcPct val="100000"/>
              </a:lnSpc>
              <a:spcBef>
                <a:spcPts val="0"/>
              </a:spcBef>
              <a:spcAft>
                <a:spcPts val="0"/>
              </a:spcAft>
              <a:buClr>
                <a:schemeClr val="dk1"/>
              </a:buClr>
              <a:buSzPts val="1395"/>
              <a:buFont typeface="Arial"/>
              <a:buChar char="•"/>
            </a:pPr>
            <a:r>
              <a:rPr b="0" i="0" lang="el-GR" sz="2300" u="none" cap="none" strike="noStrike">
                <a:solidFill>
                  <a:schemeClr val="dk1"/>
                </a:solidFill>
                <a:latin typeface="Calibri"/>
                <a:ea typeface="Calibri"/>
                <a:cs typeface="Calibri"/>
                <a:sym typeface="Calibri"/>
              </a:rPr>
              <a:t>Η ευαισθητοποίηση του κοινού για την αξία της πολιτιστικής κληρονομιάς έχει αυξηθεί. Αυτό είναι ιδιαίτερα εμφανές στον αυξανόμενο αριθμό ανθρώπων οι οποίοι, σε πολλές χώρες, επισκέπτονται κτήρια και αρχιτεκτονικά συγκροτήματα που αποτελούν το ουσιαστικό μέρος της κληρονομιάς.</a:t>
            </a:r>
            <a:endParaRPr/>
          </a:p>
          <a:p>
            <a:pPr indent="-285750" lvl="0" marL="331944" marR="0" rtl="0" algn="l">
              <a:lnSpc>
                <a:spcPct val="100000"/>
              </a:lnSpc>
              <a:spcBef>
                <a:spcPts val="0"/>
              </a:spcBef>
              <a:spcAft>
                <a:spcPts val="0"/>
              </a:spcAft>
              <a:buClr>
                <a:schemeClr val="dk1"/>
              </a:buClr>
              <a:buSzPts val="1395"/>
              <a:buFont typeface="Arial"/>
              <a:buChar char="•"/>
            </a:pPr>
            <a:r>
              <a:rPr b="0" i="0" lang="el-GR" sz="2300" u="none" cap="none" strike="noStrike">
                <a:solidFill>
                  <a:schemeClr val="dk1"/>
                </a:solidFill>
                <a:latin typeface="Calibri"/>
                <a:ea typeface="Calibri"/>
                <a:cs typeface="Calibri"/>
                <a:sym typeface="Calibri"/>
              </a:rPr>
              <a:t>Η αύξηση και ενεργητικότητα συλλόγων που ασχολούνται με την υπεράσπιση της κληρονομιάς, καθώς και το αυξημένο ενδιαφέρον για τη μη φυσική κληρονομιά, αντικατοπτρίζουν μια νέα πνοή αλλά και την πολιτιστική ανάπτυξη.</a:t>
            </a:r>
            <a:endParaRPr/>
          </a:p>
          <a:p>
            <a:pPr indent="-285750" lvl="0" marL="331944" marR="0" rtl="0" algn="l">
              <a:lnSpc>
                <a:spcPct val="100000"/>
              </a:lnSpc>
              <a:spcBef>
                <a:spcPts val="0"/>
              </a:spcBef>
              <a:spcAft>
                <a:spcPts val="0"/>
              </a:spcAft>
              <a:buClr>
                <a:schemeClr val="dk1"/>
              </a:buClr>
              <a:buSzPts val="1395"/>
              <a:buFont typeface="Arial"/>
              <a:buChar char="•"/>
            </a:pPr>
            <a:r>
              <a:rPr b="1" i="0" lang="el-GR" sz="2300" u="none" cap="none" strike="noStrike">
                <a:solidFill>
                  <a:schemeClr val="dk1"/>
                </a:solidFill>
                <a:latin typeface="Calibri"/>
                <a:ea typeface="Calibri"/>
                <a:cs typeface="Calibri"/>
                <a:sym typeface="Calibri"/>
              </a:rPr>
              <a:t>Σε γενικές γραμμές, εξαιτίας των επιπτώσεών τους στην οικονομική δραστηριότητα και τον τουρισμό, πολιτικές σχετικές με την πολιτιστική κληρονομιά συμβάλλουν αποτελεσματικά στην ανάπτυξη.</a:t>
            </a:r>
            <a:endParaRPr b="1" i="0" sz="2300" u="none" cap="none" strike="noStrike">
              <a:solidFill>
                <a:schemeClr val="dk1"/>
              </a:solidFill>
              <a:latin typeface="Calibri"/>
              <a:ea typeface="Calibri"/>
              <a:cs typeface="Calibri"/>
              <a:sym typeface="Calibri"/>
            </a:endParaRPr>
          </a:p>
        </p:txBody>
      </p:sp>
      <p:pic>
        <p:nvPicPr>
          <p:cNvPr descr="Logo, company name&#10;&#10;Description automatically generated" id="170" name="Google Shape;170;p20"/>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1"/>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76" name="Google Shape;176;p21"/>
          <p:cNvSpPr txBox="1"/>
          <p:nvPr/>
        </p:nvSpPr>
        <p:spPr>
          <a:xfrm>
            <a:off x="293732" y="2805262"/>
            <a:ext cx="4260900" cy="17542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6. Αξιοποίηση της Πολιτιστικής Κληρονομιάς</a:t>
            </a:r>
            <a:endParaRPr b="0" i="0" sz="3600" u="none" cap="none" strike="noStrike">
              <a:solidFill>
                <a:srgbClr val="000000"/>
              </a:solidFill>
              <a:latin typeface="Calibri"/>
              <a:ea typeface="Calibri"/>
              <a:cs typeface="Calibri"/>
              <a:sym typeface="Calibri"/>
            </a:endParaRPr>
          </a:p>
        </p:txBody>
      </p:sp>
      <p:sp>
        <p:nvSpPr>
          <p:cNvPr id="177" name="Google Shape;177;p21"/>
          <p:cNvSpPr txBox="1"/>
          <p:nvPr/>
        </p:nvSpPr>
        <p:spPr>
          <a:xfrm>
            <a:off x="4942727" y="2216441"/>
            <a:ext cx="6733457" cy="3416279"/>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295"/>
              <a:buFont typeface="Arial"/>
              <a:buChar char="•"/>
            </a:pPr>
            <a:r>
              <a:rPr b="0" i="0" lang="el-GR" sz="2400" u="none" cap="none" strike="noStrike">
                <a:solidFill>
                  <a:schemeClr val="dk1"/>
                </a:solidFill>
                <a:latin typeface="Calibri"/>
                <a:ea typeface="Calibri"/>
                <a:cs typeface="Calibri"/>
                <a:sym typeface="Calibri"/>
              </a:rPr>
              <a:t>Αυτή είναι δουλειά κυρίως των ειδικών επιστημόνων (αρχαιολόγοι, ιστορικοί τέχνης, αρχιτέκτονες, εθνολόγοι κ.λπ.).</a:t>
            </a:r>
            <a:endParaRPr/>
          </a:p>
          <a:p>
            <a:pPr indent="-457200" lvl="0" marL="457200" marR="0" rtl="0" algn="l">
              <a:lnSpc>
                <a:spcPct val="100000"/>
              </a:lnSpc>
              <a:spcBef>
                <a:spcPts val="0"/>
              </a:spcBef>
              <a:spcAft>
                <a:spcPts val="0"/>
              </a:spcAft>
              <a:buClr>
                <a:schemeClr val="dk1"/>
              </a:buClr>
              <a:buSzPts val="2295"/>
              <a:buFont typeface="Arial"/>
              <a:buChar char="•"/>
            </a:pPr>
            <a:r>
              <a:rPr b="0" i="0" lang="el-GR" sz="2400" u="none" cap="none" strike="noStrike">
                <a:solidFill>
                  <a:schemeClr val="dk1"/>
                </a:solidFill>
                <a:latin typeface="Calibri"/>
                <a:ea typeface="Calibri"/>
                <a:cs typeface="Calibri"/>
                <a:sym typeface="Calibri"/>
              </a:rPr>
              <a:t>Ωστόσο, πρέπει να λαμβάνεται υπόψη, όχι μόνο τι αντιπροσωπεύει το συγκεκριμένο αγαθό για τον πολιτισμό, αλλά και τη σημασία που μπορεί έχει για τη γύρω κοινότητα.</a:t>
            </a:r>
            <a:endParaRPr/>
          </a:p>
          <a:p>
            <a:pPr indent="-457200" lvl="0" marL="457200" marR="0" rtl="0" algn="l">
              <a:lnSpc>
                <a:spcPct val="100000"/>
              </a:lnSpc>
              <a:spcBef>
                <a:spcPts val="0"/>
              </a:spcBef>
              <a:spcAft>
                <a:spcPts val="0"/>
              </a:spcAft>
              <a:buClr>
                <a:schemeClr val="dk1"/>
              </a:buClr>
              <a:buSzPts val="2295"/>
              <a:buFont typeface="Arial"/>
              <a:buChar char="•"/>
            </a:pPr>
            <a:r>
              <a:rPr b="1" i="0" lang="el-GR" sz="2400" u="none" cap="none" strike="noStrike">
                <a:solidFill>
                  <a:schemeClr val="dk1"/>
                </a:solidFill>
                <a:latin typeface="Calibri"/>
                <a:ea typeface="Calibri"/>
                <a:cs typeface="Calibri"/>
                <a:sym typeface="Calibri"/>
              </a:rPr>
              <a:t>Μερικές φορές, σχετικά ασήμαντα μνημεία, έχουν ιδιαίτερη σημασία για τους ντόπιους</a:t>
            </a:r>
            <a:endParaRPr b="1" i="0" sz="1600" u="none" cap="none" strike="noStrike">
              <a:solidFill>
                <a:schemeClr val="dk1"/>
              </a:solidFill>
              <a:latin typeface="Calibri"/>
              <a:ea typeface="Calibri"/>
              <a:cs typeface="Calibri"/>
              <a:sym typeface="Calibri"/>
            </a:endParaRPr>
          </a:p>
        </p:txBody>
      </p:sp>
      <p:pic>
        <p:nvPicPr>
          <p:cNvPr descr="Logo, company name&#10;&#10;Description automatically generated" id="178" name="Google Shape;178;p21"/>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