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7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embeddedFontLst>
    <p:embeddedFont>
      <p:font typeface="Calibri" panose="020F0502020204030204" pitchFamily="34" charset="0"/>
      <p:regular r:id="rId20"/>
      <p:bold r:id="rId21"/>
      <p:italic r:id="rId22"/>
      <p:boldItalic r:id="rId23"/>
    </p:embeddedFont>
    <p:embeddedFont>
      <p:font typeface="Questrial" panose="020B0604020202020204" charset="0"/>
      <p:regular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1038"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81" name="Google Shape;181;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89" name="Google Shape;18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97" name="Google Shape;19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5" name="Google Shape;20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213" name="Google Shape;213;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222" name="Google Shape;222;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230" name="Google Shape;230;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238" name="Google Shape;238;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93" name="Google Shape;9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5" name="Google Shape;12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33" name="Google Shape;13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41" name="Google Shape;14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49" name="Google Shape;14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57" name="Google Shape;15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65" name="Google Shape;16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73" name="Google Shape;17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804672" y="2049040"/>
            <a:ext cx="3711056" cy="178651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2"/>
              </a:buClr>
              <a:buSzPts val="4000"/>
              <a:buFont typeface="Calibri"/>
              <a:buNone/>
            </a:pPr>
            <a:r>
              <a:rPr lang="pt" sz="4000" dirty="0">
                <a:solidFill>
                  <a:schemeClr val="dk2"/>
                </a:solidFill>
              </a:rPr>
              <a:t>Património Cultural para a resiliência rural</a:t>
            </a:r>
            <a:endParaRPr sz="4000" dirty="0">
              <a:solidFill>
                <a:schemeClr val="dk2"/>
              </a:solidFill>
            </a:endParaRPr>
          </a:p>
        </p:txBody>
      </p:sp>
      <p:sp>
        <p:nvSpPr>
          <p:cNvPr id="85" name="Google Shape;85;p13"/>
          <p:cNvSpPr txBox="1">
            <a:spLocks noGrp="1"/>
          </p:cNvSpPr>
          <p:nvPr>
            <p:ph type="subTitle" idx="1"/>
          </p:nvPr>
        </p:nvSpPr>
        <p:spPr>
          <a:xfrm>
            <a:off x="804671" y="652975"/>
            <a:ext cx="3711057" cy="955111"/>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2"/>
              </a:buClr>
              <a:buSzPts val="2000"/>
              <a:buNone/>
            </a:pPr>
            <a:r>
              <a:rPr lang="en-US" sz="2000">
                <a:solidFill>
                  <a:schemeClr val="dk2"/>
                </a:solidFill>
              </a:rPr>
              <a:t>Blended mobility of VET learners</a:t>
            </a:r>
            <a:endParaRPr sz="2000">
              <a:solidFill>
                <a:schemeClr val="dk2"/>
              </a:solidFill>
            </a:endParaRPr>
          </a:p>
        </p:txBody>
      </p:sp>
      <p:pic>
        <p:nvPicPr>
          <p:cNvPr id="86" name="Google Shape;86;p13"/>
          <p:cNvPicPr preferRelativeResize="0"/>
          <p:nvPr/>
        </p:nvPicPr>
        <p:blipFill rotWithShape="1">
          <a:blip r:embed="rId3">
            <a:alphaModFix/>
          </a:blip>
          <a:srcRect/>
          <a:stretch/>
        </p:blipFill>
        <p:spPr>
          <a:xfrm>
            <a:off x="6467798" y="652975"/>
            <a:ext cx="4919529" cy="4635026"/>
          </a:xfrm>
          <a:custGeom>
            <a:avLst/>
            <a:gdLst/>
            <a:ahLst/>
            <a:cxnLst/>
            <a:rect l="l" t="t" r="r" b="b"/>
            <a:pathLst>
              <a:path w="5017317" h="5380277" extrusionOk="0">
                <a:moveTo>
                  <a:pt x="0" y="0"/>
                </a:moveTo>
                <a:lnTo>
                  <a:pt x="5017317" y="0"/>
                </a:lnTo>
                <a:lnTo>
                  <a:pt x="5017317" y="5380277"/>
                </a:lnTo>
                <a:lnTo>
                  <a:pt x="0" y="5380277"/>
                </a:lnTo>
                <a:close/>
              </a:path>
            </a:pathLst>
          </a:custGeom>
          <a:noFill/>
          <a:ln>
            <a:noFill/>
          </a:ln>
        </p:spPr>
      </p:pic>
      <p:sp>
        <p:nvSpPr>
          <p:cNvPr id="87" name="Google Shape;87;p13"/>
          <p:cNvSpPr/>
          <p:nvPr/>
        </p:nvSpPr>
        <p:spPr>
          <a:xfrm>
            <a:off x="804671" y="5514388"/>
            <a:ext cx="5442666" cy="938719"/>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1100"/>
              <a:buFont typeface="Arial"/>
              <a:buNone/>
            </a:pPr>
            <a:r>
              <a:rPr lang="en-US" sz="1100" b="0" i="0" u="none" strike="noStrike" cap="none">
                <a:solidFill>
                  <a:schemeClr val="dk1"/>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18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100"/>
              <a:buFont typeface="Arial"/>
              <a:buNone/>
            </a:pPr>
            <a:r>
              <a:rPr lang="en-US" sz="1100" b="1" i="0" u="none" strike="noStrike" cap="none">
                <a:solidFill>
                  <a:schemeClr val="dk1"/>
                </a:solidFill>
                <a:latin typeface="Calibri"/>
                <a:ea typeface="Calibri"/>
                <a:cs typeface="Calibri"/>
                <a:sym typeface="Calibri"/>
              </a:rPr>
              <a:t>ID 2020-1-EL01-KA202-079113</a:t>
            </a:r>
            <a:endParaRPr sz="1100" b="0" i="0" u="none" strike="noStrike" cap="none">
              <a:solidFill>
                <a:schemeClr val="dk1"/>
              </a:solidFill>
              <a:latin typeface="Calibri"/>
              <a:ea typeface="Calibri"/>
              <a:cs typeface="Calibri"/>
              <a:sym typeface="Calibri"/>
            </a:endParaRPr>
          </a:p>
        </p:txBody>
      </p:sp>
      <p:pic>
        <p:nvPicPr>
          <p:cNvPr id="88" name="Google Shape;88;p13"/>
          <p:cNvPicPr preferRelativeResize="0"/>
          <p:nvPr/>
        </p:nvPicPr>
        <p:blipFill rotWithShape="1">
          <a:blip r:embed="rId4">
            <a:alphaModFix/>
          </a:blip>
          <a:srcRect/>
          <a:stretch/>
        </p:blipFill>
        <p:spPr>
          <a:xfrm>
            <a:off x="6467799" y="5697265"/>
            <a:ext cx="860855" cy="803465"/>
          </a:xfrm>
          <a:prstGeom prst="rect">
            <a:avLst/>
          </a:prstGeom>
          <a:noFill/>
          <a:ln>
            <a:noFill/>
          </a:ln>
        </p:spPr>
      </p:pic>
      <p:pic>
        <p:nvPicPr>
          <p:cNvPr id="89" name="Google Shape;89;p13"/>
          <p:cNvPicPr preferRelativeResize="0"/>
          <p:nvPr/>
        </p:nvPicPr>
        <p:blipFill rotWithShape="1">
          <a:blip r:embed="rId5">
            <a:alphaModFix/>
          </a:blip>
          <a:srcRect/>
          <a:stretch/>
        </p:blipFill>
        <p:spPr>
          <a:xfrm>
            <a:off x="9257893" y="5840165"/>
            <a:ext cx="2182557" cy="463336"/>
          </a:xfrm>
          <a:prstGeom prst="rect">
            <a:avLst/>
          </a:prstGeom>
          <a:noFill/>
          <a:ln>
            <a:noFill/>
          </a:ln>
        </p:spPr>
      </p:pic>
      <p:pic>
        <p:nvPicPr>
          <p:cNvPr id="90" name="Google Shape;90;p13"/>
          <p:cNvPicPr preferRelativeResize="0"/>
          <p:nvPr/>
        </p:nvPicPr>
        <p:blipFill rotWithShape="1">
          <a:blip r:embed="rId6">
            <a:alphaModFix/>
          </a:blip>
          <a:srcRect/>
          <a:stretch/>
        </p:blipFill>
        <p:spPr>
          <a:xfrm>
            <a:off x="7398422" y="5739469"/>
            <a:ext cx="1647104" cy="80046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2"/>
          <p:cNvSpPr/>
          <p:nvPr/>
        </p:nvSpPr>
        <p:spPr>
          <a:xfrm>
            <a:off x="0" y="0"/>
            <a:ext cx="12192000" cy="936900"/>
          </a:xfrm>
          <a:prstGeom prst="rect">
            <a:avLst/>
          </a:prstGeom>
          <a:solidFill>
            <a:srgbClr val="132D2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chemeClr val="lt1"/>
              </a:solidFill>
              <a:latin typeface="Calibri"/>
              <a:ea typeface="Calibri"/>
              <a:cs typeface="Calibri"/>
              <a:sym typeface="Calibri"/>
            </a:endParaRPr>
          </a:p>
        </p:txBody>
      </p:sp>
      <p:sp>
        <p:nvSpPr>
          <p:cNvPr id="184" name="Google Shape;184;p22"/>
          <p:cNvSpPr txBox="1"/>
          <p:nvPr/>
        </p:nvSpPr>
        <p:spPr>
          <a:xfrm>
            <a:off x="293732" y="2945942"/>
            <a:ext cx="4260900" cy="12002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pt" sz="3600" b="1" i="0" u="none" strike="noStrike" cap="none" dirty="0">
                <a:solidFill>
                  <a:srgbClr val="385623"/>
                </a:solidFill>
                <a:latin typeface="Calibri"/>
                <a:ea typeface="Calibri"/>
                <a:cs typeface="Calibri"/>
                <a:sym typeface="Calibri"/>
              </a:rPr>
              <a:t>7. Promoção do Património Cultural</a:t>
            </a:r>
            <a:endParaRPr sz="3600" b="0" i="0" u="none" strike="noStrike" cap="none" dirty="0">
              <a:solidFill>
                <a:srgbClr val="000000"/>
              </a:solidFill>
              <a:latin typeface="Calibri"/>
              <a:ea typeface="Calibri"/>
              <a:cs typeface="Calibri"/>
              <a:sym typeface="Calibri"/>
            </a:endParaRPr>
          </a:p>
        </p:txBody>
      </p:sp>
      <p:sp>
        <p:nvSpPr>
          <p:cNvPr id="185" name="Google Shape;185;p22"/>
          <p:cNvSpPr txBox="1"/>
          <p:nvPr/>
        </p:nvSpPr>
        <p:spPr>
          <a:xfrm>
            <a:off x="4942728" y="1977292"/>
            <a:ext cx="6564644" cy="3416279"/>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
                <a:schemeClr val="dk1"/>
              </a:buClr>
              <a:buSzPts val="2700"/>
              <a:buFont typeface="Arial"/>
              <a:buChar char="•"/>
            </a:pPr>
            <a:r>
              <a:rPr lang="pt" sz="2700" b="0" i="0" u="none" strike="noStrike" cap="none">
                <a:solidFill>
                  <a:schemeClr val="dk1"/>
                </a:solidFill>
                <a:latin typeface="Calibri"/>
                <a:ea typeface="Calibri"/>
                <a:cs typeface="Calibri"/>
                <a:sym typeface="Calibri"/>
              </a:rPr>
              <a:t>Todos os tipos de atividades para dar a conhecer o património cultural de uma área ao público em geral (livros, mapas, guias, sítios Internet, redes sociais, organização de eventos).</a:t>
            </a:r>
            <a:endParaRPr sz="2700" b="0" i="0" u="none" strike="noStrike" cap="none">
              <a:solidFill>
                <a:schemeClr val="dk1"/>
              </a:solidFill>
              <a:latin typeface="Calibri"/>
              <a:ea typeface="Calibri"/>
              <a:cs typeface="Calibri"/>
              <a:sym typeface="Calibri"/>
            </a:endParaRPr>
          </a:p>
          <a:p>
            <a:pPr marL="457200" marR="0" lvl="0" indent="-457200" algn="l" rtl="0">
              <a:lnSpc>
                <a:spcPct val="100000"/>
              </a:lnSpc>
              <a:spcBef>
                <a:spcPts val="0"/>
              </a:spcBef>
              <a:spcAft>
                <a:spcPts val="0"/>
              </a:spcAft>
              <a:buClr>
                <a:schemeClr val="dk1"/>
              </a:buClr>
              <a:buSzPts val="2700"/>
              <a:buFont typeface="Arial"/>
              <a:buChar char="•"/>
            </a:pPr>
            <a:r>
              <a:rPr lang="pt" sz="2700" b="0" i="0" u="none" strike="noStrike" cap="none">
                <a:solidFill>
                  <a:schemeClr val="dk1"/>
                </a:solidFill>
                <a:latin typeface="Calibri"/>
                <a:ea typeface="Calibri"/>
                <a:cs typeface="Calibri"/>
                <a:sym typeface="Calibri"/>
              </a:rPr>
              <a:t>Tem que contar com a interpretação e a valorização e pode ligar o Património Cultural ao turismo e ao empreendedorismo.</a:t>
            </a:r>
            <a:endParaRPr sz="2700" b="0" i="0" u="none" strike="noStrike" cap="none">
              <a:solidFill>
                <a:schemeClr val="dk1"/>
              </a:solidFill>
              <a:latin typeface="Calibri"/>
              <a:ea typeface="Calibri"/>
              <a:cs typeface="Calibri"/>
              <a:sym typeface="Calibri"/>
            </a:endParaRPr>
          </a:p>
        </p:txBody>
      </p:sp>
      <p:pic>
        <p:nvPicPr>
          <p:cNvPr id="186" name="Google Shape;186;p22" descr="Logo, company name&#10;&#10;Description automatically generated"/>
          <p:cNvPicPr preferRelativeResize="0"/>
          <p:nvPr/>
        </p:nvPicPr>
        <p:blipFill rotWithShape="1">
          <a:blip r:embed="rId3">
            <a:alphaModFix/>
          </a:blip>
          <a:srcRect/>
          <a:stretch/>
        </p:blipFill>
        <p:spPr>
          <a:xfrm>
            <a:off x="-1" y="-1"/>
            <a:ext cx="936925" cy="9369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3"/>
          <p:cNvSpPr/>
          <p:nvPr/>
        </p:nvSpPr>
        <p:spPr>
          <a:xfrm>
            <a:off x="0" y="0"/>
            <a:ext cx="12192000" cy="936900"/>
          </a:xfrm>
          <a:prstGeom prst="rect">
            <a:avLst/>
          </a:prstGeom>
          <a:solidFill>
            <a:srgbClr val="132D2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chemeClr val="lt1"/>
              </a:solidFill>
              <a:latin typeface="Calibri"/>
              <a:ea typeface="Calibri"/>
              <a:cs typeface="Calibri"/>
              <a:sym typeface="Calibri"/>
            </a:endParaRPr>
          </a:p>
        </p:txBody>
      </p:sp>
      <p:sp>
        <p:nvSpPr>
          <p:cNvPr id="192" name="Google Shape;192;p23"/>
          <p:cNvSpPr txBox="1"/>
          <p:nvPr/>
        </p:nvSpPr>
        <p:spPr>
          <a:xfrm>
            <a:off x="293732" y="3058486"/>
            <a:ext cx="4260900"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pt" sz="3600" b="1" i="0" u="none" strike="noStrike" cap="none">
                <a:solidFill>
                  <a:srgbClr val="385623"/>
                </a:solidFill>
                <a:latin typeface="Calibri"/>
                <a:ea typeface="Calibri"/>
                <a:cs typeface="Calibri"/>
                <a:sym typeface="Calibri"/>
              </a:rPr>
              <a:t>8. Turismo</a:t>
            </a:r>
            <a:endParaRPr sz="3600" b="0" i="0" u="none" strike="noStrike" cap="none">
              <a:solidFill>
                <a:srgbClr val="000000"/>
              </a:solidFill>
              <a:latin typeface="Calibri"/>
              <a:ea typeface="Calibri"/>
              <a:cs typeface="Calibri"/>
              <a:sym typeface="Calibri"/>
            </a:endParaRPr>
          </a:p>
        </p:txBody>
      </p:sp>
      <p:sp>
        <p:nvSpPr>
          <p:cNvPr id="193" name="Google Shape;193;p23"/>
          <p:cNvSpPr txBox="1"/>
          <p:nvPr/>
        </p:nvSpPr>
        <p:spPr>
          <a:xfrm>
            <a:off x="4942728" y="1794410"/>
            <a:ext cx="6409900" cy="4247276"/>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
                <a:schemeClr val="dk1"/>
              </a:buClr>
              <a:buSzPts val="2700"/>
              <a:buFont typeface="Arial"/>
              <a:buChar char="•"/>
            </a:pPr>
            <a:r>
              <a:rPr lang="pt" sz="2700" b="0" i="0" u="none" strike="noStrike" cap="none" dirty="0">
                <a:solidFill>
                  <a:schemeClr val="dk1"/>
                </a:solidFill>
                <a:latin typeface="Calibri"/>
                <a:ea typeface="Calibri"/>
                <a:cs typeface="Calibri"/>
                <a:sym typeface="Calibri"/>
              </a:rPr>
              <a:t>O turismo pode revelar-se uma fonte de rendimento para as comunidades rurais, especialmente se for desenvolvido de forma sustentável.</a:t>
            </a:r>
            <a:endParaRPr sz="2700" b="0" i="0" u="none" strike="noStrike" cap="none" dirty="0">
              <a:solidFill>
                <a:schemeClr val="dk1"/>
              </a:solidFill>
              <a:latin typeface="Calibri"/>
              <a:ea typeface="Calibri"/>
              <a:cs typeface="Calibri"/>
              <a:sym typeface="Calibri"/>
            </a:endParaRPr>
          </a:p>
          <a:p>
            <a:pPr marL="457200" marR="0" lvl="0" indent="-457200" algn="l" rtl="0">
              <a:lnSpc>
                <a:spcPct val="100000"/>
              </a:lnSpc>
              <a:spcBef>
                <a:spcPts val="0"/>
              </a:spcBef>
              <a:spcAft>
                <a:spcPts val="0"/>
              </a:spcAft>
              <a:buClr>
                <a:schemeClr val="dk1"/>
              </a:buClr>
              <a:buSzPts val="2700"/>
              <a:buFont typeface="Arial"/>
              <a:buChar char="•"/>
            </a:pPr>
            <a:r>
              <a:rPr lang="pt" sz="2700" b="0" i="0" u="none" strike="noStrike" cap="none" dirty="0">
                <a:solidFill>
                  <a:schemeClr val="dk1"/>
                </a:solidFill>
                <a:latin typeface="Calibri"/>
                <a:ea typeface="Calibri"/>
                <a:cs typeface="Calibri"/>
                <a:sym typeface="Calibri"/>
              </a:rPr>
              <a:t>No módulo seguinte aprenderá formas de associar o turismo ao </a:t>
            </a:r>
            <a:r>
              <a:rPr lang="en-US" sz="2700" b="0" i="0" u="none" strike="noStrike" cap="none" dirty="0" err="1">
                <a:solidFill>
                  <a:schemeClr val="dk1"/>
                </a:solidFill>
                <a:latin typeface="Calibri"/>
                <a:ea typeface="Calibri"/>
                <a:cs typeface="Calibri"/>
                <a:sym typeface="Calibri"/>
              </a:rPr>
              <a:t>património</a:t>
            </a:r>
            <a:r>
              <a:rPr lang="en-US" sz="2700" b="0" i="0" u="none" strike="noStrike" cap="none" dirty="0">
                <a:solidFill>
                  <a:schemeClr val="dk1"/>
                </a:solidFill>
                <a:latin typeface="Calibri"/>
                <a:ea typeface="Calibri"/>
                <a:cs typeface="Calibri"/>
                <a:sym typeface="Calibri"/>
              </a:rPr>
              <a:t>   </a:t>
            </a:r>
            <a:r>
              <a:rPr lang="pt" sz="2700" b="0" i="0" u="none" strike="noStrike" cap="none" dirty="0">
                <a:solidFill>
                  <a:schemeClr val="dk1"/>
                </a:solidFill>
                <a:latin typeface="Calibri"/>
                <a:ea typeface="Calibri"/>
                <a:cs typeface="Calibri"/>
                <a:sym typeface="Calibri"/>
              </a:rPr>
              <a:t>cultural da sua região sem prejudicar o meio ambiente e com uma preocupação de benefício mútuo (comunidade local e visitantes).</a:t>
            </a:r>
            <a:endParaRPr sz="2700" b="0" i="0" u="none" strike="noStrike" cap="none" dirty="0">
              <a:solidFill>
                <a:schemeClr val="dk1"/>
              </a:solidFill>
              <a:latin typeface="Calibri"/>
              <a:ea typeface="Calibri"/>
              <a:cs typeface="Calibri"/>
              <a:sym typeface="Calibri"/>
            </a:endParaRPr>
          </a:p>
        </p:txBody>
      </p:sp>
      <p:pic>
        <p:nvPicPr>
          <p:cNvPr id="194" name="Google Shape;194;p23" descr="Logo, company name&#10;&#10;Description automatically generated"/>
          <p:cNvPicPr preferRelativeResize="0"/>
          <p:nvPr/>
        </p:nvPicPr>
        <p:blipFill rotWithShape="1">
          <a:blip r:embed="rId3">
            <a:alphaModFix/>
          </a:blip>
          <a:srcRect/>
          <a:stretch/>
        </p:blipFill>
        <p:spPr>
          <a:xfrm>
            <a:off x="-1" y="-1"/>
            <a:ext cx="936925" cy="9369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4"/>
          <p:cNvSpPr/>
          <p:nvPr/>
        </p:nvSpPr>
        <p:spPr>
          <a:xfrm>
            <a:off x="0" y="0"/>
            <a:ext cx="12192000" cy="936900"/>
          </a:xfrm>
          <a:prstGeom prst="rect">
            <a:avLst/>
          </a:prstGeom>
          <a:solidFill>
            <a:srgbClr val="132D2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chemeClr val="lt1"/>
              </a:solidFill>
              <a:latin typeface="Calibri"/>
              <a:ea typeface="Calibri"/>
              <a:cs typeface="Calibri"/>
              <a:sym typeface="Calibri"/>
            </a:endParaRPr>
          </a:p>
        </p:txBody>
      </p:sp>
      <p:sp>
        <p:nvSpPr>
          <p:cNvPr id="200" name="Google Shape;200;p24"/>
          <p:cNvSpPr txBox="1"/>
          <p:nvPr/>
        </p:nvSpPr>
        <p:spPr>
          <a:xfrm>
            <a:off x="293731" y="2945942"/>
            <a:ext cx="4728435" cy="12002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pt" sz="3600" b="1" i="0" u="none" strike="noStrike" cap="none" dirty="0">
                <a:solidFill>
                  <a:srgbClr val="385623"/>
                </a:solidFill>
                <a:latin typeface="Calibri"/>
                <a:ea typeface="Calibri"/>
                <a:cs typeface="Calibri"/>
                <a:sym typeface="Calibri"/>
              </a:rPr>
              <a:t>Recapitulação e exercícios</a:t>
            </a:r>
            <a:endParaRPr sz="3600" b="0" i="0" u="none" strike="noStrike" cap="none" dirty="0">
              <a:solidFill>
                <a:srgbClr val="000000"/>
              </a:solidFill>
              <a:latin typeface="Calibri"/>
              <a:ea typeface="Calibri"/>
              <a:cs typeface="Calibri"/>
              <a:sym typeface="Calibri"/>
            </a:endParaRPr>
          </a:p>
        </p:txBody>
      </p:sp>
      <p:sp>
        <p:nvSpPr>
          <p:cNvPr id="201" name="Google Shape;201;p24"/>
          <p:cNvSpPr txBox="1"/>
          <p:nvPr/>
        </p:nvSpPr>
        <p:spPr>
          <a:xfrm>
            <a:off x="5064370" y="1259839"/>
            <a:ext cx="6639950" cy="5493771"/>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
                <a:schemeClr val="dk1"/>
              </a:buClr>
              <a:buSzPts val="2700"/>
              <a:buFont typeface="Arial"/>
              <a:buChar char="•"/>
            </a:pPr>
            <a:r>
              <a:rPr lang="pt" sz="2700" b="0" i="0" u="none" strike="noStrike" cap="none" dirty="0">
                <a:solidFill>
                  <a:schemeClr val="dk1"/>
                </a:solidFill>
                <a:latin typeface="Calibri"/>
                <a:ea typeface="Calibri"/>
                <a:cs typeface="Calibri"/>
                <a:sym typeface="Calibri"/>
              </a:rPr>
              <a:t>Considere o </a:t>
            </a:r>
            <a:r>
              <a:rPr lang="en-US" sz="2700" b="0" i="0" u="none" strike="noStrike" cap="none" dirty="0" err="1">
                <a:solidFill>
                  <a:schemeClr val="dk1"/>
                </a:solidFill>
                <a:latin typeface="Calibri"/>
                <a:ea typeface="Calibri"/>
                <a:cs typeface="Calibri"/>
                <a:sym typeface="Calibri"/>
              </a:rPr>
              <a:t>património</a:t>
            </a:r>
            <a:r>
              <a:rPr lang="pt" sz="2700" b="0" i="0" u="none" strike="noStrike" cap="none" dirty="0">
                <a:solidFill>
                  <a:schemeClr val="dk1"/>
                </a:solidFill>
                <a:latin typeface="Calibri"/>
                <a:ea typeface="Calibri"/>
                <a:cs typeface="Calibri"/>
                <a:sym typeface="Calibri"/>
              </a:rPr>
              <a:t> cultural da sua região.</a:t>
            </a:r>
            <a:endParaRPr sz="2700" b="0" i="0" u="none" strike="noStrike" cap="none" dirty="0">
              <a:solidFill>
                <a:schemeClr val="dk1"/>
              </a:solidFill>
              <a:latin typeface="Calibri"/>
              <a:ea typeface="Calibri"/>
              <a:cs typeface="Calibri"/>
              <a:sym typeface="Calibri"/>
            </a:endParaRPr>
          </a:p>
          <a:p>
            <a:pPr marL="457200" marR="0" lvl="0" indent="-457200" algn="l" rtl="0">
              <a:lnSpc>
                <a:spcPct val="100000"/>
              </a:lnSpc>
              <a:spcBef>
                <a:spcPts val="0"/>
              </a:spcBef>
              <a:spcAft>
                <a:spcPts val="0"/>
              </a:spcAft>
              <a:buClr>
                <a:schemeClr val="dk1"/>
              </a:buClr>
              <a:buSzPts val="2700"/>
              <a:buFont typeface="Arial"/>
              <a:buChar char="•"/>
            </a:pPr>
            <a:r>
              <a:rPr lang="pt" sz="2700" b="0" i="0" u="none" strike="noStrike" cap="none" dirty="0">
                <a:solidFill>
                  <a:schemeClr val="dk1"/>
                </a:solidFill>
                <a:latin typeface="Calibri"/>
                <a:ea typeface="Calibri"/>
                <a:cs typeface="Calibri"/>
                <a:sym typeface="Calibri"/>
              </a:rPr>
              <a:t>Faça uma lista do </a:t>
            </a:r>
            <a:r>
              <a:rPr lang="en-US" sz="2700" b="0" i="0" u="none" strike="noStrike" cap="none" dirty="0" err="1">
                <a:solidFill>
                  <a:schemeClr val="dk1"/>
                </a:solidFill>
                <a:latin typeface="Calibri"/>
                <a:ea typeface="Calibri"/>
                <a:cs typeface="Calibri"/>
                <a:sym typeface="Calibri"/>
              </a:rPr>
              <a:t>património</a:t>
            </a:r>
            <a:r>
              <a:rPr lang="pt" sz="2700" b="0" i="0" u="none" strike="noStrike" cap="none" dirty="0">
                <a:solidFill>
                  <a:schemeClr val="dk1"/>
                </a:solidFill>
                <a:latin typeface="Calibri"/>
                <a:ea typeface="Calibri"/>
                <a:cs typeface="Calibri"/>
                <a:sym typeface="Calibri"/>
              </a:rPr>
              <a:t> tangível e outra do </a:t>
            </a:r>
            <a:r>
              <a:rPr lang="en-US" sz="2700" b="0" i="0" u="none" strike="noStrike" cap="none" dirty="0" err="1">
                <a:solidFill>
                  <a:schemeClr val="dk1"/>
                </a:solidFill>
                <a:latin typeface="Calibri"/>
                <a:ea typeface="Calibri"/>
                <a:cs typeface="Calibri"/>
                <a:sym typeface="Calibri"/>
              </a:rPr>
              <a:t>património</a:t>
            </a:r>
            <a:r>
              <a:rPr lang="pt" sz="2700" b="0" i="0" u="none" strike="noStrike" cap="none" dirty="0">
                <a:solidFill>
                  <a:schemeClr val="dk1"/>
                </a:solidFill>
                <a:latin typeface="Calibri"/>
                <a:ea typeface="Calibri"/>
                <a:cs typeface="Calibri"/>
                <a:sym typeface="Calibri"/>
              </a:rPr>
              <a:t> imaterial.</a:t>
            </a:r>
            <a:endParaRPr sz="2700" b="0" i="0" u="none" strike="noStrike" cap="none" dirty="0">
              <a:solidFill>
                <a:schemeClr val="dk1"/>
              </a:solidFill>
              <a:latin typeface="Calibri"/>
              <a:ea typeface="Calibri"/>
              <a:cs typeface="Calibri"/>
              <a:sym typeface="Calibri"/>
            </a:endParaRPr>
          </a:p>
          <a:p>
            <a:pPr marL="457200" marR="0" lvl="0" indent="-457200" algn="l" rtl="0">
              <a:lnSpc>
                <a:spcPct val="100000"/>
              </a:lnSpc>
              <a:spcBef>
                <a:spcPts val="0"/>
              </a:spcBef>
              <a:spcAft>
                <a:spcPts val="0"/>
              </a:spcAft>
              <a:buClr>
                <a:schemeClr val="dk1"/>
              </a:buClr>
              <a:buSzPts val="2700"/>
              <a:buFont typeface="Arial"/>
              <a:buChar char="•"/>
            </a:pPr>
            <a:r>
              <a:rPr lang="pt" sz="2700" b="0" i="0" u="none" strike="noStrike" cap="none" dirty="0">
                <a:solidFill>
                  <a:schemeClr val="dk1"/>
                </a:solidFill>
                <a:latin typeface="Calibri"/>
                <a:ea typeface="Calibri"/>
                <a:cs typeface="Calibri"/>
                <a:sym typeface="Calibri"/>
              </a:rPr>
              <a:t>Na primeira lista anote monumentos, casas históricas, antigos edifícios industriais, pontes, até paisagens com algum valor histórico.</a:t>
            </a:r>
            <a:endParaRPr sz="2700" b="0" i="0" u="none" strike="noStrike" cap="none" dirty="0">
              <a:solidFill>
                <a:schemeClr val="dk1"/>
              </a:solidFill>
              <a:latin typeface="Calibri"/>
              <a:ea typeface="Calibri"/>
              <a:cs typeface="Calibri"/>
              <a:sym typeface="Calibri"/>
            </a:endParaRPr>
          </a:p>
          <a:p>
            <a:pPr marL="457200" marR="0" lvl="0" indent="-457200" algn="l" rtl="0">
              <a:lnSpc>
                <a:spcPct val="100000"/>
              </a:lnSpc>
              <a:spcBef>
                <a:spcPts val="0"/>
              </a:spcBef>
              <a:spcAft>
                <a:spcPts val="0"/>
              </a:spcAft>
              <a:buClr>
                <a:schemeClr val="dk1"/>
              </a:buClr>
              <a:buSzPts val="2700"/>
              <a:buFont typeface="Arial"/>
              <a:buChar char="•"/>
            </a:pPr>
            <a:r>
              <a:rPr lang="pt" sz="2700" b="0" i="0" u="none" strike="noStrike" cap="none" dirty="0">
                <a:solidFill>
                  <a:schemeClr val="dk1"/>
                </a:solidFill>
                <a:latin typeface="Calibri"/>
                <a:ea typeface="Calibri"/>
                <a:cs typeface="Calibri"/>
                <a:sym typeface="Calibri"/>
              </a:rPr>
              <a:t>Na segunda lista anote ritos, costumes, músicas, receitas, atividades, eventos que você considera “tradicionais” na sua região.</a:t>
            </a:r>
            <a:endParaRPr sz="2700" b="0" i="0" u="none" strike="noStrike" cap="none" dirty="0">
              <a:solidFill>
                <a:schemeClr val="dk1"/>
              </a:solidFill>
              <a:latin typeface="Calibri"/>
              <a:ea typeface="Calibri"/>
              <a:cs typeface="Calibri"/>
              <a:sym typeface="Calibri"/>
            </a:endParaRPr>
          </a:p>
          <a:p>
            <a:pPr marL="457200" marR="0" lvl="0" indent="-457200" algn="l" rtl="0">
              <a:lnSpc>
                <a:spcPct val="100000"/>
              </a:lnSpc>
              <a:spcBef>
                <a:spcPts val="0"/>
              </a:spcBef>
              <a:spcAft>
                <a:spcPts val="0"/>
              </a:spcAft>
              <a:buClr>
                <a:schemeClr val="dk1"/>
              </a:buClr>
              <a:buSzPts val="2700"/>
              <a:buFont typeface="Arial"/>
              <a:buChar char="•"/>
            </a:pPr>
            <a:r>
              <a:rPr lang="pt" sz="2700" b="0" i="0" u="none" strike="noStrike" cap="none" dirty="0">
                <a:solidFill>
                  <a:schemeClr val="dk1"/>
                </a:solidFill>
                <a:latin typeface="Calibri"/>
                <a:ea typeface="Calibri"/>
                <a:cs typeface="Calibri"/>
                <a:sym typeface="Calibri"/>
              </a:rPr>
              <a:t>Siga o exemplo abaixo.</a:t>
            </a:r>
            <a:endParaRPr sz="2700" b="0" i="0" u="none" strike="noStrike" cap="none" dirty="0">
              <a:solidFill>
                <a:schemeClr val="dk1"/>
              </a:solidFill>
              <a:latin typeface="Calibri"/>
              <a:ea typeface="Calibri"/>
              <a:cs typeface="Calibri"/>
              <a:sym typeface="Calibri"/>
            </a:endParaRPr>
          </a:p>
        </p:txBody>
      </p:sp>
      <p:pic>
        <p:nvPicPr>
          <p:cNvPr id="202" name="Google Shape;202;p24" descr="Logo, company name&#10;&#10;Description automatically generated"/>
          <p:cNvPicPr preferRelativeResize="0"/>
          <p:nvPr/>
        </p:nvPicPr>
        <p:blipFill rotWithShape="1">
          <a:blip r:embed="rId3">
            <a:alphaModFix/>
          </a:blip>
          <a:srcRect/>
          <a:stretch/>
        </p:blipFill>
        <p:spPr>
          <a:xfrm>
            <a:off x="-1" y="-1"/>
            <a:ext cx="936925" cy="9369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5"/>
          <p:cNvSpPr/>
          <p:nvPr/>
        </p:nvSpPr>
        <p:spPr>
          <a:xfrm>
            <a:off x="0" y="0"/>
            <a:ext cx="12192000" cy="936900"/>
          </a:xfrm>
          <a:prstGeom prst="rect">
            <a:avLst/>
          </a:prstGeom>
          <a:solidFill>
            <a:srgbClr val="132D2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chemeClr val="lt1"/>
              </a:solidFill>
              <a:latin typeface="Calibri"/>
              <a:ea typeface="Calibri"/>
              <a:cs typeface="Calibri"/>
              <a:sym typeface="Calibri"/>
            </a:endParaRPr>
          </a:p>
        </p:txBody>
      </p:sp>
      <p:pic>
        <p:nvPicPr>
          <p:cNvPr id="208" name="Google Shape;208;p25" descr="Logo, company name&#10;&#10;Description automatically generated"/>
          <p:cNvPicPr preferRelativeResize="0"/>
          <p:nvPr/>
        </p:nvPicPr>
        <p:blipFill rotWithShape="1">
          <a:blip r:embed="rId3">
            <a:alphaModFix/>
          </a:blip>
          <a:srcRect/>
          <a:stretch/>
        </p:blipFill>
        <p:spPr>
          <a:xfrm>
            <a:off x="-1" y="-1"/>
            <a:ext cx="936925" cy="936925"/>
          </a:xfrm>
          <a:prstGeom prst="rect">
            <a:avLst/>
          </a:prstGeom>
          <a:noFill/>
          <a:ln>
            <a:noFill/>
          </a:ln>
        </p:spPr>
      </p:pic>
      <p:sp>
        <p:nvSpPr>
          <p:cNvPr id="209" name="Google Shape;209;p25"/>
          <p:cNvSpPr txBox="1">
            <a:spLocks noGrp="1"/>
          </p:cNvSpPr>
          <p:nvPr>
            <p:ph type="body" idx="1"/>
          </p:nvPr>
        </p:nvSpPr>
        <p:spPr>
          <a:xfrm>
            <a:off x="838200" y="1825624"/>
            <a:ext cx="4943622" cy="4139077"/>
          </a:xfrm>
          <a:prstGeom prst="rect">
            <a:avLst/>
          </a:prstGeom>
          <a:noFill/>
          <a:ln>
            <a:noFill/>
          </a:ln>
        </p:spPr>
        <p:txBody>
          <a:bodyPr spcFirstLastPara="1" wrap="square" lIns="91425" tIns="45700" rIns="91425" bIns="45700" anchor="t" anchorCtr="0">
            <a:normAutofit/>
          </a:bodyPr>
          <a:lstStyle/>
          <a:p>
            <a:pPr marL="114300" lvl="0" indent="0" algn="ctr" rtl="0">
              <a:lnSpc>
                <a:spcPct val="90000"/>
              </a:lnSpc>
              <a:spcBef>
                <a:spcPts val="1000"/>
              </a:spcBef>
              <a:spcAft>
                <a:spcPts val="0"/>
              </a:spcAft>
              <a:buSzPts val="1800"/>
              <a:buNone/>
            </a:pPr>
            <a:r>
              <a:rPr lang="pt"/>
              <a:t>Património Tangível</a:t>
            </a:r>
            <a:endParaRPr/>
          </a:p>
        </p:txBody>
      </p:sp>
      <p:sp>
        <p:nvSpPr>
          <p:cNvPr id="210" name="Google Shape;210;p25"/>
          <p:cNvSpPr txBox="1">
            <a:spLocks noGrp="1"/>
          </p:cNvSpPr>
          <p:nvPr>
            <p:ph type="body" idx="2"/>
          </p:nvPr>
        </p:nvSpPr>
        <p:spPr>
          <a:xfrm>
            <a:off x="6410178" y="1825624"/>
            <a:ext cx="4943621" cy="3857723"/>
          </a:xfrm>
          <a:prstGeom prst="rect">
            <a:avLst/>
          </a:prstGeom>
          <a:noFill/>
          <a:ln>
            <a:noFill/>
          </a:ln>
        </p:spPr>
        <p:txBody>
          <a:bodyPr spcFirstLastPara="1" wrap="square" lIns="91425" tIns="45700" rIns="91425" bIns="45700" anchor="t" anchorCtr="0">
            <a:normAutofit/>
          </a:bodyPr>
          <a:lstStyle/>
          <a:p>
            <a:pPr marL="114300" lvl="0" indent="0" algn="ctr" rtl="0">
              <a:lnSpc>
                <a:spcPct val="90000"/>
              </a:lnSpc>
              <a:spcBef>
                <a:spcPts val="1000"/>
              </a:spcBef>
              <a:spcAft>
                <a:spcPts val="0"/>
              </a:spcAft>
              <a:buSzPts val="1800"/>
              <a:buNone/>
            </a:pPr>
            <a:r>
              <a:rPr lang="pt"/>
              <a:t>Património Imaterial</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6"/>
          <p:cNvSpPr/>
          <p:nvPr/>
        </p:nvSpPr>
        <p:spPr>
          <a:xfrm>
            <a:off x="0" y="0"/>
            <a:ext cx="12192000" cy="936900"/>
          </a:xfrm>
          <a:prstGeom prst="rect">
            <a:avLst/>
          </a:prstGeom>
          <a:solidFill>
            <a:srgbClr val="132D2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chemeClr val="lt1"/>
              </a:solidFill>
              <a:latin typeface="Calibri"/>
              <a:ea typeface="Calibri"/>
              <a:cs typeface="Calibri"/>
              <a:sym typeface="Calibri"/>
            </a:endParaRPr>
          </a:p>
        </p:txBody>
      </p:sp>
      <p:sp>
        <p:nvSpPr>
          <p:cNvPr id="216" name="Google Shape;216;p26"/>
          <p:cNvSpPr txBox="1"/>
          <p:nvPr/>
        </p:nvSpPr>
        <p:spPr>
          <a:xfrm>
            <a:off x="363707" y="1484898"/>
            <a:ext cx="4260900" cy="12002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pt" sz="3600" b="1" i="0" u="none" strike="noStrike" cap="none" dirty="0">
                <a:solidFill>
                  <a:srgbClr val="385623"/>
                </a:solidFill>
                <a:latin typeface="Calibri"/>
                <a:ea typeface="Calibri"/>
                <a:cs typeface="Calibri"/>
                <a:sym typeface="Calibri"/>
              </a:rPr>
              <a:t>Mapeamento do </a:t>
            </a:r>
            <a:r>
              <a:rPr lang="en-US" sz="3600" b="1" i="0" u="none" strike="noStrike" cap="none" dirty="0">
                <a:solidFill>
                  <a:srgbClr val="385623"/>
                </a:solidFill>
                <a:latin typeface="Calibri"/>
                <a:ea typeface="Calibri"/>
                <a:cs typeface="Calibri"/>
                <a:sym typeface="Calibri"/>
              </a:rPr>
              <a:t>Património</a:t>
            </a:r>
            <a:r>
              <a:rPr lang="pt" sz="3600" b="1" i="0" u="none" strike="noStrike" cap="none" dirty="0">
                <a:solidFill>
                  <a:srgbClr val="385623"/>
                </a:solidFill>
                <a:latin typeface="Calibri"/>
                <a:ea typeface="Calibri"/>
                <a:cs typeface="Calibri"/>
                <a:sym typeface="Calibri"/>
              </a:rPr>
              <a:t> Cultural</a:t>
            </a:r>
            <a:endParaRPr sz="4800" b="1" i="0" u="none" strike="noStrike" cap="none" dirty="0">
              <a:solidFill>
                <a:srgbClr val="385623"/>
              </a:solidFill>
              <a:latin typeface="Questrial"/>
              <a:ea typeface="Questrial"/>
              <a:cs typeface="Questrial"/>
              <a:sym typeface="Questrial"/>
            </a:endParaRPr>
          </a:p>
        </p:txBody>
      </p:sp>
      <p:sp>
        <p:nvSpPr>
          <p:cNvPr id="217" name="Google Shape;217;p26"/>
          <p:cNvSpPr txBox="1"/>
          <p:nvPr/>
        </p:nvSpPr>
        <p:spPr>
          <a:xfrm>
            <a:off x="5547639" y="1864750"/>
            <a:ext cx="6100500" cy="3539390"/>
          </a:xfrm>
          <a:prstGeom prst="rect">
            <a:avLst/>
          </a:prstGeom>
          <a:noFill/>
          <a:ln>
            <a:noFill/>
          </a:ln>
        </p:spPr>
        <p:txBody>
          <a:bodyPr spcFirstLastPara="1" wrap="square" lIns="91425" tIns="45700" rIns="91425" bIns="45700" anchor="t" anchorCtr="0">
            <a:spAutoFit/>
          </a:bodyPr>
          <a:lstStyle/>
          <a:p>
            <a:pPr marL="274320" marR="0" lvl="0" indent="0" algn="l" rtl="0">
              <a:lnSpc>
                <a:spcPct val="100000"/>
              </a:lnSpc>
              <a:spcBef>
                <a:spcPts val="0"/>
              </a:spcBef>
              <a:spcAft>
                <a:spcPts val="0"/>
              </a:spcAft>
              <a:buClr>
                <a:srgbClr val="000000"/>
              </a:buClr>
              <a:buSzPts val="3200"/>
              <a:buFont typeface="Arial"/>
              <a:buNone/>
            </a:pPr>
            <a:r>
              <a:rPr lang="pt" sz="3200" b="0" i="0" u="none" strike="noStrike" cap="none" dirty="0">
                <a:solidFill>
                  <a:srgbClr val="134F5C"/>
                </a:solidFill>
                <a:latin typeface="Calibri"/>
                <a:ea typeface="Calibri"/>
                <a:cs typeface="Calibri"/>
                <a:sym typeface="Calibri"/>
              </a:rPr>
              <a:t>Se transferir os itens listados para um mapa e colocar alguns sinais especiais para cada categoria, terá um mapa do </a:t>
            </a:r>
            <a:r>
              <a:rPr lang="en-US" sz="3200" b="0" i="0" u="none" strike="noStrike" cap="none" dirty="0" err="1">
                <a:solidFill>
                  <a:srgbClr val="134F5C"/>
                </a:solidFill>
                <a:latin typeface="Calibri"/>
                <a:ea typeface="Calibri"/>
                <a:cs typeface="Calibri"/>
                <a:sym typeface="Calibri"/>
              </a:rPr>
              <a:t>património</a:t>
            </a:r>
            <a:r>
              <a:rPr lang="pt" sz="3200" b="0" i="0" u="none" strike="noStrike" cap="none" dirty="0">
                <a:solidFill>
                  <a:srgbClr val="134F5C"/>
                </a:solidFill>
                <a:latin typeface="Calibri"/>
                <a:ea typeface="Calibri"/>
                <a:cs typeface="Calibri"/>
                <a:sym typeface="Calibri"/>
              </a:rPr>
              <a:t> cultural, uma ferramenta valiosa para </a:t>
            </a:r>
            <a:r>
              <a:rPr lang="pt" sz="3200" dirty="0">
                <a:solidFill>
                  <a:srgbClr val="134F5C"/>
                </a:solidFill>
                <a:latin typeface="Calibri"/>
                <a:ea typeface="Calibri"/>
                <a:cs typeface="Calibri"/>
                <a:sym typeface="Calibri"/>
              </a:rPr>
              <a:t>começar</a:t>
            </a:r>
            <a:r>
              <a:rPr lang="pt" sz="3200" b="0" i="0" u="none" strike="noStrike" cap="none" dirty="0">
                <a:solidFill>
                  <a:srgbClr val="134F5C"/>
                </a:solidFill>
                <a:latin typeface="Calibri"/>
                <a:ea typeface="Calibri"/>
                <a:cs typeface="Calibri"/>
                <a:sym typeface="Calibri"/>
              </a:rPr>
              <a:t> a planear a gestão e as atividades turísticas.</a:t>
            </a:r>
            <a:endParaRPr sz="3200" b="0" i="0" u="none" strike="noStrike" cap="none" dirty="0">
              <a:solidFill>
                <a:srgbClr val="134F5C"/>
              </a:solidFill>
              <a:latin typeface="Calibri"/>
              <a:ea typeface="Calibri"/>
              <a:cs typeface="Calibri"/>
              <a:sym typeface="Calibri"/>
            </a:endParaRPr>
          </a:p>
        </p:txBody>
      </p:sp>
      <p:pic>
        <p:nvPicPr>
          <p:cNvPr id="218" name="Google Shape;218;p26" descr="Logo, company name&#10;&#10;Description automatically generated"/>
          <p:cNvPicPr preferRelativeResize="0"/>
          <p:nvPr/>
        </p:nvPicPr>
        <p:blipFill rotWithShape="1">
          <a:blip r:embed="rId3">
            <a:alphaModFix/>
          </a:blip>
          <a:srcRect/>
          <a:stretch/>
        </p:blipFill>
        <p:spPr>
          <a:xfrm>
            <a:off x="-1" y="-1"/>
            <a:ext cx="936925" cy="936925"/>
          </a:xfrm>
          <a:prstGeom prst="rect">
            <a:avLst/>
          </a:prstGeom>
          <a:noFill/>
          <a:ln>
            <a:noFill/>
          </a:ln>
        </p:spPr>
      </p:pic>
      <p:pic>
        <p:nvPicPr>
          <p:cNvPr id="219" name="Google Shape;219;p26"/>
          <p:cNvPicPr preferRelativeResize="0"/>
          <p:nvPr/>
        </p:nvPicPr>
        <p:blipFill rotWithShape="1">
          <a:blip r:embed="rId4">
            <a:alphaModFix/>
          </a:blip>
          <a:srcRect/>
          <a:stretch/>
        </p:blipFill>
        <p:spPr>
          <a:xfrm>
            <a:off x="187774" y="3318599"/>
            <a:ext cx="5062925" cy="28447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7"/>
          <p:cNvSpPr/>
          <p:nvPr/>
        </p:nvSpPr>
        <p:spPr>
          <a:xfrm>
            <a:off x="0" y="0"/>
            <a:ext cx="12192000" cy="936900"/>
          </a:xfrm>
          <a:prstGeom prst="rect">
            <a:avLst/>
          </a:prstGeom>
          <a:solidFill>
            <a:srgbClr val="132D2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chemeClr val="lt1"/>
              </a:solidFill>
              <a:latin typeface="Calibri"/>
              <a:ea typeface="Calibri"/>
              <a:cs typeface="Calibri"/>
              <a:sym typeface="Calibri"/>
            </a:endParaRPr>
          </a:p>
        </p:txBody>
      </p:sp>
      <p:sp>
        <p:nvSpPr>
          <p:cNvPr id="225" name="Google Shape;225;p27"/>
          <p:cNvSpPr txBox="1"/>
          <p:nvPr/>
        </p:nvSpPr>
        <p:spPr>
          <a:xfrm>
            <a:off x="293732" y="2945942"/>
            <a:ext cx="4260900"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pt" sz="3600" b="1" i="0" u="none" strike="noStrike" cap="none" dirty="0">
                <a:solidFill>
                  <a:srgbClr val="385623"/>
                </a:solidFill>
                <a:latin typeface="Calibri"/>
                <a:ea typeface="Calibri"/>
                <a:cs typeface="Calibri"/>
                <a:sym typeface="Calibri"/>
              </a:rPr>
              <a:t>Observar e imaginar</a:t>
            </a:r>
            <a:endParaRPr sz="3600" b="0" i="0" u="none" strike="noStrike" cap="none" dirty="0">
              <a:solidFill>
                <a:srgbClr val="000000"/>
              </a:solidFill>
              <a:latin typeface="Calibri"/>
              <a:ea typeface="Calibri"/>
              <a:cs typeface="Calibri"/>
              <a:sym typeface="Calibri"/>
            </a:endParaRPr>
          </a:p>
        </p:txBody>
      </p:sp>
      <p:sp>
        <p:nvSpPr>
          <p:cNvPr id="226" name="Google Shape;226;p27"/>
          <p:cNvSpPr txBox="1"/>
          <p:nvPr/>
        </p:nvSpPr>
        <p:spPr>
          <a:xfrm>
            <a:off x="4942727" y="1611530"/>
            <a:ext cx="6550577" cy="4524275"/>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chemeClr val="dk1"/>
              </a:buClr>
              <a:buSzPts val="2700"/>
              <a:buFont typeface="Arial"/>
              <a:buChar char="•"/>
            </a:pPr>
            <a:r>
              <a:rPr lang="pt" sz="2400" b="0" i="0" u="none" strike="noStrike" cap="none" dirty="0">
                <a:solidFill>
                  <a:schemeClr val="dk1"/>
                </a:solidFill>
                <a:latin typeface="Calibri"/>
                <a:ea typeface="Calibri"/>
                <a:cs typeface="Calibri"/>
                <a:sym typeface="Calibri"/>
              </a:rPr>
              <a:t>Observe os bens do património cultural da sua área. </a:t>
            </a:r>
            <a:r>
              <a:rPr lang="pt" sz="2400" dirty="0">
                <a:solidFill>
                  <a:schemeClr val="dk1"/>
                </a:solidFill>
                <a:latin typeface="Calibri"/>
                <a:ea typeface="Calibri"/>
                <a:cs typeface="Calibri"/>
                <a:sym typeface="Calibri"/>
              </a:rPr>
              <a:t>P</a:t>
            </a:r>
            <a:r>
              <a:rPr lang="pt" sz="2400" b="0" i="0" u="none" strike="noStrike" cap="none" dirty="0">
                <a:solidFill>
                  <a:schemeClr val="dk1"/>
                </a:solidFill>
                <a:latin typeface="Calibri"/>
                <a:ea typeface="Calibri"/>
                <a:cs typeface="Calibri"/>
                <a:sym typeface="Calibri"/>
              </a:rPr>
              <a:t>recisam de conservação? </a:t>
            </a:r>
            <a:r>
              <a:rPr lang="pt" sz="2400" dirty="0">
                <a:solidFill>
                  <a:schemeClr val="dk1"/>
                </a:solidFill>
                <a:latin typeface="Calibri"/>
                <a:ea typeface="Calibri"/>
                <a:cs typeface="Calibri"/>
                <a:sym typeface="Calibri"/>
              </a:rPr>
              <a:t>S</a:t>
            </a:r>
            <a:r>
              <a:rPr lang="pt" sz="2400" b="0" i="0" u="none" strike="noStrike" cap="none" dirty="0">
                <a:solidFill>
                  <a:schemeClr val="dk1"/>
                </a:solidFill>
                <a:latin typeface="Calibri"/>
                <a:ea typeface="Calibri"/>
                <a:cs typeface="Calibri"/>
                <a:sym typeface="Calibri"/>
              </a:rPr>
              <a:t>ão seguros e abertos aos visitantes? Estão bem sinalizados? Quem os gere?</a:t>
            </a:r>
            <a:endParaRPr sz="2400" b="0" i="0" u="none" strike="noStrike" cap="none" dirty="0">
              <a:solidFill>
                <a:schemeClr val="dk1"/>
              </a:solidFill>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ts val="2700"/>
              <a:buFont typeface="Arial"/>
              <a:buChar char="•"/>
            </a:pPr>
            <a:r>
              <a:rPr lang="pt" sz="2400" b="0" i="0" u="none" strike="noStrike" cap="none" dirty="0">
                <a:solidFill>
                  <a:schemeClr val="dk1"/>
                </a:solidFill>
                <a:latin typeface="Calibri"/>
                <a:ea typeface="Calibri"/>
                <a:cs typeface="Calibri"/>
                <a:sym typeface="Calibri"/>
              </a:rPr>
              <a:t>Consulte os gestores do património local (município, autoridades arqueológicas, associações) sobre o que deve ser feito para melhorar o seu estado.</a:t>
            </a:r>
            <a:endParaRPr sz="2400" b="0" i="0" u="none" strike="noStrike" cap="none" dirty="0">
              <a:solidFill>
                <a:schemeClr val="dk1"/>
              </a:solidFill>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ts val="2700"/>
              <a:buFont typeface="Arial"/>
              <a:buChar char="•"/>
            </a:pPr>
            <a:r>
              <a:rPr lang="pt" sz="2400" b="0" i="0" u="none" strike="noStrike" cap="none" dirty="0">
                <a:solidFill>
                  <a:schemeClr val="dk1"/>
                </a:solidFill>
                <a:latin typeface="Calibri"/>
                <a:ea typeface="Calibri"/>
                <a:cs typeface="Calibri"/>
                <a:sym typeface="Calibri"/>
              </a:rPr>
              <a:t>Converse com a comunidade sobre isso (abordagem de baixo para cima)</a:t>
            </a:r>
            <a:endParaRPr sz="2400" b="0" i="0" u="none" strike="noStrike" cap="none" dirty="0">
              <a:solidFill>
                <a:schemeClr val="dk1"/>
              </a:solidFill>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ts val="2700"/>
              <a:buFont typeface="Arial"/>
              <a:buChar char="•"/>
            </a:pPr>
            <a:r>
              <a:rPr lang="pt" sz="2400" b="0" i="0" u="none" strike="noStrike" cap="none" dirty="0">
                <a:solidFill>
                  <a:schemeClr val="dk1"/>
                </a:solidFill>
                <a:latin typeface="Calibri"/>
                <a:ea typeface="Calibri"/>
                <a:cs typeface="Calibri"/>
                <a:sym typeface="Calibri"/>
              </a:rPr>
              <a:t>Imagine formas de vincular o </a:t>
            </a:r>
            <a:r>
              <a:rPr lang="en-US" sz="2400" b="0" i="0" u="none" strike="noStrike" cap="none" dirty="0" err="1">
                <a:solidFill>
                  <a:schemeClr val="dk1"/>
                </a:solidFill>
                <a:latin typeface="Calibri"/>
                <a:ea typeface="Calibri"/>
                <a:cs typeface="Calibri"/>
                <a:sym typeface="Calibri"/>
              </a:rPr>
              <a:t>património</a:t>
            </a:r>
            <a:r>
              <a:rPr lang="pt" sz="2400" b="0" i="0" u="none" strike="noStrike" cap="none" dirty="0">
                <a:solidFill>
                  <a:schemeClr val="dk1"/>
                </a:solidFill>
                <a:latin typeface="Calibri"/>
                <a:ea typeface="Calibri"/>
                <a:cs typeface="Calibri"/>
                <a:sym typeface="Calibri"/>
              </a:rPr>
              <a:t> tangível com o </a:t>
            </a:r>
            <a:r>
              <a:rPr lang="en-US" sz="2400" b="0" i="0" u="none" strike="noStrike" cap="none" dirty="0" err="1">
                <a:solidFill>
                  <a:schemeClr val="dk1"/>
                </a:solidFill>
                <a:latin typeface="Calibri"/>
                <a:ea typeface="Calibri"/>
                <a:cs typeface="Calibri"/>
                <a:sym typeface="Calibri"/>
              </a:rPr>
              <a:t>património</a:t>
            </a:r>
            <a:r>
              <a:rPr lang="pt" sz="2400" b="0" i="0" u="none" strike="noStrike" cap="none" dirty="0">
                <a:solidFill>
                  <a:schemeClr val="dk1"/>
                </a:solidFill>
                <a:latin typeface="Calibri"/>
                <a:ea typeface="Calibri"/>
                <a:cs typeface="Calibri"/>
                <a:sym typeface="Calibri"/>
              </a:rPr>
              <a:t> imaterial.</a:t>
            </a:r>
            <a:endParaRPr sz="2400" b="0" i="0" u="none" strike="noStrike" cap="none" dirty="0">
              <a:solidFill>
                <a:schemeClr val="dk1"/>
              </a:solidFill>
              <a:latin typeface="Calibri"/>
              <a:ea typeface="Calibri"/>
              <a:cs typeface="Calibri"/>
              <a:sym typeface="Calibri"/>
            </a:endParaRPr>
          </a:p>
        </p:txBody>
      </p:sp>
      <p:pic>
        <p:nvPicPr>
          <p:cNvPr id="227" name="Google Shape;227;p27" descr="Logo, company name&#10;&#10;Description automatically generated"/>
          <p:cNvPicPr preferRelativeResize="0"/>
          <p:nvPr/>
        </p:nvPicPr>
        <p:blipFill rotWithShape="1">
          <a:blip r:embed="rId3">
            <a:alphaModFix/>
          </a:blip>
          <a:srcRect/>
          <a:stretch/>
        </p:blipFill>
        <p:spPr>
          <a:xfrm>
            <a:off x="-1" y="-1"/>
            <a:ext cx="936925" cy="9369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8"/>
          <p:cNvSpPr/>
          <p:nvPr/>
        </p:nvSpPr>
        <p:spPr>
          <a:xfrm>
            <a:off x="0" y="0"/>
            <a:ext cx="12192000" cy="936900"/>
          </a:xfrm>
          <a:prstGeom prst="rect">
            <a:avLst/>
          </a:prstGeom>
          <a:solidFill>
            <a:srgbClr val="132D2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chemeClr val="lt1"/>
              </a:solidFill>
              <a:latin typeface="Calibri"/>
              <a:ea typeface="Calibri"/>
              <a:cs typeface="Calibri"/>
              <a:sym typeface="Calibri"/>
            </a:endParaRPr>
          </a:p>
        </p:txBody>
      </p:sp>
      <p:sp>
        <p:nvSpPr>
          <p:cNvPr id="233" name="Google Shape;233;p28"/>
          <p:cNvSpPr txBox="1"/>
          <p:nvPr/>
        </p:nvSpPr>
        <p:spPr>
          <a:xfrm>
            <a:off x="293732" y="3100690"/>
            <a:ext cx="4260900"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pt" sz="3600" b="1" i="0" u="none" strike="noStrike" cap="none">
                <a:solidFill>
                  <a:srgbClr val="385623"/>
                </a:solidFill>
                <a:latin typeface="Calibri"/>
                <a:ea typeface="Calibri"/>
                <a:cs typeface="Calibri"/>
                <a:sym typeface="Calibri"/>
              </a:rPr>
              <a:t>Exemplo</a:t>
            </a:r>
            <a:endParaRPr sz="3600" b="0" i="0" u="none" strike="noStrike" cap="none">
              <a:solidFill>
                <a:srgbClr val="000000"/>
              </a:solidFill>
              <a:latin typeface="Calibri"/>
              <a:ea typeface="Calibri"/>
              <a:cs typeface="Calibri"/>
              <a:sym typeface="Calibri"/>
            </a:endParaRPr>
          </a:p>
        </p:txBody>
      </p:sp>
      <p:sp>
        <p:nvSpPr>
          <p:cNvPr id="234" name="Google Shape;234;p28"/>
          <p:cNvSpPr txBox="1"/>
          <p:nvPr/>
        </p:nvSpPr>
        <p:spPr>
          <a:xfrm>
            <a:off x="4942728" y="1794410"/>
            <a:ext cx="6466170" cy="3831778"/>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
                <a:schemeClr val="dk1"/>
              </a:buClr>
              <a:buSzPts val="2700"/>
              <a:buFont typeface="Arial"/>
              <a:buChar char="•"/>
            </a:pPr>
            <a:r>
              <a:rPr lang="pt" sz="2700" b="0" i="0" u="none" strike="noStrike" cap="none">
                <a:solidFill>
                  <a:schemeClr val="dk1"/>
                </a:solidFill>
                <a:latin typeface="Calibri"/>
                <a:ea typeface="Calibri"/>
                <a:cs typeface="Calibri"/>
                <a:sym typeface="Calibri"/>
              </a:rPr>
              <a:t>Uma pequena fortaleza na sua região pode tornar-se cenário para um festival de danças folclóricas ou uma reconstituição histórica.</a:t>
            </a:r>
            <a:endParaRPr sz="2700" b="0" i="0" u="none" strike="noStrike" cap="none">
              <a:solidFill>
                <a:schemeClr val="dk1"/>
              </a:solidFill>
              <a:latin typeface="Calibri"/>
              <a:ea typeface="Calibri"/>
              <a:cs typeface="Calibri"/>
              <a:sym typeface="Calibri"/>
            </a:endParaRPr>
          </a:p>
          <a:p>
            <a:pPr marL="457200" marR="0" lvl="0" indent="-457200" algn="l" rtl="0">
              <a:lnSpc>
                <a:spcPct val="100000"/>
              </a:lnSpc>
              <a:spcBef>
                <a:spcPts val="0"/>
              </a:spcBef>
              <a:spcAft>
                <a:spcPts val="0"/>
              </a:spcAft>
              <a:buClr>
                <a:schemeClr val="dk1"/>
              </a:buClr>
              <a:buSzPts val="2700"/>
              <a:buFont typeface="Arial"/>
              <a:buChar char="•"/>
            </a:pPr>
            <a:r>
              <a:rPr lang="pt" sz="2700" b="0" i="0" u="none" strike="noStrike" cap="none">
                <a:solidFill>
                  <a:schemeClr val="dk1"/>
                </a:solidFill>
                <a:latin typeface="Calibri"/>
                <a:ea typeface="Calibri"/>
                <a:cs typeface="Calibri"/>
                <a:sym typeface="Calibri"/>
              </a:rPr>
              <a:t>Em Trikala, Tessália, Grécia, um antigo moinho de farinha tornou-se cenário de um parque temático de Natal.</a:t>
            </a:r>
            <a:endParaRPr sz="2700" b="0" i="0" u="none" strike="noStrike" cap="none">
              <a:solidFill>
                <a:schemeClr val="dk1"/>
              </a:solidFill>
              <a:latin typeface="Calibri"/>
              <a:ea typeface="Calibri"/>
              <a:cs typeface="Calibri"/>
              <a:sym typeface="Calibri"/>
            </a:endParaRPr>
          </a:p>
          <a:p>
            <a:pPr marL="457200" marR="0" lvl="0" indent="-457200" algn="l" rtl="0">
              <a:lnSpc>
                <a:spcPct val="100000"/>
              </a:lnSpc>
              <a:spcBef>
                <a:spcPts val="0"/>
              </a:spcBef>
              <a:spcAft>
                <a:spcPts val="0"/>
              </a:spcAft>
              <a:buClr>
                <a:schemeClr val="dk1"/>
              </a:buClr>
              <a:buSzPts val="2700"/>
              <a:buFont typeface="Arial"/>
              <a:buChar char="•"/>
            </a:pPr>
            <a:r>
              <a:rPr lang="pt" sz="2700" b="0" i="0" u="none" strike="noStrike" cap="none">
                <a:solidFill>
                  <a:schemeClr val="dk1"/>
                </a:solidFill>
                <a:latin typeface="Calibri"/>
                <a:ea typeface="Calibri"/>
                <a:cs typeface="Calibri"/>
                <a:sym typeface="Calibri"/>
              </a:rPr>
              <a:t>Em Ancient Messene é realizado anualmente o Festival Internacional de Teatro Antigo para Escolas de todo o mundo.</a:t>
            </a:r>
            <a:endParaRPr sz="2700" b="0" i="0" u="none" strike="noStrike" cap="none">
              <a:solidFill>
                <a:schemeClr val="dk1"/>
              </a:solidFill>
              <a:latin typeface="Calibri"/>
              <a:ea typeface="Calibri"/>
              <a:cs typeface="Calibri"/>
              <a:sym typeface="Calibri"/>
            </a:endParaRPr>
          </a:p>
        </p:txBody>
      </p:sp>
      <p:pic>
        <p:nvPicPr>
          <p:cNvPr id="235" name="Google Shape;235;p28" descr="Logo, company name&#10;&#10;Description automatically generated"/>
          <p:cNvPicPr preferRelativeResize="0"/>
          <p:nvPr/>
        </p:nvPicPr>
        <p:blipFill rotWithShape="1">
          <a:blip r:embed="rId3">
            <a:alphaModFix/>
          </a:blip>
          <a:srcRect/>
          <a:stretch/>
        </p:blipFill>
        <p:spPr>
          <a:xfrm>
            <a:off x="-1" y="-1"/>
            <a:ext cx="936925" cy="9369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9"/>
          <p:cNvSpPr/>
          <p:nvPr/>
        </p:nvSpPr>
        <p:spPr>
          <a:xfrm>
            <a:off x="0" y="0"/>
            <a:ext cx="12192000" cy="936900"/>
          </a:xfrm>
          <a:prstGeom prst="rect">
            <a:avLst/>
          </a:prstGeom>
          <a:solidFill>
            <a:srgbClr val="132D2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chemeClr val="lt1"/>
              </a:solidFill>
              <a:latin typeface="Calibri"/>
              <a:ea typeface="Calibri"/>
              <a:cs typeface="Calibri"/>
              <a:sym typeface="Calibri"/>
            </a:endParaRPr>
          </a:p>
        </p:txBody>
      </p:sp>
      <p:sp>
        <p:nvSpPr>
          <p:cNvPr id="241" name="Google Shape;241;p29"/>
          <p:cNvSpPr txBox="1"/>
          <p:nvPr/>
        </p:nvSpPr>
        <p:spPr>
          <a:xfrm>
            <a:off x="293732" y="2945942"/>
            <a:ext cx="4260900"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pt" sz="3600" b="1" i="0" u="none" strike="noStrike" cap="none" dirty="0">
                <a:solidFill>
                  <a:srgbClr val="385623"/>
                </a:solidFill>
                <a:latin typeface="Calibri"/>
                <a:ea typeface="Calibri"/>
                <a:cs typeface="Calibri"/>
                <a:sym typeface="Calibri"/>
              </a:rPr>
              <a:t>Faça-o à sua maneira</a:t>
            </a:r>
            <a:endParaRPr sz="3600" b="0" i="0" u="none" strike="noStrike" cap="none" dirty="0">
              <a:solidFill>
                <a:srgbClr val="000000"/>
              </a:solidFill>
              <a:latin typeface="Calibri"/>
              <a:ea typeface="Calibri"/>
              <a:cs typeface="Calibri"/>
              <a:sym typeface="Calibri"/>
            </a:endParaRPr>
          </a:p>
        </p:txBody>
      </p:sp>
      <p:sp>
        <p:nvSpPr>
          <p:cNvPr id="242" name="Google Shape;242;p29"/>
          <p:cNvSpPr txBox="1"/>
          <p:nvPr/>
        </p:nvSpPr>
        <p:spPr>
          <a:xfrm>
            <a:off x="4942728" y="2089830"/>
            <a:ext cx="6100500" cy="2585283"/>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
                <a:schemeClr val="dk1"/>
              </a:buClr>
              <a:buSzPts val="2700"/>
              <a:buFont typeface="Arial"/>
              <a:buChar char="•"/>
            </a:pPr>
            <a:r>
              <a:rPr lang="pt" sz="2700" b="0" i="0" u="none" strike="noStrike" cap="none" dirty="0">
                <a:solidFill>
                  <a:schemeClr val="dk1"/>
                </a:solidFill>
                <a:latin typeface="Calibri"/>
                <a:ea typeface="Calibri"/>
                <a:cs typeface="Calibri"/>
                <a:sym typeface="Calibri"/>
              </a:rPr>
              <a:t>Tire algumas fotos e anote suas ideias sobre como valorizar e promover locais semelhantes em sua região.</a:t>
            </a:r>
            <a:endParaRPr sz="2700" b="0" i="0" u="none" strike="noStrike" cap="none" dirty="0">
              <a:solidFill>
                <a:schemeClr val="dk1"/>
              </a:solidFill>
              <a:latin typeface="Calibri"/>
              <a:ea typeface="Calibri"/>
              <a:cs typeface="Calibri"/>
              <a:sym typeface="Calibri"/>
            </a:endParaRPr>
          </a:p>
          <a:p>
            <a:pPr marL="457200" marR="0" lvl="0" indent="-457200" algn="l" rtl="0">
              <a:lnSpc>
                <a:spcPct val="100000"/>
              </a:lnSpc>
              <a:spcBef>
                <a:spcPts val="0"/>
              </a:spcBef>
              <a:spcAft>
                <a:spcPts val="0"/>
              </a:spcAft>
              <a:buClr>
                <a:schemeClr val="dk1"/>
              </a:buClr>
              <a:buSzPts val="2700"/>
              <a:buFont typeface="Arial"/>
              <a:buChar char="•"/>
            </a:pPr>
            <a:r>
              <a:rPr lang="pt" sz="2700" b="0" i="0" u="none" strike="noStrike" cap="none" dirty="0">
                <a:solidFill>
                  <a:schemeClr val="dk1"/>
                </a:solidFill>
                <a:latin typeface="Calibri"/>
                <a:ea typeface="Calibri"/>
                <a:cs typeface="Calibri"/>
                <a:sym typeface="Calibri"/>
              </a:rPr>
              <a:t>Não tenha medo. Faça como se você fosse o dono do lugar e tivesse os recursos para fazê-lo.</a:t>
            </a:r>
            <a:endParaRPr sz="2700" b="0" i="0" u="none" strike="noStrike" cap="none" dirty="0">
              <a:solidFill>
                <a:schemeClr val="dk1"/>
              </a:solidFill>
              <a:latin typeface="Calibri"/>
              <a:ea typeface="Calibri"/>
              <a:cs typeface="Calibri"/>
              <a:sym typeface="Calibri"/>
            </a:endParaRPr>
          </a:p>
        </p:txBody>
      </p:sp>
      <p:pic>
        <p:nvPicPr>
          <p:cNvPr id="243" name="Google Shape;243;p29" descr="Logo, company name&#10;&#10;Description automatically generated"/>
          <p:cNvPicPr preferRelativeResize="0"/>
          <p:nvPr/>
        </p:nvPicPr>
        <p:blipFill rotWithShape="1">
          <a:blip r:embed="rId3">
            <a:alphaModFix/>
          </a:blip>
          <a:srcRect/>
          <a:stretch/>
        </p:blipFill>
        <p:spPr>
          <a:xfrm>
            <a:off x="-1" y="-1"/>
            <a:ext cx="936925" cy="9369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p:nvPr/>
        </p:nvSpPr>
        <p:spPr>
          <a:xfrm>
            <a:off x="0" y="0"/>
            <a:ext cx="12192000" cy="936926"/>
          </a:xfrm>
          <a:prstGeom prst="rect">
            <a:avLst/>
          </a:prstGeom>
          <a:solidFill>
            <a:srgbClr val="132D2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chemeClr val="lt1"/>
              </a:solidFill>
              <a:latin typeface="Calibri"/>
              <a:ea typeface="Calibri"/>
              <a:cs typeface="Calibri"/>
              <a:sym typeface="Calibri"/>
            </a:endParaRPr>
          </a:p>
        </p:txBody>
      </p:sp>
      <p:grpSp>
        <p:nvGrpSpPr>
          <p:cNvPr id="96" name="Google Shape;96;p14"/>
          <p:cNvGrpSpPr/>
          <p:nvPr/>
        </p:nvGrpSpPr>
        <p:grpSpPr>
          <a:xfrm>
            <a:off x="4831998" y="1835981"/>
            <a:ext cx="6805918" cy="3486906"/>
            <a:chOff x="1" y="1738"/>
            <a:chExt cx="6805916" cy="3486906"/>
          </a:xfrm>
        </p:grpSpPr>
        <p:sp>
          <p:nvSpPr>
            <p:cNvPr id="97" name="Google Shape;97;p14"/>
            <p:cNvSpPr/>
            <p:nvPr/>
          </p:nvSpPr>
          <p:spPr>
            <a:xfrm rot="5400000">
              <a:off x="-99956" y="101694"/>
              <a:ext cx="666376" cy="466463"/>
            </a:xfrm>
            <a:prstGeom prst="chevron">
              <a:avLst>
                <a:gd name="adj" fmla="val 50000"/>
              </a:avLst>
            </a:prstGeom>
            <a:solidFill>
              <a:schemeClr val="dk2"/>
            </a:solidFill>
            <a:ln w="12700" cap="flat" cmpd="sng">
              <a:solidFill>
                <a:schemeClr val="dk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 name="Google Shape;98;p14"/>
            <p:cNvSpPr txBox="1"/>
            <p:nvPr/>
          </p:nvSpPr>
          <p:spPr>
            <a:xfrm>
              <a:off x="1" y="234970"/>
              <a:ext cx="466463" cy="199913"/>
            </a:xfrm>
            <a:prstGeom prst="rect">
              <a:avLst/>
            </a:prstGeom>
            <a:noFill/>
            <a:ln>
              <a:noFill/>
            </a:ln>
          </p:spPr>
          <p:txBody>
            <a:bodyPr spcFirstLastPara="1" wrap="square" lIns="8250" tIns="8250" rIns="8250" bIns="8250" anchor="ctr" anchorCtr="0">
              <a:noAutofit/>
            </a:bodyPr>
            <a:lstStyle/>
            <a:p>
              <a:pPr marL="0" marR="0" lvl="0" indent="0" algn="ctr" rtl="0">
                <a:lnSpc>
                  <a:spcPct val="90000"/>
                </a:lnSpc>
                <a:spcBef>
                  <a:spcPts val="0"/>
                </a:spcBef>
                <a:spcAft>
                  <a:spcPts val="0"/>
                </a:spcAft>
                <a:buClr>
                  <a:schemeClr val="lt1"/>
                </a:buClr>
                <a:buSzPts val="1300"/>
                <a:buFont typeface="Calibri"/>
                <a:buNone/>
              </a:pPr>
              <a:r>
                <a:rPr lang="pt" sz="1300" b="0" i="0" u="none" strike="noStrike" cap="none">
                  <a:solidFill>
                    <a:schemeClr val="lt1"/>
                  </a:solidFill>
                  <a:latin typeface="Calibri"/>
                  <a:ea typeface="Calibri"/>
                  <a:cs typeface="Calibri"/>
                  <a:sym typeface="Calibri"/>
                </a:rPr>
                <a:t>1</a:t>
              </a:r>
              <a:endParaRPr sz="1300" b="0" i="0" u="none" strike="noStrike" cap="none">
                <a:solidFill>
                  <a:schemeClr val="lt1"/>
                </a:solidFill>
                <a:latin typeface="Calibri"/>
                <a:ea typeface="Calibri"/>
                <a:cs typeface="Calibri"/>
                <a:sym typeface="Calibri"/>
              </a:endParaRPr>
            </a:p>
          </p:txBody>
        </p:sp>
        <p:sp>
          <p:nvSpPr>
            <p:cNvPr id="99" name="Google Shape;99;p14"/>
            <p:cNvSpPr/>
            <p:nvPr/>
          </p:nvSpPr>
          <p:spPr>
            <a:xfrm rot="5400000">
              <a:off x="3419618" y="-2951416"/>
              <a:ext cx="433144" cy="6339454"/>
            </a:xfrm>
            <a:prstGeom prst="round2SameRect">
              <a:avLst>
                <a:gd name="adj1" fmla="val 16667"/>
                <a:gd name="adj2" fmla="val 0"/>
              </a:avLst>
            </a:prstGeom>
            <a:solidFill>
              <a:schemeClr val="lt2">
                <a:alpha val="89411"/>
              </a:schemeClr>
            </a:solidFill>
            <a:ln w="12700" cap="flat" cmpd="sng">
              <a:solidFill>
                <a:schemeClr val="dk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 name="Google Shape;100;p14"/>
            <p:cNvSpPr txBox="1"/>
            <p:nvPr/>
          </p:nvSpPr>
          <p:spPr>
            <a:xfrm>
              <a:off x="466463" y="22883"/>
              <a:ext cx="6318310" cy="390856"/>
            </a:xfrm>
            <a:prstGeom prst="rect">
              <a:avLst/>
            </a:prstGeom>
            <a:noFill/>
            <a:ln>
              <a:noFill/>
            </a:ln>
          </p:spPr>
          <p:txBody>
            <a:bodyPr spcFirstLastPara="1" wrap="square" lIns="128000" tIns="11425" rIns="11425" bIns="11425" anchor="ctr" anchorCtr="0">
              <a:noAutofit/>
            </a:bodyPr>
            <a:lstStyle/>
            <a:p>
              <a:pPr marL="171450" marR="0" lvl="1" indent="-171450" algn="l" rtl="0">
                <a:lnSpc>
                  <a:spcPct val="90000"/>
                </a:lnSpc>
                <a:spcBef>
                  <a:spcPts val="0"/>
                </a:spcBef>
                <a:spcAft>
                  <a:spcPts val="0"/>
                </a:spcAft>
                <a:buClr>
                  <a:schemeClr val="dk1"/>
                </a:buClr>
                <a:buSzPts val="1800"/>
                <a:buFont typeface="Calibri"/>
                <a:buNone/>
              </a:pPr>
              <a:r>
                <a:rPr lang="pt" sz="1800" b="1" i="0" u="none" strike="noStrike" cap="none" dirty="0">
                  <a:solidFill>
                    <a:schemeClr val="dk1"/>
                  </a:solidFill>
                  <a:latin typeface="Calibri"/>
                  <a:ea typeface="Calibri"/>
                  <a:cs typeface="Calibri"/>
                  <a:sym typeface="Calibri"/>
                </a:rPr>
                <a:t>O que é o </a:t>
              </a:r>
              <a:r>
                <a:rPr lang="en-US" sz="1800" b="1" dirty="0">
                  <a:solidFill>
                    <a:schemeClr val="dk1"/>
                  </a:solidFill>
                  <a:latin typeface="Calibri"/>
                  <a:ea typeface="Calibri"/>
                  <a:cs typeface="Calibri"/>
                  <a:sym typeface="Calibri"/>
                </a:rPr>
                <a:t>P</a:t>
              </a:r>
              <a:r>
                <a:rPr lang="en-US" sz="1800" b="1" i="0" u="none" strike="noStrike" cap="none" dirty="0">
                  <a:solidFill>
                    <a:schemeClr val="dk1"/>
                  </a:solidFill>
                  <a:latin typeface="Calibri"/>
                  <a:ea typeface="Calibri"/>
                  <a:cs typeface="Calibri"/>
                  <a:sym typeface="Calibri"/>
                </a:rPr>
                <a:t>atrimónio</a:t>
              </a:r>
              <a:r>
                <a:rPr lang="pt" sz="1800" b="1" i="0" u="none" strike="noStrike" cap="none" dirty="0">
                  <a:solidFill>
                    <a:schemeClr val="dk1"/>
                  </a:solidFill>
                  <a:latin typeface="Calibri"/>
                  <a:ea typeface="Calibri"/>
                  <a:cs typeface="Calibri"/>
                  <a:sym typeface="Calibri"/>
                </a:rPr>
                <a:t> Cultural?</a:t>
              </a:r>
              <a:endParaRPr sz="1800" b="1" i="0" u="none" strike="noStrike" cap="none" dirty="0">
                <a:solidFill>
                  <a:schemeClr val="dk1"/>
                </a:solidFill>
                <a:latin typeface="Calibri"/>
                <a:ea typeface="Calibri"/>
                <a:cs typeface="Calibri"/>
                <a:sym typeface="Calibri"/>
              </a:endParaRPr>
            </a:p>
          </p:txBody>
        </p:sp>
        <p:sp>
          <p:nvSpPr>
            <p:cNvPr id="101" name="Google Shape;101;p14"/>
            <p:cNvSpPr/>
            <p:nvPr/>
          </p:nvSpPr>
          <p:spPr>
            <a:xfrm rot="5400000">
              <a:off x="-99956" y="665800"/>
              <a:ext cx="666376" cy="466463"/>
            </a:xfrm>
            <a:prstGeom prst="chevron">
              <a:avLst>
                <a:gd name="adj" fmla="val 50000"/>
              </a:avLst>
            </a:prstGeom>
            <a:solidFill>
              <a:schemeClr val="dk2"/>
            </a:solidFill>
            <a:ln w="12700" cap="flat" cmpd="sng">
              <a:solidFill>
                <a:schemeClr val="dk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 name="Google Shape;102;p14"/>
            <p:cNvSpPr txBox="1"/>
            <p:nvPr/>
          </p:nvSpPr>
          <p:spPr>
            <a:xfrm>
              <a:off x="1" y="799076"/>
              <a:ext cx="466463" cy="199913"/>
            </a:xfrm>
            <a:prstGeom prst="rect">
              <a:avLst/>
            </a:prstGeom>
            <a:noFill/>
            <a:ln>
              <a:noFill/>
            </a:ln>
          </p:spPr>
          <p:txBody>
            <a:bodyPr spcFirstLastPara="1" wrap="square" lIns="8250" tIns="8250" rIns="8250" bIns="8250" anchor="ctr" anchorCtr="0">
              <a:noAutofit/>
            </a:bodyPr>
            <a:lstStyle/>
            <a:p>
              <a:pPr marL="0" marR="0" lvl="0" indent="0" algn="ctr" rtl="0">
                <a:lnSpc>
                  <a:spcPct val="90000"/>
                </a:lnSpc>
                <a:spcBef>
                  <a:spcPts val="0"/>
                </a:spcBef>
                <a:spcAft>
                  <a:spcPts val="0"/>
                </a:spcAft>
                <a:buClr>
                  <a:schemeClr val="lt1"/>
                </a:buClr>
                <a:buSzPts val="1300"/>
                <a:buFont typeface="Calibri"/>
                <a:buNone/>
              </a:pPr>
              <a:r>
                <a:rPr lang="pt" sz="1300" b="0" i="0" u="none" strike="noStrike" cap="none">
                  <a:solidFill>
                    <a:schemeClr val="lt1"/>
                  </a:solidFill>
                  <a:latin typeface="Calibri"/>
                  <a:ea typeface="Calibri"/>
                  <a:cs typeface="Calibri"/>
                  <a:sym typeface="Calibri"/>
                </a:rPr>
                <a:t>2</a:t>
              </a:r>
              <a:endParaRPr sz="1300" b="0" i="0" u="none" strike="noStrike" cap="none">
                <a:solidFill>
                  <a:schemeClr val="lt1"/>
                </a:solidFill>
                <a:latin typeface="Calibri"/>
                <a:ea typeface="Calibri"/>
                <a:cs typeface="Calibri"/>
                <a:sym typeface="Calibri"/>
              </a:endParaRPr>
            </a:p>
          </p:txBody>
        </p:sp>
        <p:sp>
          <p:nvSpPr>
            <p:cNvPr id="103" name="Google Shape;103;p14"/>
            <p:cNvSpPr/>
            <p:nvPr/>
          </p:nvSpPr>
          <p:spPr>
            <a:xfrm rot="5400000">
              <a:off x="3419618" y="-2387310"/>
              <a:ext cx="433144" cy="6339454"/>
            </a:xfrm>
            <a:prstGeom prst="round2SameRect">
              <a:avLst>
                <a:gd name="adj1" fmla="val 16667"/>
                <a:gd name="adj2" fmla="val 0"/>
              </a:avLst>
            </a:prstGeom>
            <a:solidFill>
              <a:schemeClr val="lt2">
                <a:alpha val="89411"/>
              </a:schemeClr>
            </a:solidFill>
            <a:ln w="12700" cap="flat" cmpd="sng">
              <a:solidFill>
                <a:schemeClr val="dk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 name="Google Shape;104;p14"/>
            <p:cNvSpPr txBox="1"/>
            <p:nvPr/>
          </p:nvSpPr>
          <p:spPr>
            <a:xfrm>
              <a:off x="466463" y="586989"/>
              <a:ext cx="6318310" cy="390856"/>
            </a:xfrm>
            <a:prstGeom prst="rect">
              <a:avLst/>
            </a:prstGeom>
            <a:noFill/>
            <a:ln>
              <a:noFill/>
            </a:ln>
          </p:spPr>
          <p:txBody>
            <a:bodyPr spcFirstLastPara="1" wrap="square" lIns="128000" tIns="11425" rIns="11425" bIns="11425" anchor="ctr" anchorCtr="0">
              <a:noAutofit/>
            </a:bodyPr>
            <a:lstStyle/>
            <a:p>
              <a:pPr marL="171450" marR="0" lvl="1" indent="-171450" algn="l" rtl="0">
                <a:lnSpc>
                  <a:spcPct val="90000"/>
                </a:lnSpc>
                <a:spcBef>
                  <a:spcPts val="0"/>
                </a:spcBef>
                <a:spcAft>
                  <a:spcPts val="0"/>
                </a:spcAft>
                <a:buClr>
                  <a:schemeClr val="dk1"/>
                </a:buClr>
                <a:buSzPts val="1800"/>
                <a:buFont typeface="Arial"/>
                <a:buNone/>
              </a:pPr>
              <a:r>
                <a:rPr lang="pt" sz="1800" b="1" i="0" u="none" strike="noStrike" cap="none">
                  <a:solidFill>
                    <a:schemeClr val="dk1"/>
                  </a:solidFill>
                  <a:latin typeface="Calibri"/>
                  <a:ea typeface="Calibri"/>
                  <a:cs typeface="Calibri"/>
                  <a:sym typeface="Calibri"/>
                </a:rPr>
                <a:t>Património Cultural Tangível e Imaterial</a:t>
              </a:r>
              <a:endParaRPr sz="1800" b="1" i="0" u="none" strike="noStrike" cap="none">
                <a:solidFill>
                  <a:schemeClr val="dk1"/>
                </a:solidFill>
                <a:latin typeface="Calibri"/>
                <a:ea typeface="Calibri"/>
                <a:cs typeface="Calibri"/>
                <a:sym typeface="Calibri"/>
              </a:endParaRPr>
            </a:p>
          </p:txBody>
        </p:sp>
        <p:sp>
          <p:nvSpPr>
            <p:cNvPr id="105" name="Google Shape;105;p14"/>
            <p:cNvSpPr/>
            <p:nvPr/>
          </p:nvSpPr>
          <p:spPr>
            <a:xfrm rot="5400000">
              <a:off x="-99956" y="1229906"/>
              <a:ext cx="666376" cy="466463"/>
            </a:xfrm>
            <a:prstGeom prst="chevron">
              <a:avLst>
                <a:gd name="adj" fmla="val 50000"/>
              </a:avLst>
            </a:prstGeom>
            <a:solidFill>
              <a:schemeClr val="dk2"/>
            </a:solidFill>
            <a:ln w="12700" cap="flat" cmpd="sng">
              <a:solidFill>
                <a:schemeClr val="dk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6" name="Google Shape;106;p14"/>
            <p:cNvSpPr txBox="1"/>
            <p:nvPr/>
          </p:nvSpPr>
          <p:spPr>
            <a:xfrm>
              <a:off x="1" y="1363182"/>
              <a:ext cx="466463" cy="199913"/>
            </a:xfrm>
            <a:prstGeom prst="rect">
              <a:avLst/>
            </a:prstGeom>
            <a:noFill/>
            <a:ln>
              <a:noFill/>
            </a:ln>
          </p:spPr>
          <p:txBody>
            <a:bodyPr spcFirstLastPara="1" wrap="square" lIns="8250" tIns="8250" rIns="8250" bIns="8250" anchor="ctr" anchorCtr="0">
              <a:noAutofit/>
            </a:bodyPr>
            <a:lstStyle/>
            <a:p>
              <a:pPr marL="0" marR="0" lvl="0" indent="0" algn="ctr" rtl="0">
                <a:lnSpc>
                  <a:spcPct val="90000"/>
                </a:lnSpc>
                <a:spcBef>
                  <a:spcPts val="0"/>
                </a:spcBef>
                <a:spcAft>
                  <a:spcPts val="0"/>
                </a:spcAft>
                <a:buClr>
                  <a:schemeClr val="lt1"/>
                </a:buClr>
                <a:buSzPts val="1300"/>
                <a:buFont typeface="Calibri"/>
                <a:buNone/>
              </a:pPr>
              <a:r>
                <a:rPr lang="pt" sz="1300" b="0" i="0" u="none" strike="noStrike" cap="none">
                  <a:solidFill>
                    <a:schemeClr val="lt1"/>
                  </a:solidFill>
                  <a:latin typeface="Calibri"/>
                  <a:ea typeface="Calibri"/>
                  <a:cs typeface="Calibri"/>
                  <a:sym typeface="Calibri"/>
                </a:rPr>
                <a:t>3</a:t>
              </a:r>
              <a:endParaRPr sz="1300" b="0" i="0" u="none" strike="noStrike" cap="none">
                <a:solidFill>
                  <a:schemeClr val="lt1"/>
                </a:solidFill>
                <a:latin typeface="Calibri"/>
                <a:ea typeface="Calibri"/>
                <a:cs typeface="Calibri"/>
                <a:sym typeface="Calibri"/>
              </a:endParaRPr>
            </a:p>
          </p:txBody>
        </p:sp>
        <p:sp>
          <p:nvSpPr>
            <p:cNvPr id="107" name="Google Shape;107;p14"/>
            <p:cNvSpPr/>
            <p:nvPr/>
          </p:nvSpPr>
          <p:spPr>
            <a:xfrm rot="5400000">
              <a:off x="3419618" y="-1823204"/>
              <a:ext cx="433144" cy="6339454"/>
            </a:xfrm>
            <a:prstGeom prst="round2SameRect">
              <a:avLst>
                <a:gd name="adj1" fmla="val 16667"/>
                <a:gd name="adj2" fmla="val 0"/>
              </a:avLst>
            </a:prstGeom>
            <a:solidFill>
              <a:schemeClr val="lt2">
                <a:alpha val="89411"/>
              </a:schemeClr>
            </a:solidFill>
            <a:ln w="12700" cap="flat" cmpd="sng">
              <a:solidFill>
                <a:schemeClr val="dk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8" name="Google Shape;108;p14"/>
            <p:cNvSpPr txBox="1"/>
            <p:nvPr/>
          </p:nvSpPr>
          <p:spPr>
            <a:xfrm>
              <a:off x="466463" y="1151095"/>
              <a:ext cx="6318310" cy="390856"/>
            </a:xfrm>
            <a:prstGeom prst="rect">
              <a:avLst/>
            </a:prstGeom>
            <a:noFill/>
            <a:ln>
              <a:noFill/>
            </a:ln>
          </p:spPr>
          <p:txBody>
            <a:bodyPr spcFirstLastPara="1" wrap="square" lIns="128000" tIns="11425" rIns="11425" bIns="11425" anchor="ctr" anchorCtr="0">
              <a:noAutofit/>
            </a:bodyPr>
            <a:lstStyle/>
            <a:p>
              <a:pPr marL="0" marR="0" lvl="0" indent="0" algn="l" rtl="0">
                <a:lnSpc>
                  <a:spcPct val="100000"/>
                </a:lnSpc>
                <a:spcBef>
                  <a:spcPts val="0"/>
                </a:spcBef>
                <a:spcAft>
                  <a:spcPts val="0"/>
                </a:spcAft>
                <a:buClr>
                  <a:schemeClr val="dk1"/>
                </a:buClr>
                <a:buSzPts val="1800"/>
                <a:buFont typeface="Calibri"/>
                <a:buNone/>
              </a:pPr>
              <a:r>
                <a:rPr lang="pt" sz="1800" b="1" i="0" u="none" strike="noStrike" cap="none" dirty="0">
                  <a:solidFill>
                    <a:schemeClr val="dk1"/>
                  </a:solidFill>
                  <a:latin typeface="Calibri"/>
                  <a:ea typeface="Calibri"/>
                  <a:cs typeface="Calibri"/>
                  <a:sym typeface="Calibri"/>
                </a:rPr>
                <a:t>A relação entre o </a:t>
              </a:r>
              <a:r>
                <a:rPr lang="en-US" sz="1800" b="1" i="0" u="none" strike="noStrike" cap="none" dirty="0">
                  <a:solidFill>
                    <a:schemeClr val="dk1"/>
                  </a:solidFill>
                  <a:latin typeface="Calibri"/>
                  <a:ea typeface="Calibri"/>
                  <a:cs typeface="Calibri"/>
                  <a:sym typeface="Calibri"/>
                </a:rPr>
                <a:t>Património</a:t>
              </a:r>
              <a:r>
                <a:rPr lang="pt" sz="1800" b="1" i="0" u="none" strike="noStrike" cap="none" dirty="0">
                  <a:solidFill>
                    <a:schemeClr val="dk1"/>
                  </a:solidFill>
                  <a:latin typeface="Calibri"/>
                  <a:ea typeface="Calibri"/>
                  <a:cs typeface="Calibri"/>
                  <a:sym typeface="Calibri"/>
                </a:rPr>
                <a:t> Cultural e o Meio Ambiente</a:t>
              </a:r>
              <a:endParaRPr sz="1800" b="1" i="0" u="none" strike="noStrike" cap="none" dirty="0">
                <a:solidFill>
                  <a:schemeClr val="dk1"/>
                </a:solidFill>
                <a:latin typeface="Calibri"/>
                <a:ea typeface="Calibri"/>
                <a:cs typeface="Calibri"/>
                <a:sym typeface="Calibri"/>
              </a:endParaRPr>
            </a:p>
          </p:txBody>
        </p:sp>
        <p:sp>
          <p:nvSpPr>
            <p:cNvPr id="109" name="Google Shape;109;p14"/>
            <p:cNvSpPr/>
            <p:nvPr/>
          </p:nvSpPr>
          <p:spPr>
            <a:xfrm rot="5400000">
              <a:off x="-99956" y="1794012"/>
              <a:ext cx="666376" cy="466463"/>
            </a:xfrm>
            <a:prstGeom prst="chevron">
              <a:avLst>
                <a:gd name="adj" fmla="val 50000"/>
              </a:avLst>
            </a:prstGeom>
            <a:solidFill>
              <a:schemeClr val="dk2"/>
            </a:solidFill>
            <a:ln w="12700" cap="flat" cmpd="sng">
              <a:solidFill>
                <a:schemeClr val="dk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 name="Google Shape;110;p14"/>
            <p:cNvSpPr txBox="1"/>
            <p:nvPr/>
          </p:nvSpPr>
          <p:spPr>
            <a:xfrm>
              <a:off x="1" y="1927288"/>
              <a:ext cx="466463" cy="199913"/>
            </a:xfrm>
            <a:prstGeom prst="rect">
              <a:avLst/>
            </a:prstGeom>
            <a:noFill/>
            <a:ln>
              <a:noFill/>
            </a:ln>
          </p:spPr>
          <p:txBody>
            <a:bodyPr spcFirstLastPara="1" wrap="square" lIns="8250" tIns="8250" rIns="8250" bIns="8250" anchor="ctr" anchorCtr="0">
              <a:noAutofit/>
            </a:bodyPr>
            <a:lstStyle/>
            <a:p>
              <a:pPr marL="0" marR="0" lvl="0" indent="0" algn="ctr" rtl="0">
                <a:lnSpc>
                  <a:spcPct val="90000"/>
                </a:lnSpc>
                <a:spcBef>
                  <a:spcPts val="0"/>
                </a:spcBef>
                <a:spcAft>
                  <a:spcPts val="0"/>
                </a:spcAft>
                <a:buClr>
                  <a:schemeClr val="lt1"/>
                </a:buClr>
                <a:buSzPts val="1300"/>
                <a:buFont typeface="Calibri"/>
                <a:buNone/>
              </a:pPr>
              <a:r>
                <a:rPr lang="pt" sz="1300" b="0" i="0" u="none" strike="noStrike" cap="none">
                  <a:solidFill>
                    <a:schemeClr val="lt1"/>
                  </a:solidFill>
                  <a:latin typeface="Calibri"/>
                  <a:ea typeface="Calibri"/>
                  <a:cs typeface="Calibri"/>
                  <a:sym typeface="Calibri"/>
                </a:rPr>
                <a:t>4</a:t>
              </a:r>
              <a:endParaRPr sz="1300" b="0" i="0" u="none" strike="noStrike" cap="none">
                <a:solidFill>
                  <a:schemeClr val="lt1"/>
                </a:solidFill>
                <a:latin typeface="Calibri"/>
                <a:ea typeface="Calibri"/>
                <a:cs typeface="Calibri"/>
                <a:sym typeface="Calibri"/>
              </a:endParaRPr>
            </a:p>
          </p:txBody>
        </p:sp>
        <p:sp>
          <p:nvSpPr>
            <p:cNvPr id="111" name="Google Shape;111;p14"/>
            <p:cNvSpPr/>
            <p:nvPr/>
          </p:nvSpPr>
          <p:spPr>
            <a:xfrm rot="5400000">
              <a:off x="3419618" y="-1259098"/>
              <a:ext cx="433144" cy="6339454"/>
            </a:xfrm>
            <a:prstGeom prst="round2SameRect">
              <a:avLst>
                <a:gd name="adj1" fmla="val 16667"/>
                <a:gd name="adj2" fmla="val 0"/>
              </a:avLst>
            </a:prstGeom>
            <a:solidFill>
              <a:schemeClr val="lt2">
                <a:alpha val="89411"/>
              </a:schemeClr>
            </a:solidFill>
            <a:ln w="12700" cap="flat" cmpd="sng">
              <a:solidFill>
                <a:schemeClr val="dk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 name="Google Shape;112;p14"/>
            <p:cNvSpPr txBox="1"/>
            <p:nvPr/>
          </p:nvSpPr>
          <p:spPr>
            <a:xfrm>
              <a:off x="466463" y="1715201"/>
              <a:ext cx="6318310" cy="390856"/>
            </a:xfrm>
            <a:prstGeom prst="rect">
              <a:avLst/>
            </a:prstGeom>
            <a:noFill/>
            <a:ln>
              <a:noFill/>
            </a:ln>
          </p:spPr>
          <p:txBody>
            <a:bodyPr spcFirstLastPara="1" wrap="square" lIns="128000" tIns="11425" rIns="11425" bIns="11425" anchor="ctr" anchorCtr="0">
              <a:noAutofit/>
            </a:bodyPr>
            <a:lstStyle/>
            <a:p>
              <a:pPr marL="171450" marR="0" lvl="1" indent="-171450" algn="l" rtl="0">
                <a:lnSpc>
                  <a:spcPct val="90000"/>
                </a:lnSpc>
                <a:spcBef>
                  <a:spcPts val="0"/>
                </a:spcBef>
                <a:spcAft>
                  <a:spcPts val="0"/>
                </a:spcAft>
                <a:buClr>
                  <a:schemeClr val="dk1"/>
                </a:buClr>
                <a:buSzPts val="1800"/>
                <a:buFont typeface="Calibri"/>
                <a:buNone/>
              </a:pPr>
              <a:r>
                <a:rPr lang="pt" sz="1800" b="1" i="0" u="none" strike="noStrike" cap="none">
                  <a:solidFill>
                    <a:schemeClr val="dk1"/>
                  </a:solidFill>
                  <a:latin typeface="Calibri"/>
                  <a:ea typeface="Calibri"/>
                  <a:cs typeface="Calibri"/>
                  <a:sym typeface="Calibri"/>
                </a:rPr>
                <a:t>Valorização do Património Cultural</a:t>
              </a:r>
              <a:endParaRPr sz="1800" b="1" i="0" u="none" strike="noStrike" cap="none">
                <a:solidFill>
                  <a:schemeClr val="dk1"/>
                </a:solidFill>
                <a:latin typeface="Calibri"/>
                <a:ea typeface="Calibri"/>
                <a:cs typeface="Calibri"/>
                <a:sym typeface="Calibri"/>
              </a:endParaRPr>
            </a:p>
          </p:txBody>
        </p:sp>
        <p:sp>
          <p:nvSpPr>
            <p:cNvPr id="113" name="Google Shape;113;p14"/>
            <p:cNvSpPr/>
            <p:nvPr/>
          </p:nvSpPr>
          <p:spPr>
            <a:xfrm rot="5400000">
              <a:off x="-99956" y="2358118"/>
              <a:ext cx="666376" cy="466463"/>
            </a:xfrm>
            <a:prstGeom prst="chevron">
              <a:avLst>
                <a:gd name="adj" fmla="val 50000"/>
              </a:avLst>
            </a:prstGeom>
            <a:solidFill>
              <a:schemeClr val="dk2"/>
            </a:solidFill>
            <a:ln w="12700" cap="flat" cmpd="sng">
              <a:solidFill>
                <a:schemeClr val="dk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 name="Google Shape;114;p14"/>
            <p:cNvSpPr txBox="1"/>
            <p:nvPr/>
          </p:nvSpPr>
          <p:spPr>
            <a:xfrm>
              <a:off x="1" y="2491394"/>
              <a:ext cx="466463" cy="199913"/>
            </a:xfrm>
            <a:prstGeom prst="rect">
              <a:avLst/>
            </a:prstGeom>
            <a:noFill/>
            <a:ln>
              <a:noFill/>
            </a:ln>
          </p:spPr>
          <p:txBody>
            <a:bodyPr spcFirstLastPara="1" wrap="square" lIns="8250" tIns="8250" rIns="8250" bIns="8250" anchor="ctr" anchorCtr="0">
              <a:noAutofit/>
            </a:bodyPr>
            <a:lstStyle/>
            <a:p>
              <a:pPr marL="0" marR="0" lvl="0" indent="0" algn="ctr" rtl="0">
                <a:lnSpc>
                  <a:spcPct val="90000"/>
                </a:lnSpc>
                <a:spcBef>
                  <a:spcPts val="0"/>
                </a:spcBef>
                <a:spcAft>
                  <a:spcPts val="0"/>
                </a:spcAft>
                <a:buClr>
                  <a:schemeClr val="lt1"/>
                </a:buClr>
                <a:buSzPts val="1300"/>
                <a:buFont typeface="Calibri"/>
                <a:buNone/>
              </a:pPr>
              <a:r>
                <a:rPr lang="pt" sz="1300" b="0" i="0" u="none" strike="noStrike" cap="none">
                  <a:solidFill>
                    <a:schemeClr val="lt1"/>
                  </a:solidFill>
                  <a:latin typeface="Calibri"/>
                  <a:ea typeface="Calibri"/>
                  <a:cs typeface="Calibri"/>
                  <a:sym typeface="Calibri"/>
                </a:rPr>
                <a:t>5</a:t>
              </a:r>
              <a:endParaRPr sz="1300" b="0" i="0" u="none" strike="noStrike" cap="none">
                <a:solidFill>
                  <a:schemeClr val="lt1"/>
                </a:solidFill>
                <a:latin typeface="Calibri"/>
                <a:ea typeface="Calibri"/>
                <a:cs typeface="Calibri"/>
                <a:sym typeface="Calibri"/>
              </a:endParaRPr>
            </a:p>
          </p:txBody>
        </p:sp>
        <p:sp>
          <p:nvSpPr>
            <p:cNvPr id="115" name="Google Shape;115;p14"/>
            <p:cNvSpPr/>
            <p:nvPr/>
          </p:nvSpPr>
          <p:spPr>
            <a:xfrm rot="5400000">
              <a:off x="3419618" y="-694992"/>
              <a:ext cx="433144" cy="6339454"/>
            </a:xfrm>
            <a:prstGeom prst="round2SameRect">
              <a:avLst>
                <a:gd name="adj1" fmla="val 16667"/>
                <a:gd name="adj2" fmla="val 0"/>
              </a:avLst>
            </a:prstGeom>
            <a:solidFill>
              <a:schemeClr val="lt2">
                <a:alpha val="89411"/>
              </a:schemeClr>
            </a:solidFill>
            <a:ln w="12700" cap="flat" cmpd="sng">
              <a:solidFill>
                <a:schemeClr val="dk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 name="Google Shape;116;p14"/>
            <p:cNvSpPr txBox="1"/>
            <p:nvPr/>
          </p:nvSpPr>
          <p:spPr>
            <a:xfrm>
              <a:off x="466463" y="2279307"/>
              <a:ext cx="6318310" cy="390856"/>
            </a:xfrm>
            <a:prstGeom prst="rect">
              <a:avLst/>
            </a:prstGeom>
            <a:noFill/>
            <a:ln>
              <a:noFill/>
            </a:ln>
          </p:spPr>
          <p:txBody>
            <a:bodyPr spcFirstLastPara="1" wrap="square" lIns="128000" tIns="11425" rIns="11425" bIns="11425" anchor="ctr" anchorCtr="0">
              <a:noAutofit/>
            </a:bodyPr>
            <a:lstStyle/>
            <a:p>
              <a:pPr marL="171450" marR="0" lvl="1" indent="-171450" algn="l" rtl="0">
                <a:lnSpc>
                  <a:spcPct val="90000"/>
                </a:lnSpc>
                <a:spcBef>
                  <a:spcPts val="0"/>
                </a:spcBef>
                <a:spcAft>
                  <a:spcPts val="0"/>
                </a:spcAft>
                <a:buClr>
                  <a:schemeClr val="dk1"/>
                </a:buClr>
                <a:buSzPts val="1800"/>
                <a:buFont typeface="Questrial"/>
                <a:buNone/>
              </a:pPr>
              <a:r>
                <a:rPr lang="pt" sz="1800" b="1" i="0" u="none" strike="noStrike" cap="none" dirty="0">
                  <a:solidFill>
                    <a:schemeClr val="dk1"/>
                  </a:solidFill>
                  <a:latin typeface="Calibri"/>
                  <a:ea typeface="Calibri"/>
                  <a:cs typeface="Calibri"/>
                  <a:sym typeface="Calibri"/>
                </a:rPr>
                <a:t>Promoção do Património Cultural</a:t>
              </a:r>
              <a:endParaRPr sz="1800" b="1" i="0" u="none" strike="noStrike" cap="none" dirty="0">
                <a:solidFill>
                  <a:schemeClr val="dk1"/>
                </a:solidFill>
                <a:latin typeface="Calibri"/>
                <a:ea typeface="Calibri"/>
                <a:cs typeface="Calibri"/>
                <a:sym typeface="Calibri"/>
              </a:endParaRPr>
            </a:p>
          </p:txBody>
        </p:sp>
        <p:sp>
          <p:nvSpPr>
            <p:cNvPr id="117" name="Google Shape;117;p14"/>
            <p:cNvSpPr/>
            <p:nvPr/>
          </p:nvSpPr>
          <p:spPr>
            <a:xfrm rot="5400000">
              <a:off x="-99956" y="2922224"/>
              <a:ext cx="666376" cy="466463"/>
            </a:xfrm>
            <a:prstGeom prst="chevron">
              <a:avLst>
                <a:gd name="adj" fmla="val 50000"/>
              </a:avLst>
            </a:prstGeom>
            <a:solidFill>
              <a:schemeClr val="dk2"/>
            </a:solidFill>
            <a:ln w="12700" cap="flat" cmpd="sng">
              <a:solidFill>
                <a:schemeClr val="dk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 name="Google Shape;118;p14"/>
            <p:cNvSpPr txBox="1"/>
            <p:nvPr/>
          </p:nvSpPr>
          <p:spPr>
            <a:xfrm>
              <a:off x="1" y="3055500"/>
              <a:ext cx="466463" cy="199913"/>
            </a:xfrm>
            <a:prstGeom prst="rect">
              <a:avLst/>
            </a:prstGeom>
            <a:noFill/>
            <a:ln>
              <a:noFill/>
            </a:ln>
          </p:spPr>
          <p:txBody>
            <a:bodyPr spcFirstLastPara="1" wrap="square" lIns="8250" tIns="8250" rIns="8250" bIns="8250" anchor="ctr" anchorCtr="0">
              <a:noAutofit/>
            </a:bodyPr>
            <a:lstStyle/>
            <a:p>
              <a:pPr marL="0" marR="0" lvl="0" indent="0" algn="ctr" rtl="0">
                <a:lnSpc>
                  <a:spcPct val="90000"/>
                </a:lnSpc>
                <a:spcBef>
                  <a:spcPts val="0"/>
                </a:spcBef>
                <a:spcAft>
                  <a:spcPts val="0"/>
                </a:spcAft>
                <a:buClr>
                  <a:schemeClr val="lt1"/>
                </a:buClr>
                <a:buSzPts val="1300"/>
                <a:buFont typeface="Calibri"/>
                <a:buNone/>
              </a:pPr>
              <a:r>
                <a:rPr lang="pt" sz="1300" b="0" i="0" u="none" strike="noStrike" cap="none">
                  <a:solidFill>
                    <a:schemeClr val="lt1"/>
                  </a:solidFill>
                  <a:latin typeface="Calibri"/>
                  <a:ea typeface="Calibri"/>
                  <a:cs typeface="Calibri"/>
                  <a:sym typeface="Calibri"/>
                </a:rPr>
                <a:t>6</a:t>
              </a:r>
              <a:endParaRPr sz="1300" b="0" i="0" u="none" strike="noStrike" cap="none">
                <a:solidFill>
                  <a:schemeClr val="lt1"/>
                </a:solidFill>
                <a:latin typeface="Calibri"/>
                <a:ea typeface="Calibri"/>
                <a:cs typeface="Calibri"/>
                <a:sym typeface="Calibri"/>
              </a:endParaRPr>
            </a:p>
          </p:txBody>
        </p:sp>
        <p:sp>
          <p:nvSpPr>
            <p:cNvPr id="119" name="Google Shape;119;p14"/>
            <p:cNvSpPr/>
            <p:nvPr/>
          </p:nvSpPr>
          <p:spPr>
            <a:xfrm rot="5400000">
              <a:off x="3419618" y="-130886"/>
              <a:ext cx="433144" cy="6339454"/>
            </a:xfrm>
            <a:prstGeom prst="round2SameRect">
              <a:avLst>
                <a:gd name="adj1" fmla="val 16667"/>
                <a:gd name="adj2" fmla="val 0"/>
              </a:avLst>
            </a:prstGeom>
            <a:solidFill>
              <a:schemeClr val="lt2">
                <a:alpha val="89411"/>
              </a:schemeClr>
            </a:solidFill>
            <a:ln w="12700" cap="flat" cmpd="sng">
              <a:solidFill>
                <a:schemeClr val="dk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0" name="Google Shape;120;p14"/>
            <p:cNvSpPr txBox="1"/>
            <p:nvPr/>
          </p:nvSpPr>
          <p:spPr>
            <a:xfrm>
              <a:off x="466463" y="2843413"/>
              <a:ext cx="6318310" cy="390856"/>
            </a:xfrm>
            <a:prstGeom prst="rect">
              <a:avLst/>
            </a:prstGeom>
            <a:noFill/>
            <a:ln>
              <a:noFill/>
            </a:ln>
          </p:spPr>
          <p:txBody>
            <a:bodyPr spcFirstLastPara="1" wrap="square" lIns="128000" tIns="11425" rIns="11425" bIns="11425" anchor="ctr" anchorCtr="0">
              <a:noAutofit/>
            </a:bodyPr>
            <a:lstStyle/>
            <a:p>
              <a:pPr marL="171450" marR="0" lvl="1" indent="-171450" algn="l" rtl="0">
                <a:lnSpc>
                  <a:spcPct val="90000"/>
                </a:lnSpc>
                <a:spcBef>
                  <a:spcPts val="0"/>
                </a:spcBef>
                <a:spcAft>
                  <a:spcPts val="0"/>
                </a:spcAft>
                <a:buClr>
                  <a:schemeClr val="dk1"/>
                </a:buClr>
                <a:buSzPts val="1800"/>
                <a:buFont typeface="Calibri"/>
                <a:buNone/>
              </a:pPr>
              <a:r>
                <a:rPr lang="pt" sz="1800" b="1" i="0" u="none" strike="noStrike" cap="none">
                  <a:solidFill>
                    <a:schemeClr val="dk1"/>
                  </a:solidFill>
                  <a:latin typeface="Calibri"/>
                  <a:ea typeface="Calibri"/>
                  <a:cs typeface="Calibri"/>
                  <a:sym typeface="Calibri"/>
                </a:rPr>
                <a:t>Atividades geradoras de rendimento relacionadas com o Património Cultural</a:t>
              </a:r>
              <a:endParaRPr sz="1800" b="1" i="0" u="none" strike="noStrike" cap="none">
                <a:solidFill>
                  <a:schemeClr val="dk1"/>
                </a:solidFill>
                <a:latin typeface="Calibri"/>
                <a:ea typeface="Calibri"/>
                <a:cs typeface="Calibri"/>
                <a:sym typeface="Calibri"/>
              </a:endParaRPr>
            </a:p>
          </p:txBody>
        </p:sp>
      </p:grpSp>
      <p:sp>
        <p:nvSpPr>
          <p:cNvPr id="121" name="Google Shape;121;p14"/>
          <p:cNvSpPr txBox="1"/>
          <p:nvPr/>
        </p:nvSpPr>
        <p:spPr>
          <a:xfrm>
            <a:off x="293732" y="2945942"/>
            <a:ext cx="4260900" cy="83095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800"/>
              <a:buFont typeface="Arial"/>
              <a:buNone/>
            </a:pPr>
            <a:r>
              <a:rPr lang="pt" sz="4800" b="1" i="0" u="none" strike="noStrike" cap="none">
                <a:solidFill>
                  <a:srgbClr val="385623"/>
                </a:solidFill>
                <a:latin typeface="Questrial"/>
                <a:ea typeface="Questrial"/>
                <a:cs typeface="Questrial"/>
                <a:sym typeface="Questrial"/>
              </a:rPr>
              <a:t>Pontos chave</a:t>
            </a:r>
            <a:endParaRPr sz="4000" b="0" i="0" u="none" strike="noStrike" cap="none">
              <a:solidFill>
                <a:schemeClr val="dk1"/>
              </a:solidFill>
              <a:latin typeface="Questrial"/>
              <a:ea typeface="Questrial"/>
              <a:cs typeface="Questrial"/>
              <a:sym typeface="Questrial"/>
            </a:endParaRPr>
          </a:p>
        </p:txBody>
      </p:sp>
      <p:pic>
        <p:nvPicPr>
          <p:cNvPr id="122" name="Google Shape;122;p14" descr="Logo, company name&#10;&#10;Description automatically generated"/>
          <p:cNvPicPr preferRelativeResize="0"/>
          <p:nvPr/>
        </p:nvPicPr>
        <p:blipFill rotWithShape="1">
          <a:blip r:embed="rId3">
            <a:alphaModFix/>
          </a:blip>
          <a:srcRect/>
          <a:stretch/>
        </p:blipFill>
        <p:spPr>
          <a:xfrm>
            <a:off x="-1" y="-1"/>
            <a:ext cx="936925" cy="9369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5"/>
          <p:cNvSpPr/>
          <p:nvPr/>
        </p:nvSpPr>
        <p:spPr>
          <a:xfrm>
            <a:off x="0" y="0"/>
            <a:ext cx="12192000" cy="936926"/>
          </a:xfrm>
          <a:prstGeom prst="rect">
            <a:avLst/>
          </a:prstGeom>
          <a:solidFill>
            <a:srgbClr val="132D2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chemeClr val="lt1"/>
              </a:solidFill>
              <a:latin typeface="Calibri"/>
              <a:ea typeface="Calibri"/>
              <a:cs typeface="Calibri"/>
              <a:sym typeface="Calibri"/>
            </a:endParaRPr>
          </a:p>
        </p:txBody>
      </p:sp>
      <p:sp>
        <p:nvSpPr>
          <p:cNvPr id="128" name="Google Shape;128;p15"/>
          <p:cNvSpPr txBox="1"/>
          <p:nvPr/>
        </p:nvSpPr>
        <p:spPr>
          <a:xfrm>
            <a:off x="293732" y="3030350"/>
            <a:ext cx="4260900" cy="12002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pt" sz="3600" b="1" i="0" u="none" strike="noStrike" cap="none">
                <a:solidFill>
                  <a:srgbClr val="385623"/>
                </a:solidFill>
                <a:latin typeface="Calibri"/>
                <a:ea typeface="Calibri"/>
                <a:cs typeface="Calibri"/>
                <a:sym typeface="Calibri"/>
              </a:rPr>
              <a:t>1. Definição do Património Cultural</a:t>
            </a:r>
            <a:endParaRPr sz="3600" b="0" i="0" u="none" strike="noStrike" cap="none">
              <a:solidFill>
                <a:srgbClr val="000000"/>
              </a:solidFill>
              <a:latin typeface="Calibri"/>
              <a:ea typeface="Calibri"/>
              <a:cs typeface="Calibri"/>
              <a:sym typeface="Calibri"/>
            </a:endParaRPr>
          </a:p>
        </p:txBody>
      </p:sp>
      <p:sp>
        <p:nvSpPr>
          <p:cNvPr id="129" name="Google Shape;129;p15"/>
          <p:cNvSpPr txBox="1"/>
          <p:nvPr/>
        </p:nvSpPr>
        <p:spPr>
          <a:xfrm>
            <a:off x="5224082" y="1442716"/>
            <a:ext cx="6381764" cy="526293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pt" sz="2400" b="0" i="0" u="none" strike="noStrike" cap="none" dirty="0">
                <a:solidFill>
                  <a:schemeClr val="dk1"/>
                </a:solidFill>
                <a:latin typeface="Calibri"/>
                <a:ea typeface="Calibri"/>
                <a:cs typeface="Calibri"/>
                <a:sym typeface="Calibri"/>
              </a:rPr>
              <a:t>O património cultural pode ser definido como todo o corpus de sinais materiais – artísticos ou simbólicos – transmitidos pelo passado a cada cultura e, portanto, a toda a humanidade.</a:t>
            </a:r>
            <a:endParaRPr dirty="0"/>
          </a:p>
          <a:p>
            <a:pPr marL="0" marR="0" lvl="0" indent="0" algn="l" rtl="0">
              <a:lnSpc>
                <a:spcPct val="100000"/>
              </a:lnSpc>
              <a:spcBef>
                <a:spcPts val="0"/>
              </a:spcBef>
              <a:spcAft>
                <a:spcPts val="0"/>
              </a:spcAft>
              <a:buClr>
                <a:srgbClr val="000000"/>
              </a:buClr>
              <a:buSzPts val="2400"/>
              <a:buFont typeface="Arial"/>
              <a:buNone/>
            </a:pPr>
            <a:r>
              <a:rPr lang="pt" sz="2400" b="0" i="0" u="none" strike="noStrike" cap="none" dirty="0">
                <a:solidFill>
                  <a:schemeClr val="dk1"/>
                </a:solidFill>
                <a:latin typeface="Calibri"/>
                <a:ea typeface="Calibri"/>
                <a:cs typeface="Calibri"/>
                <a:sym typeface="Calibri"/>
              </a:rPr>
              <a:t>Enquanto parte constitutiva da afirmação e enriquecimento das identidades culturais </a:t>
            </a:r>
            <a:r>
              <a:rPr lang="pt" sz="2400" dirty="0">
                <a:solidFill>
                  <a:schemeClr val="dk1"/>
                </a:solidFill>
                <a:latin typeface="Calibri"/>
                <a:ea typeface="Calibri"/>
                <a:cs typeface="Calibri"/>
                <a:sym typeface="Calibri"/>
              </a:rPr>
              <a:t>e enquanto</a:t>
            </a:r>
            <a:r>
              <a:rPr lang="pt" sz="2400" b="0" i="0" u="none" strike="noStrike" cap="none" dirty="0">
                <a:solidFill>
                  <a:schemeClr val="dk1"/>
                </a:solidFill>
                <a:latin typeface="Calibri"/>
                <a:ea typeface="Calibri"/>
                <a:cs typeface="Calibri"/>
                <a:sym typeface="Calibri"/>
              </a:rPr>
              <a:t> legado pertencente a toda a humanidade, o património cultural confere a cada local particular as suas características reconhecíveis e é o depósito da experiência humana.</a:t>
            </a:r>
            <a:endParaRPr dirty="0"/>
          </a:p>
          <a:p>
            <a:pPr marL="0" marR="0" lvl="0" indent="0" algn="l" rtl="0">
              <a:lnSpc>
                <a:spcPct val="100000"/>
              </a:lnSpc>
              <a:spcBef>
                <a:spcPts val="0"/>
              </a:spcBef>
              <a:spcAft>
                <a:spcPts val="0"/>
              </a:spcAft>
              <a:buClr>
                <a:srgbClr val="000000"/>
              </a:buClr>
              <a:buSzPts val="2400"/>
              <a:buFont typeface="Arial"/>
              <a:buNone/>
            </a:pPr>
            <a:r>
              <a:rPr lang="pt" sz="2400" b="0" i="0" u="none" strike="noStrike" cap="none" dirty="0">
                <a:solidFill>
                  <a:schemeClr val="dk1"/>
                </a:solidFill>
                <a:latin typeface="Calibri"/>
                <a:ea typeface="Calibri"/>
                <a:cs typeface="Calibri"/>
                <a:sym typeface="Calibri"/>
              </a:rPr>
              <a:t>A preservação e a apresentação do património cultural são, portanto, uma pedra angular de qualquer política cultural.</a:t>
            </a:r>
            <a:endParaRPr sz="1400" b="1" i="0" u="none" strike="noStrike" cap="none" dirty="0">
              <a:solidFill>
                <a:schemeClr val="dk1"/>
              </a:solidFill>
              <a:latin typeface="Calibri"/>
              <a:ea typeface="Calibri"/>
              <a:cs typeface="Calibri"/>
              <a:sym typeface="Calibri"/>
            </a:endParaRPr>
          </a:p>
        </p:txBody>
      </p:sp>
      <p:pic>
        <p:nvPicPr>
          <p:cNvPr id="130" name="Google Shape;130;p15" descr="Logo, company name&#10;&#10;Description automatically generated"/>
          <p:cNvPicPr preferRelativeResize="0"/>
          <p:nvPr/>
        </p:nvPicPr>
        <p:blipFill rotWithShape="1">
          <a:blip r:embed="rId3">
            <a:alphaModFix/>
          </a:blip>
          <a:srcRect/>
          <a:stretch/>
        </p:blipFill>
        <p:spPr>
          <a:xfrm>
            <a:off x="-1" y="-1"/>
            <a:ext cx="936925" cy="9369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6"/>
          <p:cNvSpPr/>
          <p:nvPr/>
        </p:nvSpPr>
        <p:spPr>
          <a:xfrm>
            <a:off x="0" y="0"/>
            <a:ext cx="12192000" cy="936926"/>
          </a:xfrm>
          <a:prstGeom prst="rect">
            <a:avLst/>
          </a:prstGeom>
          <a:solidFill>
            <a:srgbClr val="132D2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chemeClr val="lt1"/>
              </a:solidFill>
              <a:latin typeface="Calibri"/>
              <a:ea typeface="Calibri"/>
              <a:cs typeface="Calibri"/>
              <a:sym typeface="Calibri"/>
            </a:endParaRPr>
          </a:p>
        </p:txBody>
      </p:sp>
      <p:sp>
        <p:nvSpPr>
          <p:cNvPr id="136" name="Google Shape;136;p16"/>
          <p:cNvSpPr txBox="1"/>
          <p:nvPr/>
        </p:nvSpPr>
        <p:spPr>
          <a:xfrm>
            <a:off x="293732" y="2945942"/>
            <a:ext cx="4260900" cy="16311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pt" sz="3600" b="1" i="0" u="none" strike="noStrike" cap="none">
                <a:solidFill>
                  <a:srgbClr val="385623"/>
                </a:solidFill>
                <a:latin typeface="Calibri"/>
                <a:ea typeface="Calibri"/>
                <a:cs typeface="Calibri"/>
                <a:sym typeface="Calibri"/>
              </a:rPr>
              <a:t>2. Categorias de Património Cultural: </a:t>
            </a:r>
            <a:r>
              <a:rPr lang="pt" sz="2800" b="1" i="0" u="none" strike="noStrike" cap="none">
                <a:solidFill>
                  <a:srgbClr val="385623"/>
                </a:solidFill>
                <a:latin typeface="Calibri"/>
                <a:ea typeface="Calibri"/>
                <a:cs typeface="Calibri"/>
                <a:sym typeface="Calibri"/>
              </a:rPr>
              <a:t>Património cultural material</a:t>
            </a:r>
            <a:endParaRPr sz="3600" b="0" i="0" u="none" strike="noStrike" cap="none">
              <a:solidFill>
                <a:schemeClr val="dk1"/>
              </a:solidFill>
              <a:latin typeface="Calibri"/>
              <a:ea typeface="Calibri"/>
              <a:cs typeface="Calibri"/>
              <a:sym typeface="Calibri"/>
            </a:endParaRPr>
          </a:p>
        </p:txBody>
      </p:sp>
      <p:sp>
        <p:nvSpPr>
          <p:cNvPr id="137" name="Google Shape;137;p16"/>
          <p:cNvSpPr txBox="1"/>
          <p:nvPr/>
        </p:nvSpPr>
        <p:spPr>
          <a:xfrm>
            <a:off x="5210014" y="1287970"/>
            <a:ext cx="6100500" cy="5516854"/>
          </a:xfrm>
          <a:prstGeom prst="rect">
            <a:avLst/>
          </a:prstGeom>
          <a:noFill/>
          <a:ln>
            <a:noFill/>
          </a:ln>
        </p:spPr>
        <p:txBody>
          <a:bodyPr spcFirstLastPara="1" wrap="square" lIns="91425" tIns="45700" rIns="91425" bIns="45700" anchor="t" anchorCtr="0">
            <a:spAutoFit/>
          </a:bodyPr>
          <a:lstStyle/>
          <a:p>
            <a:pPr marL="514350" marR="0" lvl="0" indent="-342900" algn="l" rtl="0">
              <a:lnSpc>
                <a:spcPct val="100000"/>
              </a:lnSpc>
              <a:spcBef>
                <a:spcPts val="0"/>
              </a:spcBef>
              <a:spcAft>
                <a:spcPts val="0"/>
              </a:spcAft>
              <a:buClr>
                <a:schemeClr val="dk1"/>
              </a:buClr>
              <a:buSzPts val="2000"/>
              <a:buFont typeface="Arial"/>
              <a:buAutoNum type="arabicPeriod"/>
            </a:pPr>
            <a:r>
              <a:rPr lang="pt" sz="2000" b="0" i="0" u="none" strike="noStrike" cap="none" dirty="0">
                <a:solidFill>
                  <a:schemeClr val="dk1"/>
                </a:solidFill>
                <a:latin typeface="Calibri"/>
                <a:ea typeface="Calibri"/>
                <a:cs typeface="Calibri"/>
                <a:sym typeface="Calibri"/>
              </a:rPr>
              <a:t>O património cultural deve ser considerado tanto no tempo como no espaço.</a:t>
            </a:r>
            <a:endParaRPr sz="2000" b="0" i="0" u="none" strike="noStrike" cap="none" dirty="0">
              <a:solidFill>
                <a:schemeClr val="dk1"/>
              </a:solidFill>
              <a:latin typeface="Calibri"/>
              <a:ea typeface="Calibri"/>
              <a:cs typeface="Calibri"/>
              <a:sym typeface="Calibri"/>
            </a:endParaRPr>
          </a:p>
          <a:p>
            <a:pPr marL="514350" marR="0" lvl="0" indent="-342900" algn="l" rtl="0">
              <a:lnSpc>
                <a:spcPct val="100000"/>
              </a:lnSpc>
              <a:spcBef>
                <a:spcPts val="459"/>
              </a:spcBef>
              <a:spcAft>
                <a:spcPts val="0"/>
              </a:spcAft>
              <a:buClr>
                <a:schemeClr val="dk1"/>
              </a:buClr>
              <a:buSzPts val="2000"/>
              <a:buFont typeface="Arial"/>
              <a:buAutoNum type="arabicPeriod"/>
            </a:pPr>
            <a:r>
              <a:rPr lang="pt" sz="2000" b="0" i="0" u="none" strike="noStrike" cap="none" dirty="0">
                <a:solidFill>
                  <a:schemeClr val="dk1"/>
                </a:solidFill>
                <a:latin typeface="Calibri"/>
                <a:ea typeface="Calibri"/>
                <a:cs typeface="Calibri"/>
                <a:sym typeface="Calibri"/>
              </a:rPr>
              <a:t>Em primeiro lugar, já não se detém no início do século XIX, mas agora abrange também os registos deixados pelo século XX.</a:t>
            </a:r>
            <a:endParaRPr sz="2000" b="0" i="0" u="none" strike="noStrike" cap="none" dirty="0">
              <a:solidFill>
                <a:schemeClr val="dk1"/>
              </a:solidFill>
              <a:latin typeface="Calibri"/>
              <a:ea typeface="Calibri"/>
              <a:cs typeface="Calibri"/>
              <a:sym typeface="Calibri"/>
            </a:endParaRPr>
          </a:p>
          <a:p>
            <a:pPr marL="514350" marR="0" lvl="0" indent="-342900" algn="l" rtl="0">
              <a:lnSpc>
                <a:spcPct val="100000"/>
              </a:lnSpc>
              <a:spcBef>
                <a:spcPts val="459"/>
              </a:spcBef>
              <a:spcAft>
                <a:spcPts val="0"/>
              </a:spcAft>
              <a:buClr>
                <a:schemeClr val="dk1"/>
              </a:buClr>
              <a:buSzPts val="2000"/>
              <a:buFont typeface="Arial"/>
              <a:buAutoNum type="arabicPeriod"/>
            </a:pPr>
            <a:r>
              <a:rPr lang="pt" sz="2000" b="0" i="0" u="none" strike="noStrike" cap="none" dirty="0">
                <a:solidFill>
                  <a:schemeClr val="dk1"/>
                </a:solidFill>
                <a:latin typeface="Calibri"/>
                <a:ea typeface="Calibri"/>
                <a:cs typeface="Calibri"/>
                <a:sym typeface="Calibri"/>
              </a:rPr>
              <a:t>Em segundo lugar, o objetivo não é apenas preservar itens cada vez mais numerosos de bens culturais, mas também salvaguardar complexos que vão muito além de grandes monumentos ou edifícios individuais.</a:t>
            </a:r>
            <a:endParaRPr sz="2000" b="0" i="0" u="none" strike="noStrike" cap="none" dirty="0">
              <a:solidFill>
                <a:schemeClr val="dk1"/>
              </a:solidFill>
              <a:latin typeface="Calibri"/>
              <a:ea typeface="Calibri"/>
              <a:cs typeface="Calibri"/>
              <a:sym typeface="Calibri"/>
            </a:endParaRPr>
          </a:p>
          <a:p>
            <a:pPr marL="514350" marR="0" lvl="0" indent="-342900" algn="l" rtl="0">
              <a:lnSpc>
                <a:spcPct val="100000"/>
              </a:lnSpc>
              <a:spcBef>
                <a:spcPts val="459"/>
              </a:spcBef>
              <a:spcAft>
                <a:spcPts val="0"/>
              </a:spcAft>
              <a:buClr>
                <a:schemeClr val="dk1"/>
              </a:buClr>
              <a:buSzPts val="2000"/>
              <a:buFont typeface="Arial"/>
              <a:buAutoNum type="arabicPeriod"/>
            </a:pPr>
            <a:r>
              <a:rPr lang="pt" sz="2000" b="1" i="0" u="none" strike="noStrike" cap="none" dirty="0">
                <a:solidFill>
                  <a:schemeClr val="dk1"/>
                </a:solidFill>
                <a:latin typeface="Calibri"/>
                <a:ea typeface="Calibri"/>
                <a:cs typeface="Calibri"/>
                <a:sym typeface="Calibri"/>
              </a:rPr>
              <a:t>A ideia de património foi agora alargada para incluir tanto o ambiente humano como o natural, tanto os conjuntos arquitetónicos como os sítios arqueológicos, não só o património rural e a paisagem, mas também o património urbano, técnico ou industrial, o desenho industrial e o mobiliário urbano.</a:t>
            </a:r>
            <a:endParaRPr sz="1000" b="1" i="0" u="none" strike="noStrike" cap="none" dirty="0">
              <a:solidFill>
                <a:schemeClr val="dk1"/>
              </a:solidFill>
              <a:latin typeface="Calibri"/>
              <a:ea typeface="Calibri"/>
              <a:cs typeface="Calibri"/>
              <a:sym typeface="Calibri"/>
            </a:endParaRPr>
          </a:p>
        </p:txBody>
      </p:sp>
      <p:pic>
        <p:nvPicPr>
          <p:cNvPr id="138" name="Google Shape;138;p16" descr="Logo, company name&#10;&#10;Description automatically generated"/>
          <p:cNvPicPr preferRelativeResize="0"/>
          <p:nvPr/>
        </p:nvPicPr>
        <p:blipFill rotWithShape="1">
          <a:blip r:embed="rId3">
            <a:alphaModFix/>
          </a:blip>
          <a:srcRect/>
          <a:stretch/>
        </p:blipFill>
        <p:spPr>
          <a:xfrm>
            <a:off x="-1" y="-1"/>
            <a:ext cx="936925" cy="9369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7"/>
          <p:cNvSpPr/>
          <p:nvPr/>
        </p:nvSpPr>
        <p:spPr>
          <a:xfrm>
            <a:off x="0" y="0"/>
            <a:ext cx="12192000" cy="936926"/>
          </a:xfrm>
          <a:prstGeom prst="rect">
            <a:avLst/>
          </a:prstGeom>
          <a:solidFill>
            <a:srgbClr val="132D2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chemeClr val="lt1"/>
              </a:solidFill>
              <a:latin typeface="Calibri"/>
              <a:ea typeface="Calibri"/>
              <a:cs typeface="Calibri"/>
              <a:sym typeface="Calibri"/>
            </a:endParaRPr>
          </a:p>
        </p:txBody>
      </p:sp>
      <p:sp>
        <p:nvSpPr>
          <p:cNvPr id="144" name="Google Shape;144;p17"/>
          <p:cNvSpPr txBox="1"/>
          <p:nvPr/>
        </p:nvSpPr>
        <p:spPr>
          <a:xfrm>
            <a:off x="293732" y="2945942"/>
            <a:ext cx="4260900" cy="16311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pt" sz="3600" b="1" i="0" u="none" strike="noStrike" cap="none">
                <a:solidFill>
                  <a:srgbClr val="385623"/>
                </a:solidFill>
                <a:latin typeface="Calibri"/>
                <a:ea typeface="Calibri"/>
                <a:cs typeface="Calibri"/>
                <a:sym typeface="Calibri"/>
              </a:rPr>
              <a:t>3. Categorias de Património Cultural: </a:t>
            </a:r>
            <a:r>
              <a:rPr lang="pt" sz="2800" b="1" i="0" u="none" strike="noStrike" cap="none">
                <a:solidFill>
                  <a:srgbClr val="385623"/>
                </a:solidFill>
                <a:latin typeface="Calibri"/>
                <a:ea typeface="Calibri"/>
                <a:cs typeface="Calibri"/>
                <a:sym typeface="Calibri"/>
              </a:rPr>
              <a:t>Património cultural imaterial</a:t>
            </a:r>
            <a:endParaRPr sz="3600" b="0" i="0" u="none" strike="noStrike" cap="none">
              <a:solidFill>
                <a:srgbClr val="000000"/>
              </a:solidFill>
              <a:latin typeface="Calibri"/>
              <a:ea typeface="Calibri"/>
              <a:cs typeface="Calibri"/>
              <a:sym typeface="Calibri"/>
            </a:endParaRPr>
          </a:p>
        </p:txBody>
      </p:sp>
      <p:sp>
        <p:nvSpPr>
          <p:cNvPr id="145" name="Google Shape;145;p17"/>
          <p:cNvSpPr txBox="1"/>
          <p:nvPr/>
        </p:nvSpPr>
        <p:spPr>
          <a:xfrm>
            <a:off x="5373860" y="2075765"/>
            <a:ext cx="6203851" cy="378561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pt" sz="2400" b="0" i="0" u="none" strike="noStrike" cap="none" dirty="0">
                <a:solidFill>
                  <a:schemeClr val="dk1"/>
                </a:solidFill>
                <a:latin typeface="Calibri"/>
                <a:ea typeface="Calibri"/>
                <a:cs typeface="Calibri"/>
                <a:sym typeface="Calibri"/>
              </a:rPr>
              <a:t>O património cultural imaterial abrange o património cultural não físico, que inclui os sinais e símbolos transmitidos por transmissão oral, as formas de expressão artística e literária, as línguas, os modos de vida, mitos, crenças e rituais, </a:t>
            </a:r>
            <a:r>
              <a:rPr lang="pt" sz="2400" dirty="0">
                <a:solidFill>
                  <a:schemeClr val="dk1"/>
                </a:solidFill>
                <a:latin typeface="Calibri"/>
                <a:ea typeface="Calibri"/>
                <a:cs typeface="Calibri"/>
                <a:sym typeface="Calibri"/>
              </a:rPr>
              <a:t>os </a:t>
            </a:r>
            <a:r>
              <a:rPr lang="pt" sz="2400" b="0" i="0" u="none" strike="noStrike" cap="none" dirty="0">
                <a:solidFill>
                  <a:schemeClr val="dk1"/>
                </a:solidFill>
                <a:latin typeface="Calibri"/>
                <a:ea typeface="Calibri"/>
                <a:cs typeface="Calibri"/>
                <a:sym typeface="Calibri"/>
              </a:rPr>
              <a:t>sistemas de valores e os conhecimentos e saberes tradicionais.</a:t>
            </a:r>
            <a:endParaRPr dirty="0"/>
          </a:p>
          <a:p>
            <a:pPr marL="0" marR="0" lvl="0" indent="0" algn="l" rtl="0">
              <a:lnSpc>
                <a:spcPct val="100000"/>
              </a:lnSpc>
              <a:spcBef>
                <a:spcPts val="0"/>
              </a:spcBef>
              <a:spcAft>
                <a:spcPts val="0"/>
              </a:spcAft>
              <a:buClr>
                <a:srgbClr val="000000"/>
              </a:buClr>
              <a:buSzPts val="2400"/>
              <a:buFont typeface="Arial"/>
              <a:buNone/>
            </a:pPr>
            <a:r>
              <a:rPr lang="pt" sz="2400" b="1" i="0" u="none" strike="noStrike" cap="none" dirty="0">
                <a:solidFill>
                  <a:schemeClr val="dk1"/>
                </a:solidFill>
                <a:latin typeface="Calibri"/>
                <a:ea typeface="Calibri"/>
                <a:cs typeface="Calibri"/>
                <a:sym typeface="Calibri"/>
              </a:rPr>
              <a:t>É o património controlado principalmente pelas comunidades e não pelas autoridades estatais.</a:t>
            </a:r>
            <a:endParaRPr sz="2400" b="1" i="0" u="none" strike="noStrike" cap="none" dirty="0">
              <a:solidFill>
                <a:schemeClr val="dk1"/>
              </a:solidFill>
              <a:latin typeface="Calibri"/>
              <a:ea typeface="Calibri"/>
              <a:cs typeface="Calibri"/>
              <a:sym typeface="Calibri"/>
            </a:endParaRPr>
          </a:p>
        </p:txBody>
      </p:sp>
      <p:pic>
        <p:nvPicPr>
          <p:cNvPr id="146" name="Google Shape;146;p17" descr="Logo, company name&#10;&#10;Description automatically generated"/>
          <p:cNvPicPr preferRelativeResize="0"/>
          <p:nvPr/>
        </p:nvPicPr>
        <p:blipFill rotWithShape="1">
          <a:blip r:embed="rId3">
            <a:alphaModFix/>
          </a:blip>
          <a:srcRect/>
          <a:stretch/>
        </p:blipFill>
        <p:spPr>
          <a:xfrm>
            <a:off x="-1" y="-1"/>
            <a:ext cx="936925" cy="9369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8"/>
          <p:cNvSpPr/>
          <p:nvPr/>
        </p:nvSpPr>
        <p:spPr>
          <a:xfrm>
            <a:off x="0" y="0"/>
            <a:ext cx="12192000" cy="936926"/>
          </a:xfrm>
          <a:prstGeom prst="rect">
            <a:avLst/>
          </a:prstGeom>
          <a:solidFill>
            <a:srgbClr val="132D2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chemeClr val="lt1"/>
              </a:solidFill>
              <a:latin typeface="Calibri"/>
              <a:ea typeface="Calibri"/>
              <a:cs typeface="Calibri"/>
              <a:sym typeface="Calibri"/>
            </a:endParaRPr>
          </a:p>
        </p:txBody>
      </p:sp>
      <p:sp>
        <p:nvSpPr>
          <p:cNvPr id="152" name="Google Shape;152;p18"/>
          <p:cNvSpPr txBox="1"/>
          <p:nvPr/>
        </p:nvSpPr>
        <p:spPr>
          <a:xfrm>
            <a:off x="293732" y="2622381"/>
            <a:ext cx="4260900" cy="230828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pt" sz="3600" b="1" i="0" u="none" strike="noStrike" cap="none">
                <a:solidFill>
                  <a:srgbClr val="385623"/>
                </a:solidFill>
                <a:latin typeface="Calibri"/>
                <a:ea typeface="Calibri"/>
                <a:cs typeface="Calibri"/>
                <a:sym typeface="Calibri"/>
              </a:rPr>
              <a:t>4. A relação entre o Património Cultural e o Ambiente</a:t>
            </a:r>
            <a:endParaRPr sz="3600" b="0" i="0" u="none" strike="noStrike" cap="none">
              <a:solidFill>
                <a:srgbClr val="000000"/>
              </a:solidFill>
              <a:latin typeface="Calibri"/>
              <a:ea typeface="Calibri"/>
              <a:cs typeface="Calibri"/>
              <a:sym typeface="Calibri"/>
            </a:endParaRPr>
          </a:p>
        </p:txBody>
      </p:sp>
      <p:sp>
        <p:nvSpPr>
          <p:cNvPr id="153" name="Google Shape;153;p18"/>
          <p:cNvSpPr txBox="1"/>
          <p:nvPr/>
        </p:nvSpPr>
        <p:spPr>
          <a:xfrm>
            <a:off x="4942727" y="1794410"/>
            <a:ext cx="6620915" cy="4652515"/>
          </a:xfrm>
          <a:prstGeom prst="rect">
            <a:avLst/>
          </a:prstGeom>
          <a:noFill/>
          <a:ln>
            <a:noFill/>
          </a:ln>
        </p:spPr>
        <p:txBody>
          <a:bodyPr spcFirstLastPara="1" wrap="square" lIns="91425" tIns="45700" rIns="91425" bIns="45700" anchor="t" anchorCtr="0">
            <a:spAutoFit/>
          </a:bodyPr>
          <a:lstStyle/>
          <a:p>
            <a:pPr marL="361950" marR="0" lvl="0" indent="-342900" algn="l" rtl="0">
              <a:lnSpc>
                <a:spcPct val="100000"/>
              </a:lnSpc>
              <a:spcBef>
                <a:spcPts val="0"/>
              </a:spcBef>
              <a:spcAft>
                <a:spcPts val="0"/>
              </a:spcAft>
              <a:buClr>
                <a:schemeClr val="dk1"/>
              </a:buClr>
              <a:buSzPts val="1995"/>
              <a:buFont typeface="Arial"/>
              <a:buChar char="•"/>
            </a:pPr>
            <a:r>
              <a:rPr lang="pt" sz="2400" b="0" i="0" u="none" strike="noStrike" cap="none" dirty="0">
                <a:solidFill>
                  <a:schemeClr val="dk1"/>
                </a:solidFill>
                <a:latin typeface="Calibri"/>
                <a:ea typeface="Calibri"/>
                <a:cs typeface="Calibri"/>
                <a:sym typeface="Calibri"/>
              </a:rPr>
              <a:t>Os bens do património cultural (monumentos, edifícios históricos, vestígios arqueológicos) estão muitas vezes intrinsecamente ligados ao ambiente natural circundante. Portanto, são protegidos conjuntamente por convenções e programas nacionais e internacionais.</a:t>
            </a:r>
            <a:endParaRPr sz="2400" b="0" i="0" u="none" strike="noStrike" cap="none" dirty="0">
              <a:solidFill>
                <a:schemeClr val="dk1"/>
              </a:solidFill>
              <a:latin typeface="Calibri"/>
              <a:ea typeface="Calibri"/>
              <a:cs typeface="Calibri"/>
              <a:sym typeface="Calibri"/>
            </a:endParaRPr>
          </a:p>
          <a:p>
            <a:pPr marL="361950" marR="0" lvl="0" indent="-342900" algn="l" rtl="0">
              <a:lnSpc>
                <a:spcPct val="100000"/>
              </a:lnSpc>
              <a:spcBef>
                <a:spcPts val="540"/>
              </a:spcBef>
              <a:spcAft>
                <a:spcPts val="0"/>
              </a:spcAft>
              <a:buClr>
                <a:schemeClr val="dk1"/>
              </a:buClr>
              <a:buSzPts val="1995"/>
              <a:buFont typeface="Arial"/>
              <a:buChar char="•"/>
            </a:pPr>
            <a:r>
              <a:rPr lang="pt" sz="2400" b="0" i="0" u="none" strike="noStrike" cap="none" dirty="0">
                <a:solidFill>
                  <a:schemeClr val="dk1"/>
                </a:solidFill>
                <a:latin typeface="Calibri"/>
                <a:ea typeface="Calibri"/>
                <a:cs typeface="Calibri"/>
                <a:sym typeface="Calibri"/>
              </a:rPr>
              <a:t>Além disso, os fatores ambientais (poluição, atividade sísmica, inundações, etc.) que afetam o património natural afetam também o património cultural.</a:t>
            </a:r>
            <a:endParaRPr sz="2400" b="0" i="0" u="none" strike="noStrike" cap="none" dirty="0">
              <a:solidFill>
                <a:schemeClr val="dk1"/>
              </a:solidFill>
              <a:latin typeface="Calibri"/>
              <a:ea typeface="Calibri"/>
              <a:cs typeface="Calibri"/>
              <a:sym typeface="Calibri"/>
            </a:endParaRPr>
          </a:p>
          <a:p>
            <a:pPr marL="342900" marR="0" lvl="0" indent="-342900" algn="l" rtl="0">
              <a:lnSpc>
                <a:spcPct val="100000"/>
              </a:lnSpc>
              <a:spcBef>
                <a:spcPts val="540"/>
              </a:spcBef>
              <a:spcAft>
                <a:spcPts val="0"/>
              </a:spcAft>
              <a:buClr>
                <a:schemeClr val="dk1"/>
              </a:buClr>
              <a:buSzPts val="2400"/>
              <a:buFont typeface="Arial"/>
              <a:buChar char="•"/>
            </a:pPr>
            <a:r>
              <a:rPr lang="pt" sz="2400" b="0" i="0" u="none" strike="noStrike" cap="none" dirty="0">
                <a:solidFill>
                  <a:schemeClr val="dk1"/>
                </a:solidFill>
                <a:latin typeface="Calibri"/>
                <a:ea typeface="Calibri"/>
                <a:cs typeface="Calibri"/>
                <a:sym typeface="Calibri"/>
              </a:rPr>
              <a:t>Isto é crucial nas nossas condições climáticas modernas.</a:t>
            </a:r>
            <a:endParaRPr sz="2400" b="0" i="0" u="none" strike="noStrike" cap="none" dirty="0">
              <a:solidFill>
                <a:schemeClr val="dk1"/>
              </a:solidFill>
              <a:latin typeface="Calibri"/>
              <a:ea typeface="Calibri"/>
              <a:cs typeface="Calibri"/>
              <a:sym typeface="Calibri"/>
            </a:endParaRPr>
          </a:p>
        </p:txBody>
      </p:sp>
      <p:pic>
        <p:nvPicPr>
          <p:cNvPr id="154" name="Google Shape;154;p18" descr="Logo, company name&#10;&#10;Description automatically generated"/>
          <p:cNvPicPr preferRelativeResize="0"/>
          <p:nvPr/>
        </p:nvPicPr>
        <p:blipFill rotWithShape="1">
          <a:blip r:embed="rId3">
            <a:alphaModFix/>
          </a:blip>
          <a:srcRect/>
          <a:stretch/>
        </p:blipFill>
        <p:spPr>
          <a:xfrm>
            <a:off x="-1" y="-1"/>
            <a:ext cx="936925" cy="9369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9"/>
          <p:cNvSpPr/>
          <p:nvPr/>
        </p:nvSpPr>
        <p:spPr>
          <a:xfrm>
            <a:off x="0" y="0"/>
            <a:ext cx="12192000" cy="936926"/>
          </a:xfrm>
          <a:prstGeom prst="rect">
            <a:avLst/>
          </a:prstGeom>
          <a:solidFill>
            <a:srgbClr val="132D2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chemeClr val="lt1"/>
              </a:solidFill>
              <a:latin typeface="Calibri"/>
              <a:ea typeface="Calibri"/>
              <a:cs typeface="Calibri"/>
              <a:sym typeface="Calibri"/>
            </a:endParaRPr>
          </a:p>
        </p:txBody>
      </p:sp>
      <p:sp>
        <p:nvSpPr>
          <p:cNvPr id="160" name="Google Shape;160;p19"/>
          <p:cNvSpPr txBox="1"/>
          <p:nvPr/>
        </p:nvSpPr>
        <p:spPr>
          <a:xfrm>
            <a:off x="293732" y="3199161"/>
            <a:ext cx="4260900" cy="12002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pt" sz="3600" b="1" i="0" u="none" strike="noStrike" cap="none" dirty="0">
                <a:solidFill>
                  <a:srgbClr val="385623"/>
                </a:solidFill>
                <a:latin typeface="Calibri"/>
                <a:ea typeface="Calibri"/>
                <a:cs typeface="Calibri"/>
                <a:sym typeface="Calibri"/>
              </a:rPr>
              <a:t>5. Por é que nos </a:t>
            </a:r>
            <a:r>
              <a:rPr lang="pt" sz="3600" b="1" dirty="0">
                <a:solidFill>
                  <a:srgbClr val="385623"/>
                </a:solidFill>
                <a:latin typeface="Calibri"/>
                <a:ea typeface="Calibri"/>
                <a:cs typeface="Calibri"/>
                <a:sym typeface="Calibri"/>
              </a:rPr>
              <a:t>preocupa</a:t>
            </a:r>
            <a:r>
              <a:rPr lang="pt" sz="3600" b="1" i="0" u="none" strike="noStrike" cap="none" dirty="0">
                <a:solidFill>
                  <a:srgbClr val="385623"/>
                </a:solidFill>
                <a:latin typeface="Calibri"/>
                <a:ea typeface="Calibri"/>
                <a:cs typeface="Calibri"/>
                <a:sym typeface="Calibri"/>
              </a:rPr>
              <a:t>mos?</a:t>
            </a:r>
            <a:endParaRPr sz="3600" b="0" i="0" u="none" strike="noStrike" cap="none" dirty="0">
              <a:solidFill>
                <a:srgbClr val="000000"/>
              </a:solidFill>
              <a:latin typeface="Calibri"/>
              <a:ea typeface="Calibri"/>
              <a:cs typeface="Calibri"/>
              <a:sym typeface="Calibri"/>
            </a:endParaRPr>
          </a:p>
        </p:txBody>
      </p:sp>
      <p:sp>
        <p:nvSpPr>
          <p:cNvPr id="161" name="Google Shape;161;p19"/>
          <p:cNvSpPr txBox="1"/>
          <p:nvPr/>
        </p:nvSpPr>
        <p:spPr>
          <a:xfrm>
            <a:off x="4942728" y="1020691"/>
            <a:ext cx="6955540" cy="5391179"/>
          </a:xfrm>
          <a:prstGeom prst="rect">
            <a:avLst/>
          </a:prstGeom>
          <a:noFill/>
          <a:ln>
            <a:noFill/>
          </a:ln>
        </p:spPr>
        <p:txBody>
          <a:bodyPr spcFirstLastPara="1" wrap="square" lIns="91425" tIns="45700" rIns="91425" bIns="45700" anchor="t" anchorCtr="0">
            <a:spAutoFit/>
          </a:bodyPr>
          <a:lstStyle/>
          <a:p>
            <a:pPr marL="331944" marR="0" lvl="0" indent="-285750" algn="l" rtl="0">
              <a:lnSpc>
                <a:spcPct val="100000"/>
              </a:lnSpc>
              <a:spcBef>
                <a:spcPts val="0"/>
              </a:spcBef>
              <a:spcAft>
                <a:spcPts val="0"/>
              </a:spcAft>
              <a:buClr>
                <a:schemeClr val="dk1"/>
              </a:buClr>
              <a:buSzPts val="1395"/>
              <a:buFont typeface="Arial"/>
              <a:buChar char="•"/>
            </a:pPr>
            <a:r>
              <a:rPr lang="pt" sz="2400" b="0" i="0" u="none" strike="noStrike" cap="none" dirty="0">
                <a:solidFill>
                  <a:schemeClr val="dk1"/>
                </a:solidFill>
                <a:latin typeface="Calibri"/>
                <a:ea typeface="Calibri"/>
                <a:cs typeface="Calibri"/>
                <a:sym typeface="Calibri"/>
              </a:rPr>
              <a:t>A sensibilização do público para o valor do património cultural aumentou. Isto é particularmente evidente no número crescente de pessoas que, em muitos países, visitam edifícios e conjuntos arquitectónicos que constituem a parte essencial do património.</a:t>
            </a:r>
            <a:endParaRPr sz="2400" b="0" i="0" u="none" strike="noStrike" cap="none" dirty="0">
              <a:solidFill>
                <a:schemeClr val="dk1"/>
              </a:solidFill>
              <a:latin typeface="Calibri"/>
              <a:ea typeface="Calibri"/>
              <a:cs typeface="Calibri"/>
              <a:sym typeface="Calibri"/>
            </a:endParaRPr>
          </a:p>
          <a:p>
            <a:pPr marL="331944" marR="0" lvl="0" indent="-285750" algn="l" rtl="0">
              <a:lnSpc>
                <a:spcPct val="100000"/>
              </a:lnSpc>
              <a:spcBef>
                <a:spcPts val="499"/>
              </a:spcBef>
              <a:spcAft>
                <a:spcPts val="0"/>
              </a:spcAft>
              <a:buClr>
                <a:schemeClr val="dk1"/>
              </a:buClr>
              <a:buSzPts val="1395"/>
              <a:buFont typeface="Arial"/>
              <a:buChar char="•"/>
            </a:pPr>
            <a:r>
              <a:rPr lang="pt" sz="2400" b="0" i="0" u="none" strike="noStrike" cap="none" dirty="0">
                <a:solidFill>
                  <a:schemeClr val="dk1"/>
                </a:solidFill>
                <a:latin typeface="Calibri"/>
                <a:ea typeface="Calibri"/>
                <a:cs typeface="Calibri"/>
                <a:sym typeface="Calibri"/>
              </a:rPr>
              <a:t>A vitalidade das associações criadas para defender o património, e também o aumento do interesse pelo património não físico, refletem as novas tendências e o desenvolvimento cultural.</a:t>
            </a:r>
            <a:endParaRPr sz="2400" b="0" i="0" u="none" strike="noStrike" cap="none" dirty="0">
              <a:solidFill>
                <a:schemeClr val="dk1"/>
              </a:solidFill>
              <a:latin typeface="Calibri"/>
              <a:ea typeface="Calibri"/>
              <a:cs typeface="Calibri"/>
              <a:sym typeface="Calibri"/>
            </a:endParaRPr>
          </a:p>
          <a:p>
            <a:pPr marL="331944" marR="0" lvl="0" indent="-285750" algn="l" rtl="0">
              <a:lnSpc>
                <a:spcPct val="100000"/>
              </a:lnSpc>
              <a:spcBef>
                <a:spcPts val="499"/>
              </a:spcBef>
              <a:spcAft>
                <a:spcPts val="0"/>
              </a:spcAft>
              <a:buClr>
                <a:schemeClr val="dk1"/>
              </a:buClr>
              <a:buSzPts val="1395"/>
              <a:buFont typeface="Arial"/>
              <a:buChar char="•"/>
            </a:pPr>
            <a:r>
              <a:rPr lang="pt" sz="2400" b="1" i="0" u="none" strike="noStrike" cap="none" dirty="0">
                <a:solidFill>
                  <a:schemeClr val="dk1"/>
                </a:solidFill>
                <a:latin typeface="Calibri"/>
                <a:ea typeface="Calibri"/>
                <a:cs typeface="Calibri"/>
                <a:sym typeface="Calibri"/>
              </a:rPr>
              <a:t>Em termos gerais, através do seu impacto na atividade económica e no turismo, as políticas relativas ao património cultural dão um contributo eficaz para o desenvolvimento.</a:t>
            </a:r>
            <a:endParaRPr sz="1050" b="1" i="0" u="none" strike="noStrike" cap="none" dirty="0">
              <a:solidFill>
                <a:schemeClr val="dk1"/>
              </a:solidFill>
              <a:latin typeface="Calibri"/>
              <a:ea typeface="Calibri"/>
              <a:cs typeface="Calibri"/>
              <a:sym typeface="Calibri"/>
            </a:endParaRPr>
          </a:p>
        </p:txBody>
      </p:sp>
      <p:pic>
        <p:nvPicPr>
          <p:cNvPr id="162" name="Google Shape;162;p19" descr="Logo, company name&#10;&#10;Description automatically generated"/>
          <p:cNvPicPr preferRelativeResize="0"/>
          <p:nvPr/>
        </p:nvPicPr>
        <p:blipFill rotWithShape="1">
          <a:blip r:embed="rId3">
            <a:alphaModFix/>
          </a:blip>
          <a:srcRect/>
          <a:stretch/>
        </p:blipFill>
        <p:spPr>
          <a:xfrm>
            <a:off x="-1" y="-1"/>
            <a:ext cx="936925" cy="9369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0"/>
          <p:cNvSpPr/>
          <p:nvPr/>
        </p:nvSpPr>
        <p:spPr>
          <a:xfrm>
            <a:off x="0" y="0"/>
            <a:ext cx="12192000" cy="936900"/>
          </a:xfrm>
          <a:prstGeom prst="rect">
            <a:avLst/>
          </a:prstGeom>
          <a:solidFill>
            <a:srgbClr val="132D2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chemeClr val="lt1"/>
              </a:solidFill>
              <a:latin typeface="Calibri"/>
              <a:ea typeface="Calibri"/>
              <a:cs typeface="Calibri"/>
              <a:sym typeface="Calibri"/>
            </a:endParaRPr>
          </a:p>
        </p:txBody>
      </p:sp>
      <p:sp>
        <p:nvSpPr>
          <p:cNvPr id="168" name="Google Shape;168;p20"/>
          <p:cNvSpPr txBox="1"/>
          <p:nvPr/>
        </p:nvSpPr>
        <p:spPr>
          <a:xfrm>
            <a:off x="293732" y="2917806"/>
            <a:ext cx="4260900" cy="12002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pt" sz="3600" b="1" i="0" u="none" strike="noStrike" cap="none">
                <a:solidFill>
                  <a:srgbClr val="385623"/>
                </a:solidFill>
                <a:latin typeface="Calibri"/>
                <a:ea typeface="Calibri"/>
                <a:cs typeface="Calibri"/>
                <a:sym typeface="Calibri"/>
              </a:rPr>
              <a:t>6. Valorização do Património Cultural</a:t>
            </a:r>
            <a:endParaRPr sz="3600" b="0" i="0" u="none" strike="noStrike" cap="none">
              <a:solidFill>
                <a:srgbClr val="000000"/>
              </a:solidFill>
              <a:latin typeface="Calibri"/>
              <a:ea typeface="Calibri"/>
              <a:cs typeface="Calibri"/>
              <a:sym typeface="Calibri"/>
            </a:endParaRPr>
          </a:p>
        </p:txBody>
      </p:sp>
      <p:sp>
        <p:nvSpPr>
          <p:cNvPr id="169" name="Google Shape;169;p20"/>
          <p:cNvSpPr txBox="1"/>
          <p:nvPr/>
        </p:nvSpPr>
        <p:spPr>
          <a:xfrm>
            <a:off x="4942727" y="1794409"/>
            <a:ext cx="6733457" cy="3913852"/>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
                <a:schemeClr val="dk1"/>
              </a:buClr>
              <a:buSzPts val="2295"/>
              <a:buFont typeface="Arial"/>
              <a:buChar char="•"/>
            </a:pPr>
            <a:r>
              <a:rPr lang="pt" sz="2400" b="0" i="0" u="none" strike="noStrike" cap="none" dirty="0">
                <a:solidFill>
                  <a:schemeClr val="dk1"/>
                </a:solidFill>
                <a:latin typeface="Calibri"/>
                <a:ea typeface="Calibri"/>
                <a:cs typeface="Calibri"/>
                <a:sym typeface="Calibri"/>
              </a:rPr>
              <a:t>Este é o trabalho realizado normalmente por profissionais (arqueólogos, historiadores de arte, arquitetos, etnólogos, etc.).</a:t>
            </a:r>
            <a:endParaRPr sz="2400" b="0" i="0" u="none" strike="noStrike" cap="none" dirty="0">
              <a:solidFill>
                <a:schemeClr val="dk1"/>
              </a:solidFill>
              <a:latin typeface="Calibri"/>
              <a:ea typeface="Calibri"/>
              <a:cs typeface="Calibri"/>
              <a:sym typeface="Calibri"/>
            </a:endParaRPr>
          </a:p>
          <a:p>
            <a:pPr marL="457200" marR="0" lvl="0" indent="-457200" algn="l" rtl="0">
              <a:lnSpc>
                <a:spcPct val="100000"/>
              </a:lnSpc>
              <a:spcBef>
                <a:spcPts val="540"/>
              </a:spcBef>
              <a:spcAft>
                <a:spcPts val="0"/>
              </a:spcAft>
              <a:buClr>
                <a:schemeClr val="dk1"/>
              </a:buClr>
              <a:buSzPts val="2295"/>
              <a:buFont typeface="Arial"/>
              <a:buChar char="•"/>
            </a:pPr>
            <a:r>
              <a:rPr lang="pt" sz="2400" b="0" i="0" u="none" strike="noStrike" cap="none" dirty="0">
                <a:solidFill>
                  <a:schemeClr val="dk1"/>
                </a:solidFill>
                <a:latin typeface="Calibri"/>
                <a:ea typeface="Calibri"/>
                <a:cs typeface="Calibri"/>
                <a:sym typeface="Calibri"/>
              </a:rPr>
              <a:t>Contudo, deve ter-se em consideração não só o que este bem representa para a civilização, mas também o que significa para a comunidade envolvente.</a:t>
            </a:r>
            <a:endParaRPr sz="2400" b="0" i="0" u="none" strike="noStrike" cap="none" dirty="0">
              <a:solidFill>
                <a:schemeClr val="dk1"/>
              </a:solidFill>
              <a:latin typeface="Calibri"/>
              <a:ea typeface="Calibri"/>
              <a:cs typeface="Calibri"/>
              <a:sym typeface="Calibri"/>
            </a:endParaRPr>
          </a:p>
          <a:p>
            <a:pPr marL="457200" marR="0" lvl="0" indent="-457200" algn="l" rtl="0">
              <a:lnSpc>
                <a:spcPct val="100000"/>
              </a:lnSpc>
              <a:spcBef>
                <a:spcPts val="540"/>
              </a:spcBef>
              <a:spcAft>
                <a:spcPts val="0"/>
              </a:spcAft>
              <a:buClr>
                <a:schemeClr val="dk1"/>
              </a:buClr>
              <a:buSzPts val="2295"/>
              <a:buFont typeface="Arial"/>
              <a:buChar char="•"/>
            </a:pPr>
            <a:r>
              <a:rPr lang="pt" sz="2400" b="0" i="0" u="none" strike="noStrike" cap="none" dirty="0">
                <a:solidFill>
                  <a:schemeClr val="dk1"/>
                </a:solidFill>
                <a:latin typeface="Calibri"/>
                <a:ea typeface="Calibri"/>
                <a:cs typeface="Calibri"/>
                <a:sym typeface="Calibri"/>
              </a:rPr>
              <a:t>Às vezes, monumentos relativamente sem importância têm um significado especial para a população local.</a:t>
            </a:r>
            <a:endParaRPr sz="1600" b="0" i="0" u="none" strike="noStrike" cap="none" dirty="0">
              <a:solidFill>
                <a:schemeClr val="dk1"/>
              </a:solidFill>
              <a:latin typeface="Calibri"/>
              <a:ea typeface="Calibri"/>
              <a:cs typeface="Calibri"/>
              <a:sym typeface="Calibri"/>
            </a:endParaRPr>
          </a:p>
        </p:txBody>
      </p:sp>
      <p:pic>
        <p:nvPicPr>
          <p:cNvPr id="170" name="Google Shape;170;p20" descr="Logo, company name&#10;&#10;Description automatically generated"/>
          <p:cNvPicPr preferRelativeResize="0"/>
          <p:nvPr/>
        </p:nvPicPr>
        <p:blipFill rotWithShape="1">
          <a:blip r:embed="rId3">
            <a:alphaModFix/>
          </a:blip>
          <a:srcRect/>
          <a:stretch/>
        </p:blipFill>
        <p:spPr>
          <a:xfrm>
            <a:off x="-1" y="-1"/>
            <a:ext cx="936925" cy="9369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1"/>
          <p:cNvSpPr/>
          <p:nvPr/>
        </p:nvSpPr>
        <p:spPr>
          <a:xfrm>
            <a:off x="0" y="0"/>
            <a:ext cx="12192000" cy="936900"/>
          </a:xfrm>
          <a:prstGeom prst="rect">
            <a:avLst/>
          </a:prstGeom>
          <a:solidFill>
            <a:srgbClr val="132D2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chemeClr val="lt1"/>
              </a:solidFill>
              <a:latin typeface="Calibri"/>
              <a:ea typeface="Calibri"/>
              <a:cs typeface="Calibri"/>
              <a:sym typeface="Calibri"/>
            </a:endParaRPr>
          </a:p>
        </p:txBody>
      </p:sp>
      <p:sp>
        <p:nvSpPr>
          <p:cNvPr id="176" name="Google Shape;176;p21"/>
          <p:cNvSpPr txBox="1"/>
          <p:nvPr/>
        </p:nvSpPr>
        <p:spPr>
          <a:xfrm>
            <a:off x="293732" y="2945942"/>
            <a:ext cx="4260900" cy="12002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pt" sz="3600" b="1" i="0" u="none" strike="noStrike" cap="none">
                <a:solidFill>
                  <a:srgbClr val="385623"/>
                </a:solidFill>
                <a:latin typeface="Calibri"/>
                <a:ea typeface="Calibri"/>
                <a:cs typeface="Calibri"/>
                <a:sym typeface="Calibri"/>
              </a:rPr>
              <a:t>6. Interpretação do Património Cultural</a:t>
            </a:r>
            <a:endParaRPr sz="3600" b="0" i="0" u="none" strike="noStrike" cap="none">
              <a:solidFill>
                <a:srgbClr val="000000"/>
              </a:solidFill>
              <a:latin typeface="Calibri"/>
              <a:ea typeface="Calibri"/>
              <a:cs typeface="Calibri"/>
              <a:sym typeface="Calibri"/>
            </a:endParaRPr>
          </a:p>
        </p:txBody>
      </p:sp>
      <p:sp>
        <p:nvSpPr>
          <p:cNvPr id="177" name="Google Shape;177;p21"/>
          <p:cNvSpPr txBox="1"/>
          <p:nvPr/>
        </p:nvSpPr>
        <p:spPr>
          <a:xfrm>
            <a:off x="4942727" y="2132035"/>
            <a:ext cx="6634983" cy="3046948"/>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
                <a:schemeClr val="dk1"/>
              </a:buClr>
              <a:buSzPts val="2295"/>
              <a:buFont typeface="Arial"/>
              <a:buChar char="•"/>
            </a:pPr>
            <a:r>
              <a:rPr lang="pt" sz="2400" b="0" i="0" u="none" strike="noStrike" cap="none">
                <a:solidFill>
                  <a:schemeClr val="dk1"/>
                </a:solidFill>
                <a:latin typeface="Calibri"/>
                <a:ea typeface="Calibri"/>
                <a:cs typeface="Calibri"/>
                <a:sym typeface="Calibri"/>
              </a:rPr>
              <a:t>Este pode ser um esforço conjunto entre profissionais e moradores locais.</a:t>
            </a:r>
            <a:endParaRPr sz="2400" b="0" i="0" u="none" strike="noStrike" cap="none">
              <a:solidFill>
                <a:schemeClr val="dk1"/>
              </a:solidFill>
              <a:latin typeface="Calibri"/>
              <a:ea typeface="Calibri"/>
              <a:cs typeface="Calibri"/>
              <a:sym typeface="Calibri"/>
            </a:endParaRPr>
          </a:p>
          <a:p>
            <a:pPr marL="457200" marR="0" lvl="0" indent="-457200" algn="l" rtl="0">
              <a:lnSpc>
                <a:spcPct val="100000"/>
              </a:lnSpc>
              <a:spcBef>
                <a:spcPts val="0"/>
              </a:spcBef>
              <a:spcAft>
                <a:spcPts val="0"/>
              </a:spcAft>
              <a:buClr>
                <a:schemeClr val="dk1"/>
              </a:buClr>
              <a:buSzPts val="2700"/>
              <a:buFont typeface="Arial"/>
              <a:buChar char="•"/>
            </a:pPr>
            <a:r>
              <a:rPr lang="pt" sz="2400" b="0" i="0" u="none" strike="noStrike" cap="none">
                <a:solidFill>
                  <a:schemeClr val="dk1"/>
                </a:solidFill>
                <a:latin typeface="Calibri"/>
                <a:ea typeface="Calibri"/>
                <a:cs typeface="Calibri"/>
                <a:sym typeface="Calibri"/>
              </a:rPr>
              <a:t>Trata-se de descobrir as histórias e a história por detrás dos monumentos, sinalizar, explicar, criar aplicações digitais, fazer os monumentos “falarem” de uma forma ou de outra.</a:t>
            </a:r>
            <a:endParaRPr sz="2400" b="0" i="0" u="none" strike="noStrike" cap="none">
              <a:solidFill>
                <a:schemeClr val="dk1"/>
              </a:solidFill>
              <a:latin typeface="Calibri"/>
              <a:ea typeface="Calibri"/>
              <a:cs typeface="Calibri"/>
              <a:sym typeface="Calibri"/>
            </a:endParaRPr>
          </a:p>
          <a:p>
            <a:pPr marL="457200" marR="0" lvl="0" indent="-457200" algn="l" rtl="0">
              <a:lnSpc>
                <a:spcPct val="100000"/>
              </a:lnSpc>
              <a:spcBef>
                <a:spcPts val="0"/>
              </a:spcBef>
              <a:spcAft>
                <a:spcPts val="0"/>
              </a:spcAft>
              <a:buClr>
                <a:schemeClr val="dk1"/>
              </a:buClr>
              <a:buSzPts val="2700"/>
              <a:buFont typeface="Arial"/>
              <a:buChar char="•"/>
            </a:pPr>
            <a:r>
              <a:rPr lang="pt" sz="2400" b="0" i="0" u="none" strike="noStrike" cap="none">
                <a:solidFill>
                  <a:schemeClr val="dk1"/>
                </a:solidFill>
                <a:latin typeface="Calibri"/>
                <a:ea typeface="Calibri"/>
                <a:cs typeface="Calibri"/>
                <a:sym typeface="Calibri"/>
              </a:rPr>
              <a:t>Hoje em dia constitui uma disciplina inteira por si só.</a:t>
            </a:r>
            <a:endParaRPr sz="2400" b="0" i="0" u="none" strike="noStrike" cap="none">
              <a:solidFill>
                <a:schemeClr val="dk1"/>
              </a:solidFill>
              <a:latin typeface="Calibri"/>
              <a:ea typeface="Calibri"/>
              <a:cs typeface="Calibri"/>
              <a:sym typeface="Calibri"/>
            </a:endParaRPr>
          </a:p>
        </p:txBody>
      </p:sp>
      <p:pic>
        <p:nvPicPr>
          <p:cNvPr id="178" name="Google Shape;178;p21" descr="Logo, company name&#10;&#10;Description automatically generated"/>
          <p:cNvPicPr preferRelativeResize="0"/>
          <p:nvPr/>
        </p:nvPicPr>
        <p:blipFill rotWithShape="1">
          <a:blip r:embed="rId3">
            <a:alphaModFix/>
          </a:blip>
          <a:srcRect/>
          <a:stretch/>
        </p:blipFill>
        <p:spPr>
          <a:xfrm>
            <a:off x="-1" y="-1"/>
            <a:ext cx="936925" cy="93692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1170</Words>
  <Application>Microsoft Office PowerPoint</Application>
  <PresentationFormat>Ecrã Panorâmico</PresentationFormat>
  <Paragraphs>73</Paragraphs>
  <Slides>17</Slides>
  <Notes>17</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17</vt:i4>
      </vt:variant>
    </vt:vector>
  </HeadingPairs>
  <TitlesOfParts>
    <vt:vector size="21" baseType="lpstr">
      <vt:lpstr>Questrial</vt:lpstr>
      <vt:lpstr>Calibri</vt:lpstr>
      <vt:lpstr>Arial</vt:lpstr>
      <vt:lpstr>Office Theme</vt:lpstr>
      <vt:lpstr>Património Cultural para a resiliência rural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Património Cultural para a resiliência rural</dc:title>
  <dc:creator>Carlos Fonseca</dc:creator>
  <cp:lastModifiedBy>Veronique Nelly Paul Marie Joukes</cp:lastModifiedBy>
  <cp:revision>32</cp:revision>
  <dcterms:modified xsi:type="dcterms:W3CDTF">2023-09-06T19:40:32Z</dcterms:modified>
</cp:coreProperties>
</file>