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Questrial" panose="020B0604020202020204"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103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 name="Google Shape;18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3" name="Google Shape;19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0" name="Google Shape;21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6" name="Google Shape;16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4" name="Google Shape;17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804672" y="1866160"/>
            <a:ext cx="3476488" cy="178651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pt" sz="4000" dirty="0">
                <a:solidFill>
                  <a:schemeClr val="dk2"/>
                </a:solidFill>
              </a:rPr>
              <a:t>Património Cultural e sustentabilidade rural</a:t>
            </a:r>
            <a:endParaRPr sz="4000" dirty="0">
              <a:solidFill>
                <a:schemeClr val="dk2"/>
              </a:solidFill>
            </a:endParaRPr>
          </a:p>
        </p:txBody>
      </p:sp>
      <p:sp>
        <p:nvSpPr>
          <p:cNvPr id="85" name="Google Shape;85;p13"/>
          <p:cNvSpPr txBox="1">
            <a:spLocks noGrp="1"/>
          </p:cNvSpPr>
          <p:nvPr>
            <p:ph type="subTitle" idx="1"/>
          </p:nvPr>
        </p:nvSpPr>
        <p:spPr>
          <a:xfrm>
            <a:off x="804672" y="0"/>
            <a:ext cx="3682922" cy="93871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2000"/>
              <a:buNone/>
            </a:pPr>
            <a:r>
              <a:rPr lang="en-US" sz="2000">
                <a:solidFill>
                  <a:schemeClr val="dk2"/>
                </a:solidFill>
              </a:rPr>
              <a:t>Blended mobility of VET learners</a:t>
            </a:r>
            <a:endParaRPr sz="2000">
              <a:solidFill>
                <a:schemeClr val="dk2"/>
              </a:solidFill>
            </a:endParaRPr>
          </a:p>
        </p:txBody>
      </p:sp>
      <p:pic>
        <p:nvPicPr>
          <p:cNvPr id="86" name="Google Shape;86;p13"/>
          <p:cNvPicPr preferRelativeResize="0"/>
          <p:nvPr/>
        </p:nvPicPr>
        <p:blipFill rotWithShape="1">
          <a:blip r:embed="rId3">
            <a:alphaModFix/>
          </a:blip>
          <a:srcRect/>
          <a:stretch/>
        </p:blipFill>
        <p:spPr>
          <a:xfrm>
            <a:off x="6467798" y="652975"/>
            <a:ext cx="4919529" cy="4635026"/>
          </a:xfrm>
          <a:custGeom>
            <a:avLst/>
            <a:gdLst/>
            <a:ahLst/>
            <a:cxnLst/>
            <a:rect l="l" t="t" r="r" b="b"/>
            <a:pathLst>
              <a:path w="5017317" h="5380277" extrusionOk="0">
                <a:moveTo>
                  <a:pt x="0" y="0"/>
                </a:moveTo>
                <a:lnTo>
                  <a:pt x="5017317" y="0"/>
                </a:lnTo>
                <a:lnTo>
                  <a:pt x="5017317" y="5380277"/>
                </a:lnTo>
                <a:lnTo>
                  <a:pt x="0" y="5380277"/>
                </a:lnTo>
                <a:close/>
              </a:path>
            </a:pathLst>
          </a:custGeom>
          <a:noFill/>
          <a:ln>
            <a:noFill/>
          </a:ln>
        </p:spPr>
      </p:pic>
      <p:sp>
        <p:nvSpPr>
          <p:cNvPr id="87" name="Google Shape;87;p13"/>
          <p:cNvSpPr/>
          <p:nvPr/>
        </p:nvSpPr>
        <p:spPr>
          <a:xfrm>
            <a:off x="804671" y="5697265"/>
            <a:ext cx="5442666" cy="938719"/>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18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100"/>
              <a:buFont typeface="Arial"/>
              <a:buNone/>
            </a:pPr>
            <a:r>
              <a:rPr lang="en-US" sz="1100" b="1" i="0" u="none" strike="noStrike" cap="none">
                <a:solidFill>
                  <a:schemeClr val="dk1"/>
                </a:solidFill>
                <a:latin typeface="Calibri"/>
                <a:ea typeface="Calibri"/>
                <a:cs typeface="Calibri"/>
                <a:sym typeface="Calibri"/>
              </a:rPr>
              <a:t>ID 2020-1-EL01-KA202-079113</a:t>
            </a:r>
            <a:endParaRPr sz="1100" b="0" i="0" u="none" strike="noStrike" cap="none">
              <a:solidFill>
                <a:schemeClr val="dk1"/>
              </a:solidFill>
              <a:latin typeface="Calibri"/>
              <a:ea typeface="Calibri"/>
              <a:cs typeface="Calibri"/>
              <a:sym typeface="Calibri"/>
            </a:endParaRPr>
          </a:p>
        </p:txBody>
      </p:sp>
      <p:pic>
        <p:nvPicPr>
          <p:cNvPr id="88" name="Google Shape;88;p13"/>
          <p:cNvPicPr preferRelativeResize="0"/>
          <p:nvPr/>
        </p:nvPicPr>
        <p:blipFill rotWithShape="1">
          <a:blip r:embed="rId4">
            <a:alphaModFix/>
          </a:blip>
          <a:srcRect/>
          <a:stretch/>
        </p:blipFill>
        <p:spPr>
          <a:xfrm>
            <a:off x="6467799" y="5697265"/>
            <a:ext cx="860855" cy="803465"/>
          </a:xfrm>
          <a:prstGeom prst="rect">
            <a:avLst/>
          </a:prstGeom>
          <a:noFill/>
          <a:ln>
            <a:noFill/>
          </a:ln>
        </p:spPr>
      </p:pic>
      <p:pic>
        <p:nvPicPr>
          <p:cNvPr id="89" name="Google Shape;89;p13"/>
          <p:cNvPicPr preferRelativeResize="0"/>
          <p:nvPr/>
        </p:nvPicPr>
        <p:blipFill rotWithShape="1">
          <a:blip r:embed="rId5">
            <a:alphaModFix/>
          </a:blip>
          <a:srcRect/>
          <a:stretch/>
        </p:blipFill>
        <p:spPr>
          <a:xfrm>
            <a:off x="7535047" y="5753537"/>
            <a:ext cx="1531745" cy="747193"/>
          </a:xfrm>
          <a:prstGeom prst="rect">
            <a:avLst/>
          </a:prstGeom>
          <a:noFill/>
          <a:ln>
            <a:noFill/>
          </a:ln>
        </p:spPr>
      </p:pic>
      <p:pic>
        <p:nvPicPr>
          <p:cNvPr id="90" name="Google Shape;90;p13"/>
          <p:cNvPicPr preferRelativeResize="0"/>
          <p:nvPr/>
        </p:nvPicPr>
        <p:blipFill rotWithShape="1">
          <a:blip r:embed="rId6">
            <a:alphaModFix/>
          </a:blip>
          <a:srcRect/>
          <a:stretch/>
        </p:blipFill>
        <p:spPr>
          <a:xfrm>
            <a:off x="9251664" y="5826695"/>
            <a:ext cx="2182557" cy="4633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p:nvPr/>
        </p:nvSpPr>
        <p:spPr>
          <a:xfrm>
            <a:off x="0" y="0"/>
            <a:ext cx="12192000" cy="936900"/>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86" name="Google Shape;186;p22"/>
          <p:cNvSpPr txBox="1"/>
          <p:nvPr/>
        </p:nvSpPr>
        <p:spPr>
          <a:xfrm>
            <a:off x="293732" y="3213230"/>
            <a:ext cx="4260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dirty="0">
                <a:solidFill>
                  <a:srgbClr val="385623"/>
                </a:solidFill>
                <a:latin typeface="Calibri"/>
                <a:ea typeface="Calibri"/>
                <a:cs typeface="Calibri"/>
                <a:sym typeface="Calibri"/>
              </a:rPr>
              <a:t>6.b. Fabrico</a:t>
            </a:r>
            <a:endParaRPr sz="3600" b="0" i="0" u="none" strike="noStrike" cap="none" dirty="0">
              <a:solidFill>
                <a:srgbClr val="000000"/>
              </a:solidFill>
              <a:latin typeface="Calibri"/>
              <a:ea typeface="Calibri"/>
              <a:cs typeface="Calibri"/>
              <a:sym typeface="Calibri"/>
            </a:endParaRPr>
          </a:p>
        </p:txBody>
      </p:sp>
      <p:sp>
        <p:nvSpPr>
          <p:cNvPr id="187" name="Google Shape;187;p22"/>
          <p:cNvSpPr txBox="1"/>
          <p:nvPr/>
        </p:nvSpPr>
        <p:spPr>
          <a:xfrm>
            <a:off x="5046094" y="1443494"/>
            <a:ext cx="6364027"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 sz="2800" b="0" i="0" u="none" strike="noStrike" cap="none" dirty="0">
                <a:solidFill>
                  <a:schemeClr val="dk1"/>
                </a:solidFill>
                <a:latin typeface="Calibri"/>
                <a:ea typeface="Calibri"/>
                <a:cs typeface="Calibri"/>
                <a:sym typeface="Calibri"/>
              </a:rPr>
              <a:t>Num segundo nível, as pequenas indústrias e manufaturas locais utilizam ingredientes naturais para fabricar produtos que podem ser comercializáveis a nível regional. Algumas delas não enviam deliberadamente os seus produtos para muito longe, a fim de evitar um forte impacto ambiental. Outros utilizam elementos culturais locais para diferenciar os seus produtos, misturando assim património e produção.</a:t>
            </a:r>
            <a:endParaRPr sz="2800" b="0" i="0" u="none" strike="noStrike" cap="none" dirty="0">
              <a:solidFill>
                <a:schemeClr val="dk1"/>
              </a:solidFill>
              <a:latin typeface="Calibri"/>
              <a:ea typeface="Calibri"/>
              <a:cs typeface="Calibri"/>
              <a:sym typeface="Calibri"/>
            </a:endParaRPr>
          </a:p>
        </p:txBody>
      </p:sp>
      <p:pic>
        <p:nvPicPr>
          <p:cNvPr id="188" name="Google Shape;188;p22"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pic>
        <p:nvPicPr>
          <p:cNvPr id="189" name="Google Shape;189;p22"/>
          <p:cNvPicPr preferRelativeResize="0"/>
          <p:nvPr/>
        </p:nvPicPr>
        <p:blipFill rotWithShape="1">
          <a:blip r:embed="rId4">
            <a:alphaModFix/>
          </a:blip>
          <a:srcRect/>
          <a:stretch/>
        </p:blipFill>
        <p:spPr>
          <a:xfrm>
            <a:off x="532227" y="1089300"/>
            <a:ext cx="2561019" cy="1704242"/>
          </a:xfrm>
          <a:prstGeom prst="rect">
            <a:avLst/>
          </a:prstGeom>
          <a:noFill/>
          <a:ln>
            <a:noFill/>
          </a:ln>
        </p:spPr>
      </p:pic>
      <p:pic>
        <p:nvPicPr>
          <p:cNvPr id="190" name="Google Shape;190;p22"/>
          <p:cNvPicPr preferRelativeResize="0"/>
          <p:nvPr/>
        </p:nvPicPr>
        <p:blipFill rotWithShape="1">
          <a:blip r:embed="rId5">
            <a:alphaModFix/>
          </a:blip>
          <a:srcRect/>
          <a:stretch/>
        </p:blipFill>
        <p:spPr>
          <a:xfrm>
            <a:off x="475957" y="4279208"/>
            <a:ext cx="2436055" cy="24091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3"/>
          <p:cNvSpPr/>
          <p:nvPr/>
        </p:nvSpPr>
        <p:spPr>
          <a:xfrm>
            <a:off x="0" y="0"/>
            <a:ext cx="12192000" cy="936900"/>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96" name="Google Shape;196;p23"/>
          <p:cNvSpPr txBox="1"/>
          <p:nvPr/>
        </p:nvSpPr>
        <p:spPr>
          <a:xfrm>
            <a:off x="110852" y="2270528"/>
            <a:ext cx="4260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6. c. Indústria</a:t>
            </a:r>
            <a:endParaRPr sz="3600" b="0" i="0" u="none" strike="noStrike" cap="none">
              <a:solidFill>
                <a:srgbClr val="000000"/>
              </a:solidFill>
              <a:latin typeface="Calibri"/>
              <a:ea typeface="Calibri"/>
              <a:cs typeface="Calibri"/>
              <a:sym typeface="Calibri"/>
            </a:endParaRPr>
          </a:p>
        </p:txBody>
      </p:sp>
      <p:sp>
        <p:nvSpPr>
          <p:cNvPr id="197" name="Google Shape;197;p23"/>
          <p:cNvSpPr txBox="1"/>
          <p:nvPr/>
        </p:nvSpPr>
        <p:spPr>
          <a:xfrm>
            <a:off x="4942728" y="2371185"/>
            <a:ext cx="6480238"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 sz="2800" b="0" i="0" u="none" strike="noStrike" cap="none" dirty="0">
                <a:solidFill>
                  <a:schemeClr val="dk1"/>
                </a:solidFill>
                <a:latin typeface="Calibri"/>
                <a:ea typeface="Calibri"/>
                <a:cs typeface="Calibri"/>
                <a:sym typeface="Calibri"/>
              </a:rPr>
              <a:t>Existem</a:t>
            </a:r>
            <a:r>
              <a:rPr lang="pt" sz="2800" dirty="0">
                <a:solidFill>
                  <a:schemeClr val="dk1"/>
                </a:solidFill>
                <a:latin typeface="Calibri"/>
                <a:ea typeface="Calibri"/>
                <a:cs typeface="Calibri"/>
                <a:sym typeface="Calibri"/>
              </a:rPr>
              <a:t> ainda</a:t>
            </a:r>
            <a:r>
              <a:rPr lang="pt" sz="2800" b="0" i="0" u="none" strike="noStrike" cap="none" dirty="0">
                <a:solidFill>
                  <a:schemeClr val="dk1"/>
                </a:solidFill>
                <a:latin typeface="Calibri"/>
                <a:ea typeface="Calibri"/>
                <a:cs typeface="Calibri"/>
                <a:sym typeface="Calibri"/>
              </a:rPr>
              <a:t> empresas industriais que continuam a utilizar a “velha sabedoria”, combinada com a ciência moderna, para produzir cosméticos, alimentos ou roupas amigas do ambiente e baseadas em ingredientes naturais.</a:t>
            </a:r>
            <a:endParaRPr sz="2800" b="0" i="0" u="none" strike="noStrike" cap="none" dirty="0">
              <a:solidFill>
                <a:schemeClr val="dk1"/>
              </a:solidFill>
              <a:latin typeface="Calibri"/>
              <a:ea typeface="Calibri"/>
              <a:cs typeface="Calibri"/>
              <a:sym typeface="Calibri"/>
            </a:endParaRPr>
          </a:p>
        </p:txBody>
      </p:sp>
      <p:pic>
        <p:nvPicPr>
          <p:cNvPr id="198" name="Google Shape;198;p23"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pic>
        <p:nvPicPr>
          <p:cNvPr id="199" name="Google Shape;199;p23"/>
          <p:cNvPicPr preferRelativeResize="0"/>
          <p:nvPr/>
        </p:nvPicPr>
        <p:blipFill rotWithShape="1">
          <a:blip r:embed="rId4">
            <a:alphaModFix/>
          </a:blip>
          <a:srcRect/>
          <a:stretch/>
        </p:blipFill>
        <p:spPr>
          <a:xfrm>
            <a:off x="671028" y="3645536"/>
            <a:ext cx="2657475" cy="172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p:nvPr/>
        </p:nvSpPr>
        <p:spPr>
          <a:xfrm>
            <a:off x="0" y="0"/>
            <a:ext cx="12192000" cy="936900"/>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205" name="Google Shape;205;p24"/>
          <p:cNvSpPr txBox="1"/>
          <p:nvPr/>
        </p:nvSpPr>
        <p:spPr>
          <a:xfrm>
            <a:off x="293732" y="2945942"/>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6.d. Marca e marketing</a:t>
            </a:r>
            <a:endParaRPr sz="3600" b="0" i="0" u="none" strike="noStrike" cap="none">
              <a:solidFill>
                <a:srgbClr val="000000"/>
              </a:solidFill>
              <a:latin typeface="Calibri"/>
              <a:ea typeface="Calibri"/>
              <a:cs typeface="Calibri"/>
              <a:sym typeface="Calibri"/>
            </a:endParaRPr>
          </a:p>
        </p:txBody>
      </p:sp>
      <p:sp>
        <p:nvSpPr>
          <p:cNvPr id="206" name="Google Shape;206;p24"/>
          <p:cNvSpPr txBox="1"/>
          <p:nvPr/>
        </p:nvSpPr>
        <p:spPr>
          <a:xfrm>
            <a:off x="4365266" y="1182160"/>
            <a:ext cx="7356791" cy="5693826"/>
          </a:xfrm>
          <a:prstGeom prst="rect">
            <a:avLst/>
          </a:prstGeom>
          <a:noFill/>
          <a:ln>
            <a:noFill/>
          </a:ln>
        </p:spPr>
        <p:txBody>
          <a:bodyPr spcFirstLastPara="1" wrap="square" lIns="91425" tIns="45700" rIns="91425" bIns="45700" anchor="t" anchorCtr="0">
            <a:spAutoFit/>
          </a:bodyPr>
          <a:lstStyle/>
          <a:p>
            <a:pPr marL="355600" marR="0" lvl="0" indent="-342900" algn="l" rtl="0">
              <a:lnSpc>
                <a:spcPct val="100000"/>
              </a:lnSpc>
              <a:spcBef>
                <a:spcPts val="0"/>
              </a:spcBef>
              <a:spcAft>
                <a:spcPts val="0"/>
              </a:spcAft>
              <a:buClr>
                <a:srgbClr val="000000"/>
              </a:buClr>
              <a:buSzPts val="2095"/>
              <a:buFont typeface="Arial"/>
              <a:buChar char="•"/>
            </a:pPr>
            <a:r>
              <a:rPr lang="pt" sz="2800" b="0" i="0" u="none" strike="noStrike" cap="none" dirty="0">
                <a:solidFill>
                  <a:schemeClr val="dk1"/>
                </a:solidFill>
                <a:latin typeface="Calibri"/>
                <a:ea typeface="Calibri"/>
                <a:cs typeface="Calibri"/>
                <a:sym typeface="Calibri"/>
              </a:rPr>
              <a:t>Muitos destes produtos são fabricados com base numa relação contratual com produtores específicos para garantir a qualidade da matéria-prima. </a:t>
            </a:r>
            <a:r>
              <a:rPr lang="pt" sz="2800" dirty="0">
                <a:solidFill>
                  <a:schemeClr val="dk1"/>
                </a:solidFill>
                <a:latin typeface="Calibri"/>
                <a:ea typeface="Calibri"/>
                <a:cs typeface="Calibri"/>
                <a:sym typeface="Calibri"/>
              </a:rPr>
              <a:t>Este facto</a:t>
            </a:r>
            <a:r>
              <a:rPr lang="pt" sz="2800" b="0" i="0" u="none" strike="noStrike" cap="none" dirty="0">
                <a:solidFill>
                  <a:schemeClr val="dk1"/>
                </a:solidFill>
                <a:latin typeface="Calibri"/>
                <a:ea typeface="Calibri"/>
                <a:cs typeface="Calibri"/>
                <a:sym typeface="Calibri"/>
              </a:rPr>
              <a:t> </a:t>
            </a:r>
            <a:r>
              <a:rPr lang="pt" sz="2800" dirty="0">
                <a:solidFill>
                  <a:schemeClr val="dk1"/>
                </a:solidFill>
                <a:latin typeface="Calibri"/>
                <a:ea typeface="Calibri"/>
                <a:cs typeface="Calibri"/>
                <a:sym typeface="Calibri"/>
              </a:rPr>
              <a:t>é normal</a:t>
            </a:r>
            <a:r>
              <a:rPr lang="pt" sz="2800" b="0" i="0" u="none" strike="noStrike" cap="none" dirty="0">
                <a:solidFill>
                  <a:schemeClr val="dk1"/>
                </a:solidFill>
                <a:latin typeface="Calibri"/>
                <a:ea typeface="Calibri"/>
                <a:cs typeface="Calibri"/>
                <a:sym typeface="Calibri"/>
              </a:rPr>
              <a:t>mente comunicado aos clientes finais.</a:t>
            </a:r>
            <a:endParaRPr sz="2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500"/>
              <a:buFont typeface="Arial"/>
              <a:buChar char="•"/>
            </a:pPr>
            <a:r>
              <a:rPr lang="pt" sz="2800" b="0" i="0" u="none" strike="noStrike" cap="none" dirty="0">
                <a:solidFill>
                  <a:schemeClr val="dk1"/>
                </a:solidFill>
                <a:latin typeface="Calibri"/>
                <a:ea typeface="Calibri"/>
                <a:cs typeface="Calibri"/>
                <a:sym typeface="Calibri"/>
              </a:rPr>
              <a:t>Outros produtos são comercializados apenas a nível local/regional, com uma opção ocasional de comercialização através de loja eletrónica.</a:t>
            </a:r>
            <a:endParaRPr sz="28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500"/>
              <a:buFont typeface="Arial"/>
              <a:buChar char="•"/>
            </a:pPr>
            <a:r>
              <a:rPr lang="pt" sz="2800" b="0" i="0" u="none" strike="noStrike" cap="none" dirty="0">
                <a:solidFill>
                  <a:schemeClr val="dk1"/>
                </a:solidFill>
                <a:latin typeface="Calibri"/>
                <a:ea typeface="Calibri"/>
                <a:cs typeface="Calibri"/>
                <a:sym typeface="Calibri"/>
              </a:rPr>
              <a:t>Finalmente, existem aqueles que retêm apenas o “sabor” da matéria-prima original e utilizam o “branding” e as estruturas de marketing  associadas à produção industrial em grande escala.</a:t>
            </a:r>
            <a:endParaRPr sz="2800" b="0" i="0" u="none" strike="noStrike" cap="none" dirty="0">
              <a:solidFill>
                <a:schemeClr val="dk1"/>
              </a:solidFill>
              <a:latin typeface="Calibri"/>
              <a:ea typeface="Calibri"/>
              <a:cs typeface="Calibri"/>
              <a:sym typeface="Calibri"/>
            </a:endParaRPr>
          </a:p>
        </p:txBody>
      </p:sp>
      <p:pic>
        <p:nvPicPr>
          <p:cNvPr id="207" name="Google Shape;207;p24"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p:nvPr/>
        </p:nvSpPr>
        <p:spPr>
          <a:xfrm>
            <a:off x="0" y="0"/>
            <a:ext cx="12192000" cy="936900"/>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213" name="Google Shape;213;p25"/>
          <p:cNvSpPr txBox="1"/>
          <p:nvPr/>
        </p:nvSpPr>
        <p:spPr>
          <a:xfrm>
            <a:off x="293732" y="2945942"/>
            <a:ext cx="4260900" cy="12618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7. Conclusão</a:t>
            </a:r>
            <a:endParaRPr sz="3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chemeClr val="dk1"/>
              </a:solidFill>
              <a:latin typeface="Questrial"/>
              <a:ea typeface="Questrial"/>
              <a:cs typeface="Questrial"/>
              <a:sym typeface="Questrial"/>
            </a:endParaRPr>
          </a:p>
        </p:txBody>
      </p:sp>
      <p:sp>
        <p:nvSpPr>
          <p:cNvPr id="214" name="Google Shape;214;p25"/>
          <p:cNvSpPr txBox="1"/>
          <p:nvPr/>
        </p:nvSpPr>
        <p:spPr>
          <a:xfrm>
            <a:off x="4942727" y="1527125"/>
            <a:ext cx="6339561" cy="48320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 sz="2800" b="0" i="0" u="none" strike="noStrike" cap="none" dirty="0">
                <a:solidFill>
                  <a:schemeClr val="dk1"/>
                </a:solidFill>
                <a:latin typeface="Calibri"/>
                <a:ea typeface="Calibri"/>
                <a:cs typeface="Calibri"/>
                <a:sym typeface="Calibri"/>
              </a:rPr>
              <a:t>O Património Cultural pode influenciar o modo de produção, os modos de cultivo e a marca dos bens produzidos localmente. As práticas tradicionais de cultivo, as receitas patrimoniais e a utilização de ingredientes locais, bem como de padrões artísticos locais para a comercialização, garantem não só a melhor qualidade dos produtos, mas também a preservação do caráter local e o sentido de uma identidade forte.</a:t>
            </a:r>
            <a:endParaRPr sz="2800" b="0" i="0" u="none" strike="noStrike" cap="none" dirty="0">
              <a:solidFill>
                <a:schemeClr val="dk1"/>
              </a:solidFill>
              <a:latin typeface="Calibri"/>
              <a:ea typeface="Calibri"/>
              <a:cs typeface="Calibri"/>
              <a:sym typeface="Calibri"/>
            </a:endParaRPr>
          </a:p>
        </p:txBody>
      </p:sp>
      <p:pic>
        <p:nvPicPr>
          <p:cNvPr id="215" name="Google Shape;215;p25"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96" name="Google Shape;96;p14"/>
          <p:cNvSpPr txBox="1"/>
          <p:nvPr/>
        </p:nvSpPr>
        <p:spPr>
          <a:xfrm>
            <a:off x="293732" y="3156959"/>
            <a:ext cx="4260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Pontos chave</a:t>
            </a:r>
            <a:endParaRPr sz="3600" b="0" i="0" u="none" strike="noStrike" cap="none">
              <a:solidFill>
                <a:schemeClr val="dk1"/>
              </a:solidFill>
              <a:latin typeface="Calibri"/>
              <a:ea typeface="Calibri"/>
              <a:cs typeface="Calibri"/>
              <a:sym typeface="Calibri"/>
            </a:endParaRPr>
          </a:p>
        </p:txBody>
      </p:sp>
      <p:pic>
        <p:nvPicPr>
          <p:cNvPr id="97" name="Google Shape;97;p14"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grpSp>
        <p:nvGrpSpPr>
          <p:cNvPr id="98" name="Google Shape;98;p14"/>
          <p:cNvGrpSpPr/>
          <p:nvPr/>
        </p:nvGrpSpPr>
        <p:grpSpPr>
          <a:xfrm>
            <a:off x="4831961" y="1835981"/>
            <a:ext cx="6805953" cy="3486830"/>
            <a:chOff x="-37" y="1738"/>
            <a:chExt cx="6805954" cy="3486830"/>
          </a:xfrm>
        </p:grpSpPr>
        <p:sp>
          <p:nvSpPr>
            <p:cNvPr id="99" name="Google Shape;99;p14"/>
            <p:cNvSpPr/>
            <p:nvPr/>
          </p:nvSpPr>
          <p:spPr>
            <a:xfrm rot="5400000">
              <a:off x="-99936" y="101638"/>
              <a:ext cx="666300" cy="466500"/>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4"/>
            <p:cNvSpPr txBox="1"/>
            <p:nvPr/>
          </p:nvSpPr>
          <p:spPr>
            <a:xfrm>
              <a:off x="1" y="234970"/>
              <a:ext cx="466500" cy="1998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1</a:t>
              </a:r>
              <a:endParaRPr sz="1300" b="0" i="0" u="none" strike="noStrike" cap="none">
                <a:solidFill>
                  <a:schemeClr val="lt1"/>
                </a:solidFill>
                <a:latin typeface="Calibri"/>
                <a:ea typeface="Calibri"/>
                <a:cs typeface="Calibri"/>
                <a:sym typeface="Calibri"/>
              </a:endParaRPr>
            </a:p>
          </p:txBody>
        </p:sp>
        <p:sp>
          <p:nvSpPr>
            <p:cNvPr id="101" name="Google Shape;101;p14"/>
            <p:cNvSpPr/>
            <p:nvPr/>
          </p:nvSpPr>
          <p:spPr>
            <a:xfrm rot="5400000">
              <a:off x="3419517" y="-2951461"/>
              <a:ext cx="433200" cy="6339600"/>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4"/>
            <p:cNvSpPr txBox="1"/>
            <p:nvPr/>
          </p:nvSpPr>
          <p:spPr>
            <a:xfrm>
              <a:off x="466463" y="22883"/>
              <a:ext cx="6318300" cy="39090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None/>
              </a:pPr>
              <a:r>
                <a:rPr lang="pt" sz="1800" b="1" i="0" u="none" strike="noStrike" cap="none">
                  <a:solidFill>
                    <a:schemeClr val="dk1"/>
                  </a:solidFill>
                  <a:latin typeface="Calibri"/>
                  <a:ea typeface="Calibri"/>
                  <a:cs typeface="Calibri"/>
                  <a:sym typeface="Calibri"/>
                </a:rPr>
                <a:t>Património Cultural Imaterial e métodos tradicionais de plantação</a:t>
              </a:r>
              <a:endParaRPr sz="1800" b="1" i="0" u="none" strike="noStrike" cap="none">
                <a:solidFill>
                  <a:schemeClr val="dk1"/>
                </a:solidFill>
                <a:latin typeface="Calibri"/>
                <a:ea typeface="Calibri"/>
                <a:cs typeface="Calibri"/>
                <a:sym typeface="Calibri"/>
              </a:endParaRPr>
            </a:p>
          </p:txBody>
        </p:sp>
        <p:sp>
          <p:nvSpPr>
            <p:cNvPr id="103" name="Google Shape;103;p14"/>
            <p:cNvSpPr/>
            <p:nvPr/>
          </p:nvSpPr>
          <p:spPr>
            <a:xfrm rot="5400000">
              <a:off x="-99937" y="665744"/>
              <a:ext cx="666300" cy="466500"/>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4"/>
            <p:cNvSpPr txBox="1"/>
            <p:nvPr/>
          </p:nvSpPr>
          <p:spPr>
            <a:xfrm>
              <a:off x="1" y="799076"/>
              <a:ext cx="466500" cy="1998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2</a:t>
              </a:r>
              <a:endParaRPr sz="1300" b="0" i="0" u="none" strike="noStrike" cap="none">
                <a:solidFill>
                  <a:schemeClr val="lt1"/>
                </a:solidFill>
                <a:latin typeface="Calibri"/>
                <a:ea typeface="Calibri"/>
                <a:cs typeface="Calibri"/>
                <a:sym typeface="Calibri"/>
              </a:endParaRPr>
            </a:p>
          </p:txBody>
        </p:sp>
        <p:sp>
          <p:nvSpPr>
            <p:cNvPr id="105" name="Google Shape;105;p14"/>
            <p:cNvSpPr/>
            <p:nvPr/>
          </p:nvSpPr>
          <p:spPr>
            <a:xfrm rot="5400000">
              <a:off x="3419517" y="-2387355"/>
              <a:ext cx="433200" cy="6339600"/>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4"/>
            <p:cNvSpPr txBox="1"/>
            <p:nvPr/>
          </p:nvSpPr>
          <p:spPr>
            <a:xfrm>
              <a:off x="466463" y="586989"/>
              <a:ext cx="6318300" cy="39090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Arial"/>
                <a:buNone/>
              </a:pPr>
              <a:r>
                <a:rPr lang="pt" sz="1800" b="1" i="0" u="none" strike="noStrike" cap="none">
                  <a:solidFill>
                    <a:schemeClr val="dk1"/>
                  </a:solidFill>
                  <a:latin typeface="Calibri"/>
                  <a:ea typeface="Calibri"/>
                  <a:cs typeface="Calibri"/>
                  <a:sym typeface="Calibri"/>
                </a:rPr>
                <a:t>Agricultura sustentável</a:t>
              </a:r>
              <a:endParaRPr sz="1800" b="1" i="0" u="none" strike="noStrike" cap="none">
                <a:solidFill>
                  <a:schemeClr val="dk1"/>
                </a:solidFill>
                <a:latin typeface="Calibri"/>
                <a:ea typeface="Calibri"/>
                <a:cs typeface="Calibri"/>
                <a:sym typeface="Calibri"/>
              </a:endParaRPr>
            </a:p>
          </p:txBody>
        </p:sp>
        <p:sp>
          <p:nvSpPr>
            <p:cNvPr id="107" name="Google Shape;107;p14"/>
            <p:cNvSpPr/>
            <p:nvPr/>
          </p:nvSpPr>
          <p:spPr>
            <a:xfrm rot="5400000">
              <a:off x="-99937" y="1229850"/>
              <a:ext cx="666300" cy="466500"/>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4"/>
            <p:cNvSpPr txBox="1"/>
            <p:nvPr/>
          </p:nvSpPr>
          <p:spPr>
            <a:xfrm>
              <a:off x="1" y="1363182"/>
              <a:ext cx="466500" cy="1998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3</a:t>
              </a:r>
              <a:endParaRPr sz="1300" b="0" i="0" u="none" strike="noStrike" cap="none">
                <a:solidFill>
                  <a:schemeClr val="lt1"/>
                </a:solidFill>
                <a:latin typeface="Calibri"/>
                <a:ea typeface="Calibri"/>
                <a:cs typeface="Calibri"/>
                <a:sym typeface="Calibri"/>
              </a:endParaRPr>
            </a:p>
          </p:txBody>
        </p:sp>
        <p:sp>
          <p:nvSpPr>
            <p:cNvPr id="109" name="Google Shape;109;p14"/>
            <p:cNvSpPr/>
            <p:nvPr/>
          </p:nvSpPr>
          <p:spPr>
            <a:xfrm rot="5400000">
              <a:off x="3419517" y="-1823249"/>
              <a:ext cx="433200" cy="6339600"/>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4"/>
            <p:cNvSpPr txBox="1"/>
            <p:nvPr/>
          </p:nvSpPr>
          <p:spPr>
            <a:xfrm>
              <a:off x="466463" y="1151095"/>
              <a:ext cx="6318300" cy="390900"/>
            </a:xfrm>
            <a:prstGeom prst="rect">
              <a:avLst/>
            </a:prstGeom>
            <a:noFill/>
            <a:ln>
              <a:noFill/>
            </a:ln>
          </p:spPr>
          <p:txBody>
            <a:bodyPr spcFirstLastPara="1" wrap="square" lIns="128000" tIns="11425" rIns="11425" bIns="11425" anchor="ctr" anchorCtr="0">
              <a:noAutofit/>
            </a:bodyPr>
            <a:lstStyle/>
            <a:p>
              <a:pPr marL="0" marR="0" lvl="0" indent="0" algn="l" rtl="0">
                <a:lnSpc>
                  <a:spcPct val="100000"/>
                </a:lnSpc>
                <a:spcBef>
                  <a:spcPts val="0"/>
                </a:spcBef>
                <a:spcAft>
                  <a:spcPts val="0"/>
                </a:spcAft>
                <a:buClr>
                  <a:schemeClr val="dk1"/>
                </a:buClr>
                <a:buSzPts val="1800"/>
                <a:buFont typeface="Calibri"/>
                <a:buNone/>
              </a:pPr>
              <a:r>
                <a:rPr lang="pt" sz="1800" b="1" i="0" u="none" strike="noStrike" cap="none">
                  <a:solidFill>
                    <a:schemeClr val="dk1"/>
                  </a:solidFill>
                  <a:latin typeface="Calibri"/>
                  <a:ea typeface="Calibri"/>
                  <a:cs typeface="Calibri"/>
                  <a:sym typeface="Calibri"/>
                </a:rPr>
                <a:t>Plantas, métodos, “ethos”</a:t>
              </a:r>
              <a:endParaRPr sz="1800" b="1" i="0" u="none" strike="noStrike" cap="none">
                <a:solidFill>
                  <a:schemeClr val="dk1"/>
                </a:solidFill>
                <a:latin typeface="Calibri"/>
                <a:ea typeface="Calibri"/>
                <a:cs typeface="Calibri"/>
                <a:sym typeface="Calibri"/>
              </a:endParaRPr>
            </a:p>
          </p:txBody>
        </p:sp>
        <p:sp>
          <p:nvSpPr>
            <p:cNvPr id="111" name="Google Shape;111;p14"/>
            <p:cNvSpPr/>
            <p:nvPr/>
          </p:nvSpPr>
          <p:spPr>
            <a:xfrm rot="5400000">
              <a:off x="-99936" y="1793956"/>
              <a:ext cx="666300" cy="466500"/>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4"/>
            <p:cNvSpPr txBox="1"/>
            <p:nvPr/>
          </p:nvSpPr>
          <p:spPr>
            <a:xfrm>
              <a:off x="1" y="1927288"/>
              <a:ext cx="466500" cy="1998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4</a:t>
              </a:r>
              <a:endParaRPr sz="1300" b="0" i="0" u="none" strike="noStrike" cap="none">
                <a:solidFill>
                  <a:schemeClr val="lt1"/>
                </a:solidFill>
                <a:latin typeface="Calibri"/>
                <a:ea typeface="Calibri"/>
                <a:cs typeface="Calibri"/>
                <a:sym typeface="Calibri"/>
              </a:endParaRPr>
            </a:p>
          </p:txBody>
        </p:sp>
        <p:sp>
          <p:nvSpPr>
            <p:cNvPr id="113" name="Google Shape;113;p14"/>
            <p:cNvSpPr/>
            <p:nvPr/>
          </p:nvSpPr>
          <p:spPr>
            <a:xfrm rot="5400000">
              <a:off x="-99936" y="2358062"/>
              <a:ext cx="666300" cy="466500"/>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4"/>
            <p:cNvSpPr txBox="1"/>
            <p:nvPr/>
          </p:nvSpPr>
          <p:spPr>
            <a:xfrm>
              <a:off x="1" y="2491394"/>
              <a:ext cx="466500" cy="1998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5</a:t>
              </a:r>
              <a:endParaRPr sz="1300" b="0" i="0" u="none" strike="noStrike" cap="none">
                <a:solidFill>
                  <a:schemeClr val="lt1"/>
                </a:solidFill>
                <a:latin typeface="Calibri"/>
                <a:ea typeface="Calibri"/>
                <a:cs typeface="Calibri"/>
                <a:sym typeface="Calibri"/>
              </a:endParaRPr>
            </a:p>
          </p:txBody>
        </p:sp>
        <p:sp>
          <p:nvSpPr>
            <p:cNvPr id="115" name="Google Shape;115;p14"/>
            <p:cNvSpPr/>
            <p:nvPr/>
          </p:nvSpPr>
          <p:spPr>
            <a:xfrm rot="5400000">
              <a:off x="3419517" y="-695037"/>
              <a:ext cx="433200" cy="6339600"/>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4"/>
            <p:cNvSpPr txBox="1"/>
            <p:nvPr/>
          </p:nvSpPr>
          <p:spPr>
            <a:xfrm>
              <a:off x="466463" y="2279307"/>
              <a:ext cx="6318300" cy="39090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Questrial"/>
                <a:buNone/>
              </a:pPr>
              <a:r>
                <a:rPr lang="pt" sz="1800" b="1" i="0" u="none" strike="noStrike" cap="none">
                  <a:solidFill>
                    <a:schemeClr val="dk1"/>
                  </a:solidFill>
                  <a:latin typeface="Calibri"/>
                  <a:ea typeface="Calibri"/>
                  <a:cs typeface="Calibri"/>
                  <a:sym typeface="Calibri"/>
                </a:rPr>
                <a:t>O testemunho dos manuscritos</a:t>
              </a:r>
              <a:endParaRPr sz="1800" b="1" i="0" u="none" strike="noStrike" cap="none">
                <a:solidFill>
                  <a:schemeClr val="dk1"/>
                </a:solidFill>
                <a:latin typeface="Calibri"/>
                <a:ea typeface="Calibri"/>
                <a:cs typeface="Calibri"/>
                <a:sym typeface="Calibri"/>
              </a:endParaRPr>
            </a:p>
          </p:txBody>
        </p:sp>
        <p:sp>
          <p:nvSpPr>
            <p:cNvPr id="117" name="Google Shape;117;p14"/>
            <p:cNvSpPr/>
            <p:nvPr/>
          </p:nvSpPr>
          <p:spPr>
            <a:xfrm rot="5400000">
              <a:off x="-99937" y="2922168"/>
              <a:ext cx="666300" cy="466500"/>
            </a:xfrm>
            <a:prstGeom prst="chevron">
              <a:avLst>
                <a:gd name="adj" fmla="val 50000"/>
              </a:avLst>
            </a:prstGeom>
            <a:solidFill>
              <a:schemeClr val="dk2"/>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4"/>
            <p:cNvSpPr txBox="1"/>
            <p:nvPr/>
          </p:nvSpPr>
          <p:spPr>
            <a:xfrm>
              <a:off x="1" y="3055500"/>
              <a:ext cx="466500" cy="199800"/>
            </a:xfrm>
            <a:prstGeom prst="rect">
              <a:avLst/>
            </a:prstGeom>
            <a:noFill/>
            <a:ln>
              <a:noFill/>
            </a:ln>
          </p:spPr>
          <p:txBody>
            <a:bodyPr spcFirstLastPara="1" wrap="square" lIns="8250" tIns="8250" rIns="8250" bIns="8250" anchor="ctr" anchorCtr="0">
              <a:noAutofit/>
            </a:bodyPr>
            <a:lstStyle/>
            <a:p>
              <a:pPr marL="0" marR="0" lvl="0" indent="0" algn="ctr" rtl="0">
                <a:lnSpc>
                  <a:spcPct val="90000"/>
                </a:lnSpc>
                <a:spcBef>
                  <a:spcPts val="0"/>
                </a:spcBef>
                <a:spcAft>
                  <a:spcPts val="0"/>
                </a:spcAft>
                <a:buClr>
                  <a:schemeClr val="lt1"/>
                </a:buClr>
                <a:buSzPts val="1300"/>
                <a:buFont typeface="Calibri"/>
                <a:buNone/>
              </a:pPr>
              <a:r>
                <a:rPr lang="pt" sz="1300" b="0" i="0" u="none" strike="noStrike" cap="none">
                  <a:solidFill>
                    <a:schemeClr val="lt1"/>
                  </a:solidFill>
                  <a:latin typeface="Calibri"/>
                  <a:ea typeface="Calibri"/>
                  <a:cs typeface="Calibri"/>
                  <a:sym typeface="Calibri"/>
                </a:rPr>
                <a:t>6</a:t>
              </a:r>
              <a:endParaRPr sz="1300" b="0" i="0" u="none" strike="noStrike" cap="none">
                <a:solidFill>
                  <a:schemeClr val="lt1"/>
                </a:solidFill>
                <a:latin typeface="Calibri"/>
                <a:ea typeface="Calibri"/>
                <a:cs typeface="Calibri"/>
                <a:sym typeface="Calibri"/>
              </a:endParaRPr>
            </a:p>
          </p:txBody>
        </p:sp>
        <p:sp>
          <p:nvSpPr>
            <p:cNvPr id="119" name="Google Shape;119;p14"/>
            <p:cNvSpPr/>
            <p:nvPr/>
          </p:nvSpPr>
          <p:spPr>
            <a:xfrm rot="5400000">
              <a:off x="3419517" y="-130931"/>
              <a:ext cx="433200" cy="6339600"/>
            </a:xfrm>
            <a:prstGeom prst="round2SameRect">
              <a:avLst>
                <a:gd name="adj1" fmla="val 16667"/>
                <a:gd name="adj2" fmla="val 0"/>
              </a:avLst>
            </a:prstGeom>
            <a:solidFill>
              <a:schemeClr val="lt2">
                <a:alpha val="89019"/>
              </a:schemeClr>
            </a:solidFill>
            <a:ln w="12700"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4"/>
            <p:cNvSpPr txBox="1"/>
            <p:nvPr/>
          </p:nvSpPr>
          <p:spPr>
            <a:xfrm>
              <a:off x="466463" y="2843413"/>
              <a:ext cx="6318300" cy="390900"/>
            </a:xfrm>
            <a:prstGeom prst="rect">
              <a:avLst/>
            </a:prstGeom>
            <a:noFill/>
            <a:ln>
              <a:noFill/>
            </a:ln>
          </p:spPr>
          <p:txBody>
            <a:bodyPr spcFirstLastPara="1" wrap="square" lIns="128000" tIns="11425" rIns="11425" bIns="11425" anchor="ctr" anchorCtr="0">
              <a:noAutofit/>
            </a:bodyPr>
            <a:lstStyle/>
            <a:p>
              <a:pPr marL="171450" marR="0" lvl="1" indent="-171450" algn="l" rtl="0">
                <a:lnSpc>
                  <a:spcPct val="90000"/>
                </a:lnSpc>
                <a:spcBef>
                  <a:spcPts val="0"/>
                </a:spcBef>
                <a:spcAft>
                  <a:spcPts val="0"/>
                </a:spcAft>
                <a:buClr>
                  <a:schemeClr val="dk1"/>
                </a:buClr>
                <a:buSzPts val="1800"/>
                <a:buFont typeface="Calibri"/>
                <a:buNone/>
              </a:pPr>
              <a:r>
                <a:rPr lang="pt" sz="1800" b="1" i="0" u="none" strike="noStrike" cap="none">
                  <a:solidFill>
                    <a:schemeClr val="dk1"/>
                  </a:solidFill>
                  <a:latin typeface="Calibri"/>
                  <a:ea typeface="Calibri"/>
                  <a:cs typeface="Calibri"/>
                  <a:sym typeface="Calibri"/>
                </a:rPr>
                <a:t>Da velha sabedoria ao novo marketing</a:t>
              </a:r>
              <a:endParaRPr sz="1800" b="1" i="0" u="none" strike="noStrike" cap="none">
                <a:solidFill>
                  <a:schemeClr val="dk1"/>
                </a:solidFill>
                <a:latin typeface="Calibri"/>
                <a:ea typeface="Calibri"/>
                <a:cs typeface="Calibri"/>
                <a:sym typeface="Calibri"/>
              </a:endParaRPr>
            </a:p>
          </p:txBody>
        </p:sp>
      </p:grpSp>
      <p:sp>
        <p:nvSpPr>
          <p:cNvPr id="121" name="Google Shape;121;p14"/>
          <p:cNvSpPr/>
          <p:nvPr/>
        </p:nvSpPr>
        <p:spPr>
          <a:xfrm>
            <a:off x="5298314" y="3506458"/>
            <a:ext cx="6318446" cy="510745"/>
          </a:xfrm>
          <a:prstGeom prst="roundRect">
            <a:avLst>
              <a:gd name="adj" fmla="val 16667"/>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pt" sz="1800" b="1" i="0" u="none" strike="noStrike" cap="none" dirty="0">
                <a:solidFill>
                  <a:srgbClr val="000000"/>
                </a:solidFill>
                <a:latin typeface="Calibri"/>
                <a:ea typeface="Calibri"/>
                <a:cs typeface="Calibri"/>
                <a:sym typeface="Calibri"/>
              </a:rPr>
              <a:t>Canteiros de pedra</a:t>
            </a:r>
            <a:endParaRPr sz="1800" b="1"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5"/>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27" name="Google Shape;127;p15"/>
          <p:cNvSpPr txBox="1"/>
          <p:nvPr/>
        </p:nvSpPr>
        <p:spPr>
          <a:xfrm>
            <a:off x="293732" y="2945942"/>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2. Definição de Património Cultural Imaterial</a:t>
            </a:r>
            <a:endParaRPr sz="3600" b="0" i="0" u="none" strike="noStrike" cap="none">
              <a:solidFill>
                <a:schemeClr val="dk1"/>
              </a:solidFill>
              <a:latin typeface="Calibri"/>
              <a:ea typeface="Calibri"/>
              <a:cs typeface="Calibri"/>
              <a:sym typeface="Calibri"/>
            </a:endParaRPr>
          </a:p>
        </p:txBody>
      </p:sp>
      <p:sp>
        <p:nvSpPr>
          <p:cNvPr id="128" name="Google Shape;128;p15"/>
          <p:cNvSpPr txBox="1"/>
          <p:nvPr/>
        </p:nvSpPr>
        <p:spPr>
          <a:xfrm>
            <a:off x="4942728" y="1147289"/>
            <a:ext cx="6955540" cy="58477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pt" sz="2200" b="0" i="0" u="none" strike="noStrike" cap="none" dirty="0">
                <a:solidFill>
                  <a:schemeClr val="dk1"/>
                </a:solidFill>
                <a:latin typeface="Calibri"/>
                <a:ea typeface="Calibri"/>
                <a:cs typeface="Calibri"/>
                <a:sym typeface="Calibri"/>
              </a:rPr>
              <a:t>Com a noção de “Património Cultural Imaterial” definimos os elementos de identidade cultural e de conhecimento do passado que moldam uma determinada comunidade. Ritos, costumes, música, canções, produtos tradicionais (e o processo de fabrico dos mesmos), línguas/dialectos e outros elementos da vida quotidiana que foram herdados de gerações anteriores podem ser reconhecidos como partes do património cultural de uma nação ou estado. A UNESCO tem catalogado o património cultural imaterial da humanidade com a ajuda dos ministérios  da cultura nacionais. Todos os anos há mais elementos adicionados. Assim, a lista inclui, por exemplo, a Falcoaria ou a arte das contas de vidro em Itália, as festas do fogo do solstício de verão dos Pirenéus e o toque manual dos sinos em Espanha, o Fado e a produção de Olaria Negra de Bisalhães em Portugal, a Momoeria e a tradição polifónica do Épiro na Grécia…</a:t>
            </a:r>
            <a:endParaRPr sz="2200" b="1" i="0" u="none" strike="noStrike" cap="none" dirty="0">
              <a:solidFill>
                <a:schemeClr val="dk1"/>
              </a:solidFill>
              <a:latin typeface="Calibri"/>
              <a:ea typeface="Calibri"/>
              <a:cs typeface="Calibri"/>
              <a:sym typeface="Calibri"/>
            </a:endParaRPr>
          </a:p>
        </p:txBody>
      </p:sp>
      <p:pic>
        <p:nvPicPr>
          <p:cNvPr id="129" name="Google Shape;129;p15"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6"/>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400" b="1" i="0" u="none" strike="noStrike" cap="none">
              <a:solidFill>
                <a:schemeClr val="lt1"/>
              </a:solidFill>
              <a:latin typeface="Calibri"/>
              <a:ea typeface="Calibri"/>
              <a:cs typeface="Calibri"/>
              <a:sym typeface="Calibri"/>
            </a:endParaRPr>
          </a:p>
        </p:txBody>
      </p:sp>
      <p:sp>
        <p:nvSpPr>
          <p:cNvPr id="135" name="Google Shape;135;p16"/>
          <p:cNvSpPr txBox="1"/>
          <p:nvPr/>
        </p:nvSpPr>
        <p:spPr>
          <a:xfrm>
            <a:off x="293732" y="2270694"/>
            <a:ext cx="4260900"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3. Agricultura Sustentável e sua relação com o Património Cultural</a:t>
            </a:r>
            <a:endParaRPr sz="3600" b="0" i="0" u="none" strike="noStrike" cap="none">
              <a:solidFill>
                <a:srgbClr val="000000"/>
              </a:solidFill>
              <a:latin typeface="Calibri"/>
              <a:ea typeface="Calibri"/>
              <a:cs typeface="Calibri"/>
              <a:sym typeface="Calibri"/>
            </a:endParaRPr>
          </a:p>
        </p:txBody>
      </p:sp>
      <p:sp>
        <p:nvSpPr>
          <p:cNvPr id="136" name="Google Shape;136;p16"/>
          <p:cNvSpPr txBox="1"/>
          <p:nvPr/>
        </p:nvSpPr>
        <p:spPr>
          <a:xfrm>
            <a:off x="4554632" y="886264"/>
            <a:ext cx="7343636" cy="5760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59"/>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A agricultura sustentável é a produção rural que visa satisfazer as necessidades da população em alimentos, têxteis e outros bens, sem comprometer a capacidade futura do ambiente natural para produzir estes produtos. Em geral, baseia-se numa compreensão profunda do ecossistema, que é protegido e sustentado.</a:t>
            </a:r>
            <a:endParaRPr sz="2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459"/>
              </a:spcBef>
              <a:spcAft>
                <a:spcPts val="0"/>
              </a:spcAft>
              <a:buClr>
                <a:srgbClr val="000000"/>
              </a:buClr>
              <a:buSzPts val="2400"/>
              <a:buFont typeface="Arial"/>
              <a:buNone/>
            </a:pPr>
            <a:r>
              <a:rPr lang="pt" sz="2400" b="0" i="0" u="none" strike="noStrike" cap="none" dirty="0">
                <a:solidFill>
                  <a:schemeClr val="dk1"/>
                </a:solidFill>
                <a:latin typeface="Calibri"/>
                <a:ea typeface="Calibri"/>
                <a:cs typeface="Calibri"/>
                <a:sym typeface="Calibri"/>
              </a:rPr>
              <a:t>A agricultura foi sustentável durante vários milénios, antes da Revolução Industrial. As técnicas agrícolas tradicionais substituíram os elementos vitais que culturas específicas absorveram através do plantio de diferentes plantas a cada dois anos. Sem uma análise geológica concreta, os agricultores sabiam que solo era adequado para cada planta. E o processamento dos produtos baseava-se em práticas e métodos há muito estabelecidos, transmitidos de geração em geração.</a:t>
            </a:r>
            <a:endParaRPr sz="2400" b="0" i="0" u="none" strike="noStrike" cap="none" dirty="0">
              <a:solidFill>
                <a:schemeClr val="dk1"/>
              </a:solidFill>
              <a:latin typeface="Calibri"/>
              <a:ea typeface="Calibri"/>
              <a:cs typeface="Calibri"/>
              <a:sym typeface="Calibri"/>
            </a:endParaRPr>
          </a:p>
        </p:txBody>
      </p:sp>
      <p:pic>
        <p:nvPicPr>
          <p:cNvPr id="137" name="Google Shape;137;p16"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43" name="Google Shape;143;p17"/>
          <p:cNvSpPr txBox="1"/>
          <p:nvPr/>
        </p:nvSpPr>
        <p:spPr>
          <a:xfrm>
            <a:off x="293732" y="2945942"/>
            <a:ext cx="42609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4. Um estado de espírito diferente: </a:t>
            </a:r>
            <a:r>
              <a:rPr lang="pt" sz="3600" b="0" i="0" u="none" strike="noStrike" cap="none">
                <a:solidFill>
                  <a:srgbClr val="385623"/>
                </a:solidFill>
                <a:latin typeface="Calibri"/>
                <a:ea typeface="Calibri"/>
                <a:cs typeface="Calibri"/>
                <a:sym typeface="Calibri"/>
              </a:rPr>
              <a:t>plantas, métodos, ethos</a:t>
            </a:r>
            <a:endParaRPr sz="3600" b="0" i="0" u="none" strike="noStrike" cap="none">
              <a:solidFill>
                <a:srgbClr val="385623"/>
              </a:solidFill>
              <a:latin typeface="Calibri"/>
              <a:ea typeface="Calibri"/>
              <a:cs typeface="Calibri"/>
              <a:sym typeface="Calibri"/>
            </a:endParaRPr>
          </a:p>
        </p:txBody>
      </p:sp>
      <p:sp>
        <p:nvSpPr>
          <p:cNvPr id="144" name="Google Shape;144;p17"/>
          <p:cNvSpPr txBox="1"/>
          <p:nvPr/>
        </p:nvSpPr>
        <p:spPr>
          <a:xfrm>
            <a:off x="4349363" y="936924"/>
            <a:ext cx="7548905" cy="59092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pt" sz="2100" b="0" i="0" u="none" strike="noStrike" cap="none" dirty="0">
                <a:solidFill>
                  <a:schemeClr val="dk1"/>
                </a:solidFill>
                <a:latin typeface="Calibri"/>
                <a:ea typeface="Calibri"/>
                <a:cs typeface="Calibri"/>
                <a:sym typeface="Calibri"/>
              </a:rPr>
              <a:t>Você já ouviu o termo “legumes esquecidos”? Refere-se a plantas que durante muito tempo foram marginalizadas na nossa alimentação moderna, pelo facto do seu sabor não ser muito bom ou por serem difíceis de descascar e preparar. E ainda assim, esses vegetais voltaram a estar na moda, devido aos seus elevados benefícios para a saúde humana. Nabos, pastinacas, feijão Matock, ervilhas partidas e lentilhas são algumas dos legumes “esquecidos” que hoje em dia voltaram a estar na moda devido à procura de produtos com baixo teor de gordura, alto teor de proteína ou alto teor de vitaminas. Estes produtos são geralmente produzidos com métodos ecológicos. Estes métodos, inspirados em práticas tradicionais ligeiramente melhoradas através da observação científica, aplicam-se a quase todos os produtos agrícolas, se os agricultores quiserem comercializar os seus produtos como “bio”. Mais do que as próprias plantas ou métodos, porém, o que diferencia a agricultura sustentável é a diferença no ethos, no estado de espírito dos agricultores, que não visam a maximização do lucro, mas sim a minimização da pegada ecológica.</a:t>
            </a:r>
            <a:endParaRPr sz="2100" b="0" i="0" u="none" strike="noStrike" cap="none" dirty="0">
              <a:solidFill>
                <a:schemeClr val="dk1"/>
              </a:solidFill>
              <a:latin typeface="Calibri"/>
              <a:ea typeface="Calibri"/>
              <a:cs typeface="Calibri"/>
              <a:sym typeface="Calibri"/>
            </a:endParaRPr>
          </a:p>
        </p:txBody>
      </p:sp>
      <p:pic>
        <p:nvPicPr>
          <p:cNvPr id="145" name="Google Shape;145;p17"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8"/>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51" name="Google Shape;151;p18"/>
          <p:cNvSpPr txBox="1"/>
          <p:nvPr/>
        </p:nvSpPr>
        <p:spPr>
          <a:xfrm>
            <a:off x="293732" y="2355095"/>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dirty="0">
                <a:solidFill>
                  <a:srgbClr val="385623"/>
                </a:solidFill>
                <a:latin typeface="Calibri"/>
                <a:ea typeface="Calibri"/>
                <a:cs typeface="Calibri"/>
                <a:sym typeface="Calibri"/>
              </a:rPr>
              <a:t>5. EXEMPLO: Canteiros de pedra</a:t>
            </a:r>
            <a:endParaRPr sz="3600" b="0" i="0" u="none" strike="noStrike" cap="none" dirty="0">
              <a:solidFill>
                <a:srgbClr val="000000"/>
              </a:solidFill>
              <a:latin typeface="Calibri"/>
              <a:ea typeface="Calibri"/>
              <a:cs typeface="Calibri"/>
              <a:sym typeface="Calibri"/>
            </a:endParaRPr>
          </a:p>
        </p:txBody>
      </p:sp>
      <p:sp>
        <p:nvSpPr>
          <p:cNvPr id="152" name="Google Shape;152;p18"/>
          <p:cNvSpPr txBox="1"/>
          <p:nvPr/>
        </p:nvSpPr>
        <p:spPr>
          <a:xfrm>
            <a:off x="4942728" y="1105089"/>
            <a:ext cx="6955540" cy="5693826"/>
          </a:xfrm>
          <a:prstGeom prst="rect">
            <a:avLst/>
          </a:prstGeom>
          <a:noFill/>
          <a:ln>
            <a:noFill/>
          </a:ln>
        </p:spPr>
        <p:txBody>
          <a:bodyPr spcFirstLastPara="1" wrap="square" lIns="91425" tIns="45700" rIns="91425" bIns="45700" anchor="t" anchorCtr="0">
            <a:spAutoFit/>
          </a:bodyPr>
          <a:lstStyle/>
          <a:p>
            <a:pPr marL="19050" marR="0" lvl="0" indent="0" algn="l" rtl="0">
              <a:lnSpc>
                <a:spcPct val="100000"/>
              </a:lnSpc>
              <a:spcBef>
                <a:spcPts val="0"/>
              </a:spcBef>
              <a:spcAft>
                <a:spcPts val="0"/>
              </a:spcAft>
              <a:buNone/>
            </a:pPr>
            <a:r>
              <a:rPr lang="pt" sz="2600" b="0" i="0" u="none" strike="noStrike" cap="none" dirty="0">
                <a:solidFill>
                  <a:schemeClr val="dk1"/>
                </a:solidFill>
                <a:latin typeface="Calibri"/>
                <a:ea typeface="Calibri"/>
                <a:cs typeface="Calibri"/>
                <a:sym typeface="Calibri"/>
              </a:rPr>
              <a:t>As construções em pedra são comuns em muitas zonas rurais de toda a Europa e não só. No Norte têm sido utilizadas principalmente para separar propriedades fundiárias e criar caminhos entre elas. No sul do Mediterrâneo, as pessoas construíram canteiros de pedra nas encostas das montanhas, para evitar que o precioso solo fosse arrastado pelas chuvas fortes. Em Itália, as construções em pedra foram incluídas na lista do património imaterial da UNESCO, embora também possam ser encontradas noutros países. Infelizmente, já não são utilizados para cultivo, pois em muitos locais o turismo substituiu a agricultura como modo básico de existência.</a:t>
            </a:r>
            <a:endParaRPr sz="2600" b="0" i="0" u="none" strike="noStrike" cap="none" dirty="0">
              <a:solidFill>
                <a:schemeClr val="dk1"/>
              </a:solidFill>
              <a:latin typeface="Calibri"/>
              <a:ea typeface="Calibri"/>
              <a:cs typeface="Calibri"/>
              <a:sym typeface="Calibri"/>
            </a:endParaRPr>
          </a:p>
        </p:txBody>
      </p:sp>
      <p:pic>
        <p:nvPicPr>
          <p:cNvPr id="153" name="Google Shape;153;p18"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pic>
        <p:nvPicPr>
          <p:cNvPr id="154" name="Google Shape;154;p18"/>
          <p:cNvPicPr preferRelativeResize="0"/>
          <p:nvPr/>
        </p:nvPicPr>
        <p:blipFill rotWithShape="1">
          <a:blip r:embed="rId4">
            <a:alphaModFix/>
          </a:blip>
          <a:srcRect/>
          <a:stretch/>
        </p:blipFill>
        <p:spPr>
          <a:xfrm>
            <a:off x="424519" y="4464217"/>
            <a:ext cx="2705100" cy="1685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9"/>
          <p:cNvSpPr/>
          <p:nvPr/>
        </p:nvSpPr>
        <p:spPr>
          <a:xfrm>
            <a:off x="0" y="0"/>
            <a:ext cx="12192000" cy="936926"/>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60" name="Google Shape;160;p19"/>
          <p:cNvSpPr txBox="1"/>
          <p:nvPr/>
        </p:nvSpPr>
        <p:spPr>
          <a:xfrm>
            <a:off x="293732" y="4043221"/>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6. O testemunho dos manuscritos</a:t>
            </a:r>
            <a:endParaRPr sz="3600" b="0" i="0" u="none" strike="noStrike" cap="none">
              <a:solidFill>
                <a:srgbClr val="000000"/>
              </a:solidFill>
              <a:latin typeface="Calibri"/>
              <a:ea typeface="Calibri"/>
              <a:cs typeface="Calibri"/>
              <a:sym typeface="Calibri"/>
            </a:endParaRPr>
          </a:p>
        </p:txBody>
      </p:sp>
      <p:sp>
        <p:nvSpPr>
          <p:cNvPr id="161" name="Google Shape;161;p19"/>
          <p:cNvSpPr txBox="1"/>
          <p:nvPr/>
        </p:nvSpPr>
        <p:spPr>
          <a:xfrm>
            <a:off x="4942728" y="1147295"/>
            <a:ext cx="6100500" cy="5478382"/>
          </a:xfrm>
          <a:prstGeom prst="rect">
            <a:avLst/>
          </a:prstGeom>
          <a:noFill/>
          <a:ln>
            <a:noFill/>
          </a:ln>
        </p:spPr>
        <p:txBody>
          <a:bodyPr spcFirstLastPara="1" wrap="square" lIns="91425" tIns="45700" rIns="91425" bIns="45700" anchor="t" anchorCtr="0">
            <a:spAutoFit/>
          </a:bodyPr>
          <a:lstStyle/>
          <a:p>
            <a:pPr marL="46194" marR="0" lvl="0" indent="0" algn="l" rtl="0">
              <a:lnSpc>
                <a:spcPct val="100000"/>
              </a:lnSpc>
              <a:spcBef>
                <a:spcPts val="0"/>
              </a:spcBef>
              <a:spcAft>
                <a:spcPts val="0"/>
              </a:spcAft>
              <a:buNone/>
            </a:pPr>
            <a:r>
              <a:rPr lang="pt" sz="2500" b="0" i="0" u="none" strike="noStrike" cap="none" dirty="0">
                <a:solidFill>
                  <a:schemeClr val="dk1"/>
                </a:solidFill>
                <a:latin typeface="Calibri"/>
                <a:ea typeface="Calibri"/>
                <a:cs typeface="Calibri"/>
                <a:sym typeface="Calibri"/>
              </a:rPr>
              <a:t>A investigação histórica e arqueológica pode ajudar-nos a descobrir “legumes esquecidos”, medicamentos antigos e receitas tradicionais. Os arqueólogos, por exemplo, estão descobrindo sementes que atestam os hábitos alimentares das pessoas. Já os historiadores descobrem informações sobre plantas e produtos, bem como receitas de alimentos ou medicamentos em manuscritos de séculos anteriores. Hoje em dia, este tipo de investigação voltou a estar na moda, à medida que procuramos reduzir o uso de produtos químicos e regressar a uma dieta e estilo de vida mais naturais.</a:t>
            </a:r>
            <a:endParaRPr sz="2500" b="1" i="0" u="none" strike="noStrike" cap="none" dirty="0">
              <a:solidFill>
                <a:schemeClr val="dk1"/>
              </a:solidFill>
              <a:latin typeface="Calibri"/>
              <a:ea typeface="Calibri"/>
              <a:cs typeface="Calibri"/>
              <a:sym typeface="Calibri"/>
            </a:endParaRPr>
          </a:p>
        </p:txBody>
      </p:sp>
      <p:pic>
        <p:nvPicPr>
          <p:cNvPr id="162" name="Google Shape;162;p19"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pic>
        <p:nvPicPr>
          <p:cNvPr id="163" name="Google Shape;163;p19"/>
          <p:cNvPicPr preferRelativeResize="0"/>
          <p:nvPr/>
        </p:nvPicPr>
        <p:blipFill rotWithShape="1">
          <a:blip r:embed="rId4">
            <a:alphaModFix/>
          </a:blip>
          <a:srcRect/>
          <a:stretch/>
        </p:blipFill>
        <p:spPr>
          <a:xfrm>
            <a:off x="1115281" y="1192574"/>
            <a:ext cx="2187850" cy="2612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p:nvPr/>
        </p:nvSpPr>
        <p:spPr>
          <a:xfrm>
            <a:off x="0" y="0"/>
            <a:ext cx="12192000" cy="936900"/>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69" name="Google Shape;169;p20"/>
          <p:cNvSpPr txBox="1"/>
          <p:nvPr/>
        </p:nvSpPr>
        <p:spPr>
          <a:xfrm>
            <a:off x="293732" y="2945942"/>
            <a:ext cx="42609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a:solidFill>
                  <a:srgbClr val="385623"/>
                </a:solidFill>
                <a:latin typeface="Calibri"/>
                <a:ea typeface="Calibri"/>
                <a:cs typeface="Calibri"/>
                <a:sym typeface="Calibri"/>
              </a:rPr>
              <a:t>6. Da velha sabedoria ao novo marketing</a:t>
            </a:r>
            <a:endParaRPr sz="3600" b="0" i="0" u="none" strike="noStrike" cap="none">
              <a:solidFill>
                <a:srgbClr val="000000"/>
              </a:solidFill>
              <a:latin typeface="Calibri"/>
              <a:ea typeface="Calibri"/>
              <a:cs typeface="Calibri"/>
              <a:sym typeface="Calibri"/>
            </a:endParaRPr>
          </a:p>
        </p:txBody>
      </p:sp>
      <p:sp>
        <p:nvSpPr>
          <p:cNvPr id="170" name="Google Shape;170;p20"/>
          <p:cNvSpPr txBox="1"/>
          <p:nvPr/>
        </p:nvSpPr>
        <p:spPr>
          <a:xfrm>
            <a:off x="5022166" y="2188306"/>
            <a:ext cx="6921393" cy="341627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 sz="2700" b="0" i="0" u="none" strike="noStrike" cap="none" dirty="0">
                <a:solidFill>
                  <a:schemeClr val="dk1"/>
                </a:solidFill>
                <a:latin typeface="Calibri"/>
                <a:ea typeface="Calibri"/>
                <a:cs typeface="Calibri"/>
                <a:sym typeface="Calibri"/>
              </a:rPr>
              <a:t>Este tipo de exploração de recursos históricos e arqueológicos é atualmente realizada não só por particulares, mas também por empresas. Consequentemente, o grau de introdução do conhecimento herdado nas práticas modernas </a:t>
            </a:r>
            <a:r>
              <a:rPr lang="pt" sz="2700" dirty="0">
                <a:solidFill>
                  <a:schemeClr val="dk1"/>
                </a:solidFill>
                <a:latin typeface="Calibri"/>
                <a:ea typeface="Calibri"/>
                <a:cs typeface="Calibri"/>
                <a:sym typeface="Calibri"/>
              </a:rPr>
              <a:t>escalou </a:t>
            </a:r>
            <a:r>
              <a:rPr lang="pt" sz="2700" b="0" i="0" u="none" strike="noStrike" cap="none" dirty="0">
                <a:solidFill>
                  <a:schemeClr val="dk1"/>
                </a:solidFill>
                <a:latin typeface="Calibri"/>
                <a:ea typeface="Calibri"/>
                <a:cs typeface="Calibri"/>
                <a:sym typeface="Calibri"/>
              </a:rPr>
              <a:t>dos produtos caseiros até aos produtos mais massificados, suportados por mecanismos de marketing modernos e profissionais.</a:t>
            </a:r>
            <a:endParaRPr sz="1800" b="0" i="0" u="none" strike="noStrike" cap="none" dirty="0">
              <a:solidFill>
                <a:schemeClr val="dk1"/>
              </a:solidFill>
              <a:latin typeface="Calibri"/>
              <a:ea typeface="Calibri"/>
              <a:cs typeface="Calibri"/>
              <a:sym typeface="Calibri"/>
            </a:endParaRPr>
          </a:p>
        </p:txBody>
      </p:sp>
      <p:pic>
        <p:nvPicPr>
          <p:cNvPr id="171" name="Google Shape;171;p20"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p:nvPr/>
        </p:nvSpPr>
        <p:spPr>
          <a:xfrm>
            <a:off x="0" y="0"/>
            <a:ext cx="12192000" cy="936900"/>
          </a:xfrm>
          <a:prstGeom prst="rect">
            <a:avLst/>
          </a:prstGeom>
          <a:solidFill>
            <a:srgbClr val="132D2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1" i="0" u="none" strike="noStrike" cap="none">
              <a:solidFill>
                <a:schemeClr val="lt1"/>
              </a:solidFill>
              <a:latin typeface="Calibri"/>
              <a:ea typeface="Calibri"/>
              <a:cs typeface="Calibri"/>
              <a:sym typeface="Calibri"/>
            </a:endParaRPr>
          </a:p>
        </p:txBody>
      </p:sp>
      <p:sp>
        <p:nvSpPr>
          <p:cNvPr id="177" name="Google Shape;177;p21"/>
          <p:cNvSpPr txBox="1"/>
          <p:nvPr/>
        </p:nvSpPr>
        <p:spPr>
          <a:xfrm>
            <a:off x="293732" y="4197966"/>
            <a:ext cx="42609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pt" sz="3600" b="1" i="0" u="none" strike="noStrike" cap="none" dirty="0">
                <a:solidFill>
                  <a:srgbClr val="385623"/>
                </a:solidFill>
                <a:latin typeface="Calibri"/>
                <a:ea typeface="Calibri"/>
                <a:cs typeface="Calibri"/>
                <a:sym typeface="Calibri"/>
              </a:rPr>
              <a:t>6. a. Feito em casa</a:t>
            </a:r>
            <a:endParaRPr sz="3600" b="0" i="0" u="none" strike="noStrike" cap="none" dirty="0">
              <a:solidFill>
                <a:srgbClr val="000000"/>
              </a:solidFill>
              <a:latin typeface="Calibri"/>
              <a:ea typeface="Calibri"/>
              <a:cs typeface="Calibri"/>
              <a:sym typeface="Calibri"/>
            </a:endParaRPr>
          </a:p>
        </p:txBody>
      </p:sp>
      <p:sp>
        <p:nvSpPr>
          <p:cNvPr id="178" name="Google Shape;178;p21"/>
          <p:cNvSpPr txBox="1"/>
          <p:nvPr/>
        </p:nvSpPr>
        <p:spPr>
          <a:xfrm>
            <a:off x="5190978" y="1892883"/>
            <a:ext cx="6471233" cy="38317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pt" sz="2700" b="0" i="0" u="none" strike="noStrike" cap="none" dirty="0">
                <a:solidFill>
                  <a:schemeClr val="dk1"/>
                </a:solidFill>
                <a:latin typeface="Calibri"/>
                <a:ea typeface="Calibri"/>
                <a:cs typeface="Calibri"/>
                <a:sym typeface="Calibri"/>
              </a:rPr>
              <a:t>O livro de receitas empoeirado de uma avó pode ser a inspiração para um negócio caseiro de doces, marmeladas ou pomadas tradicionais. Esses produtos caseiros podem ser distribuídos no mercado local e proporcionar uma renda adicional à família. Costumam ser populares entre os turistas, pois oferecem uma sensação de autenticidade local.</a:t>
            </a:r>
            <a:endParaRPr sz="2700" b="0" i="0" u="none" strike="noStrike" cap="none" dirty="0">
              <a:solidFill>
                <a:schemeClr val="dk1"/>
              </a:solidFill>
              <a:latin typeface="Calibri"/>
              <a:ea typeface="Calibri"/>
              <a:cs typeface="Calibri"/>
              <a:sym typeface="Calibri"/>
            </a:endParaRPr>
          </a:p>
        </p:txBody>
      </p:sp>
      <p:pic>
        <p:nvPicPr>
          <p:cNvPr id="179" name="Google Shape;179;p21" descr="Logo, company name&#10;&#10;Description automatically generated"/>
          <p:cNvPicPr preferRelativeResize="0"/>
          <p:nvPr/>
        </p:nvPicPr>
        <p:blipFill rotWithShape="1">
          <a:blip r:embed="rId3">
            <a:alphaModFix/>
          </a:blip>
          <a:srcRect/>
          <a:stretch/>
        </p:blipFill>
        <p:spPr>
          <a:xfrm>
            <a:off x="-1" y="-1"/>
            <a:ext cx="936925" cy="936925"/>
          </a:xfrm>
          <a:prstGeom prst="rect">
            <a:avLst/>
          </a:prstGeom>
          <a:noFill/>
          <a:ln>
            <a:noFill/>
          </a:ln>
        </p:spPr>
      </p:pic>
      <p:pic>
        <p:nvPicPr>
          <p:cNvPr id="180" name="Google Shape;180;p21"/>
          <p:cNvPicPr preferRelativeResize="0"/>
          <p:nvPr/>
        </p:nvPicPr>
        <p:blipFill rotWithShape="1">
          <a:blip r:embed="rId4">
            <a:alphaModFix/>
          </a:blip>
          <a:srcRect/>
          <a:stretch/>
        </p:blipFill>
        <p:spPr>
          <a:xfrm>
            <a:off x="419685" y="1089301"/>
            <a:ext cx="3730283" cy="268084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TotalTime>
  <Words>1234</Words>
  <Application>Microsoft Office PowerPoint</Application>
  <PresentationFormat>Ecrã Panorâmico</PresentationFormat>
  <Paragraphs>42</Paragraphs>
  <Slides>13</Slides>
  <Notes>13</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13</vt:i4>
      </vt:variant>
    </vt:vector>
  </HeadingPairs>
  <TitlesOfParts>
    <vt:vector size="17" baseType="lpstr">
      <vt:lpstr>Questrial</vt:lpstr>
      <vt:lpstr>Calibri</vt:lpstr>
      <vt:lpstr>Arial</vt:lpstr>
      <vt:lpstr>Office Theme</vt:lpstr>
      <vt:lpstr>Património Cultural e sustentabilidade rural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Património Cultural e sustentabilidade rural</dc:title>
  <dc:creator>Carlos Fonseca</dc:creator>
  <cp:lastModifiedBy>Veronique Nelly Paul Marie Joukes</cp:lastModifiedBy>
  <cp:revision>34</cp:revision>
  <dcterms:modified xsi:type="dcterms:W3CDTF">2023-09-06T19:40:50Z</dcterms:modified>
</cp:coreProperties>
</file>