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Lst>
  <p:sldSz cy="5715000" cx="9144000"/>
  <p:notesSz cx="9144000" cy="5715000"/>
  <p:embeddedFontLst>
    <p:embeddedFont>
      <p:font typeface="Tahoma"/>
      <p:regular r:id="rId63"/>
      <p:bold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F699BAF-FBA5-49EE-97D3-B1EAE928482E}">
  <a:tblStyle styleId="{1F699BAF-FBA5-49EE-97D3-B1EAE928482E}"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2AE250DD-4AFD-4A35-B87D-CFC41F3FC155}" styleName="Table_1">
    <a:wholeTbl>
      <a:tcTxStyle b="off" i="off">
        <a:font>
          <a:latin typeface="Calibri"/>
          <a:ea typeface="Calibri"/>
          <a:cs typeface="Calibri"/>
        </a:font>
        <a:schemeClr val="dk1"/>
      </a:tcTxStyle>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op>
            <a:ln cap="flat" cmpd="sng" w="9525">
              <a:solidFill>
                <a:schemeClr val="accent6"/>
              </a:solidFill>
              <a:prstDash val="solid"/>
              <a:round/>
              <a:headEnd len="sm" w="sm" type="none"/>
              <a:tailEnd len="sm" w="sm" type="none"/>
            </a:ln>
          </a:top>
          <a:bottom>
            <a:ln cap="flat" cmpd="sng" w="9525">
              <a:solidFill>
                <a:schemeClr val="accent6"/>
              </a:solidFill>
              <a:prstDash val="solid"/>
              <a:round/>
              <a:headEnd len="sm" w="sm" type="none"/>
              <a:tailEnd len="sm" w="sm" type="none"/>
            </a:ln>
          </a:bottom>
          <a:insideH>
            <a:ln cap="flat" cmpd="sng" w="9525">
              <a:solidFill>
                <a:schemeClr val="accent6"/>
              </a:solidFill>
              <a:prstDash val="solid"/>
              <a:round/>
              <a:headEnd len="sm" w="sm" type="none"/>
              <a:tailEnd len="sm" w="sm" type="none"/>
            </a:ln>
          </a:insideH>
          <a:insideV>
            <a:ln cap="flat" cmpd="sng" w="9525">
              <a:solidFill>
                <a:schemeClr val="accent6"/>
              </a:solidFill>
              <a:prstDash val="solid"/>
              <a:round/>
              <a:headEnd len="sm" w="sm" type="none"/>
              <a:tailEnd len="sm" w="sm" type="none"/>
            </a:ln>
          </a:insideV>
        </a:tcBdr>
        <a:fill>
          <a:solidFill>
            <a:srgbClr val="FFFFFF">
              <a:alpha val="0"/>
            </a:srgbClr>
          </a:solidFill>
        </a:fill>
      </a:tcStyle>
    </a:wholeTbl>
    <a:band1H>
      <a:tcTxStyle/>
      <a:tcStyle>
        <a:fill>
          <a:solidFill>
            <a:schemeClr val="accent6">
              <a:alpha val="40000"/>
            </a:schemeClr>
          </a:solidFill>
        </a:fill>
      </a:tcStyle>
    </a:band1H>
    <a:band2H>
      <a:tcTxStyle/>
    </a:band2H>
    <a:band1V>
      <a:tcTxStyle/>
      <a:tcStyle>
        <a:tcBdr>
          <a:top>
            <a:ln cap="flat" cmpd="sng" w="9525">
              <a:solidFill>
                <a:schemeClr val="accent6"/>
              </a:solidFill>
              <a:prstDash val="solid"/>
              <a:round/>
              <a:headEnd len="sm" w="sm" type="none"/>
              <a:tailEnd len="sm" w="sm" type="none"/>
            </a:ln>
          </a:top>
          <a:bottom>
            <a:ln cap="flat" cmpd="sng" w="9525">
              <a:solidFill>
                <a:schemeClr val="accent6"/>
              </a:solidFill>
              <a:prstDash val="solid"/>
              <a:round/>
              <a:headEnd len="sm" w="sm" type="none"/>
              <a:tailEnd len="sm" w="sm" type="none"/>
            </a:ln>
          </a:bottom>
        </a:tcBdr>
        <a:fill>
          <a:solidFill>
            <a:schemeClr val="accent6">
              <a:alpha val="40000"/>
            </a:schemeClr>
          </a:solidFill>
        </a:fill>
      </a:tcStyle>
    </a:band1V>
    <a:band2V>
      <a:tcTxStyle/>
    </a:band2V>
    <a:lastCol>
      <a:tcTxStyle b="on" i="off"/>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op>
            <a:ln cap="flat" cmpd="sng" w="9525">
              <a:solidFill>
                <a:schemeClr val="accent6"/>
              </a:solidFill>
              <a:prstDash val="solid"/>
              <a:round/>
              <a:headEnd len="sm" w="sm" type="none"/>
              <a:tailEnd len="sm" w="sm" type="none"/>
            </a:ln>
          </a:top>
          <a:bottom>
            <a:ln cap="flat" cmpd="sng" w="9525">
              <a:solidFill>
                <a:schemeClr val="accent6"/>
              </a:solidFill>
              <a:prstDash val="solid"/>
              <a:round/>
              <a:headEnd len="sm" w="sm" type="none"/>
              <a:tailEnd len="sm" w="sm" type="none"/>
            </a:ln>
          </a:bottom>
          <a:insideH>
            <a:ln cap="flat" cmpd="sng" w="9525">
              <a:solidFill>
                <a:schemeClr val="accent6"/>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lastCol>
    <a:firstCol>
      <a:tcTxStyle b="on" i="off"/>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op>
            <a:ln cap="flat" cmpd="sng" w="9525">
              <a:solidFill>
                <a:schemeClr val="accent6"/>
              </a:solidFill>
              <a:prstDash val="solid"/>
              <a:round/>
              <a:headEnd len="sm" w="sm" type="none"/>
              <a:tailEnd len="sm" w="sm" type="none"/>
            </a:ln>
          </a:top>
          <a:bottom>
            <a:ln cap="flat" cmpd="sng" w="9525">
              <a:solidFill>
                <a:schemeClr val="accent6"/>
              </a:solidFill>
              <a:prstDash val="solid"/>
              <a:round/>
              <a:headEnd len="sm" w="sm" type="none"/>
              <a:tailEnd len="sm" w="sm" type="none"/>
            </a:ln>
          </a:bottom>
          <a:insideH>
            <a:ln cap="flat" cmpd="sng" w="9525">
              <a:solidFill>
                <a:schemeClr val="accent6"/>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firstCol>
    <a:lastRow>
      <a:tcTxStyle b="on" i="off"/>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op>
            <a:ln cap="flat" cmpd="sng" w="9525">
              <a:solidFill>
                <a:schemeClr val="accent6"/>
              </a:solidFill>
              <a:prstDash val="solid"/>
              <a:round/>
              <a:headEnd len="sm" w="sm" type="none"/>
              <a:tailEnd len="sm" w="sm" type="none"/>
            </a:ln>
          </a:top>
          <a:bottom>
            <a:ln cap="flat" cmpd="sng" w="9525">
              <a:solidFill>
                <a:schemeClr val="accent6"/>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lastRow>
    <a:seCell>
      <a:tcTxStyle/>
    </a:seCell>
    <a:swCell>
      <a:tcTxStyle/>
    </a:swCell>
    <a:firstRow>
      <a:tcTxStyle b="on" i="off">
        <a:font>
          <a:latin typeface="Calibri"/>
          <a:ea typeface="Calibri"/>
          <a:cs typeface="Calibri"/>
        </a:font>
        <a:schemeClr val="lt1"/>
      </a:tcTxStyle>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op>
            <a:ln cap="flat" cmpd="sng" w="9525">
              <a:solidFill>
                <a:schemeClr val="accent6"/>
              </a:solidFill>
              <a:prstDash val="solid"/>
              <a:round/>
              <a:headEnd len="sm" w="sm" type="none"/>
              <a:tailEnd len="sm" w="sm" type="none"/>
            </a:ln>
          </a:top>
          <a:bottom>
            <a:ln cap="flat" cmpd="sng" w="9525">
              <a:solidFill>
                <a:schemeClr val="l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accent6"/>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font" Target="fonts/Tahoma-bold.fntdata"/><Relationship Id="rId63" Type="http://schemas.openxmlformats.org/officeDocument/2006/relationships/font" Target="fonts/Tahoma-regular.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2857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28575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2751138"/>
            <a:ext cx="7315200" cy="224948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5429250"/>
            <a:ext cx="3962400" cy="28575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5429250"/>
            <a:ext cx="3962400" cy="28575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l-G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 name="Google Shape;45;p1: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0: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10: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1: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11: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2: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12: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3: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13: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4: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14: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5: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15: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6: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16: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7: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17: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8: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18: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9: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9: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2: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 name="Google Shape;54;p2: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20: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20: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1: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21: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2: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22: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3: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23: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4: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24: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25: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p25: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26: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p26: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27: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p27: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28: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9" name="Google Shape;499;p28:notes"/>
          <p:cNvSpPr txBox="1"/>
          <p:nvPr>
            <p:ph idx="1" type="body"/>
          </p:nvPr>
        </p:nvSpPr>
        <p:spPr>
          <a:xfrm>
            <a:off x="914400" y="2751138"/>
            <a:ext cx="7315200" cy="22494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0" name="Google Shape;500;p28:notes"/>
          <p:cNvSpPr txBox="1"/>
          <p:nvPr>
            <p:ph idx="12" type="sldNum"/>
          </p:nvPr>
        </p:nvSpPr>
        <p:spPr>
          <a:xfrm>
            <a:off x="5180013" y="5429250"/>
            <a:ext cx="3962400" cy="28575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29: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6" name="Google Shape;506;p29: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3: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 name="Google Shape;60;p3: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30: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2" name="Google Shape;512;p30: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31: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8" name="Google Shape;518;p31: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32: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4" name="Google Shape;524;p32: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33: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9" name="Google Shape;529;p33: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34: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5" name="Google Shape;535;p34: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35: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 name="Google Shape;540;p35: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36: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5" name="Google Shape;545;p36: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37: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1" name="Google Shape;551;p37: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38: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7" name="Google Shape;557;p38: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39: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3" name="Google Shape;573;p39: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4: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 name="Google Shape;66;p4: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40: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6" name="Google Shape;626;p40: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41: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1" name="Google Shape;671;p41: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42: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7" name="Google Shape;677;p42: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43: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3" name="Google Shape;683;p43: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p44: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8" name="Google Shape;688;p44: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45: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2" name="Google Shape;722;p45: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p46: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9" name="Google Shape;729;p46: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p47: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4" name="Google Shape;734;p47: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p48: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3" name="Google Shape;743;p48: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p49: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0" name="Google Shape;750;p49: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5: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 name="Google Shape;71;p5: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p50: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6" name="Google Shape;756;p50: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p51: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1" name="Google Shape;761;p51: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52: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7" name="Google Shape;767;p52: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p53: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4" name="Google Shape;774;p53: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p54: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0" name="Google Shape;780;p54: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p55: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6" name="Google Shape;786;p55: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56: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2" name="Google Shape;792;p56: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6: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p6: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7: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p7: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8: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8: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9:notes"/>
          <p:cNvSpPr txBox="1"/>
          <p:nvPr>
            <p:ph idx="1" type="body"/>
          </p:nvPr>
        </p:nvSpPr>
        <p:spPr>
          <a:xfrm>
            <a:off x="914400" y="2751138"/>
            <a:ext cx="7315200" cy="22494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9:notes"/>
          <p:cNvSpPr/>
          <p:nvPr>
            <p:ph idx="2" type="sldImg"/>
          </p:nvPr>
        </p:nvSpPr>
        <p:spPr>
          <a:xfrm>
            <a:off x="3028950" y="714375"/>
            <a:ext cx="3086100" cy="19288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5" name="Shape 15"/>
        <p:cNvGrpSpPr/>
        <p:nvPr/>
      </p:nvGrpSpPr>
      <p:grpSpPr>
        <a:xfrm>
          <a:off x="0" y="0"/>
          <a:ext cx="0" cy="0"/>
          <a:chOff x="0" y="0"/>
          <a:chExt cx="0" cy="0"/>
        </a:xfrm>
      </p:grpSpPr>
      <p:sp>
        <p:nvSpPr>
          <p:cNvPr id="16" name="Google Shape;16;p2"/>
          <p:cNvSpPr txBox="1"/>
          <p:nvPr>
            <p:ph idx="11" type="ftr"/>
          </p:nvPr>
        </p:nvSpPr>
        <p:spPr>
          <a:xfrm>
            <a:off x="3108960" y="5314950"/>
            <a:ext cx="2926080" cy="2857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0" type="dt"/>
          </p:nvPr>
        </p:nvSpPr>
        <p:spPr>
          <a:xfrm>
            <a:off x="457200" y="5314950"/>
            <a:ext cx="2103120" cy="2857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6583680" y="5314950"/>
            <a:ext cx="2103120" cy="2857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l-GR"/>
              <a:t>‹#›</a:t>
            </a:fld>
            <a:endParaRPr b="0" i="0" sz="1800" u="none" cap="none" strike="noStrike">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9" name="Shape 19"/>
        <p:cNvGrpSpPr/>
        <p:nvPr/>
      </p:nvGrpSpPr>
      <p:grpSpPr>
        <a:xfrm>
          <a:off x="0" y="0"/>
          <a:ext cx="0" cy="0"/>
          <a:chOff x="0" y="0"/>
          <a:chExt cx="0" cy="0"/>
        </a:xfrm>
      </p:grpSpPr>
      <p:sp>
        <p:nvSpPr>
          <p:cNvPr id="20" name="Google Shape;20;p3"/>
          <p:cNvSpPr txBox="1"/>
          <p:nvPr>
            <p:ph type="title"/>
          </p:nvPr>
        </p:nvSpPr>
        <p:spPr>
          <a:xfrm>
            <a:off x="707390" y="2317810"/>
            <a:ext cx="7729219" cy="97599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2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body"/>
          </p:nvPr>
        </p:nvSpPr>
        <p:spPr>
          <a:xfrm>
            <a:off x="707390" y="1957323"/>
            <a:ext cx="7680325" cy="1805939"/>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1600">
                <a:solidFill>
                  <a:schemeClr val="dk1"/>
                </a:solidFill>
                <a:latin typeface="Calibri"/>
                <a:ea typeface="Calibri"/>
                <a:cs typeface="Calibri"/>
                <a:sym typeface="Calibri"/>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 name="Google Shape;22;p3"/>
          <p:cNvSpPr txBox="1"/>
          <p:nvPr>
            <p:ph idx="11" type="ftr"/>
          </p:nvPr>
        </p:nvSpPr>
        <p:spPr>
          <a:xfrm>
            <a:off x="3108960" y="5314950"/>
            <a:ext cx="2926080" cy="2857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0" type="dt"/>
          </p:nvPr>
        </p:nvSpPr>
        <p:spPr>
          <a:xfrm>
            <a:off x="457200" y="5314950"/>
            <a:ext cx="2103120" cy="2857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6583680" y="5314950"/>
            <a:ext cx="2103120" cy="2857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l-GR"/>
              <a:t>‹#›</a:t>
            </a:fld>
            <a:endParaRPr b="0" i="0" sz="1800" u="none" cap="none" strike="noStrike">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5" name="Shape 25"/>
        <p:cNvGrpSpPr/>
        <p:nvPr/>
      </p:nvGrpSpPr>
      <p:grpSpPr>
        <a:xfrm>
          <a:off x="0" y="0"/>
          <a:ext cx="0" cy="0"/>
          <a:chOff x="0" y="0"/>
          <a:chExt cx="0" cy="0"/>
        </a:xfrm>
      </p:grpSpPr>
      <p:sp>
        <p:nvSpPr>
          <p:cNvPr id="26" name="Google Shape;26;p4"/>
          <p:cNvSpPr txBox="1"/>
          <p:nvPr>
            <p:ph type="title"/>
          </p:nvPr>
        </p:nvSpPr>
        <p:spPr>
          <a:xfrm>
            <a:off x="707390" y="2317810"/>
            <a:ext cx="7729219" cy="97599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2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1" type="ftr"/>
          </p:nvPr>
        </p:nvSpPr>
        <p:spPr>
          <a:xfrm>
            <a:off x="3108960" y="5314950"/>
            <a:ext cx="2926080" cy="2857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0" type="dt"/>
          </p:nvPr>
        </p:nvSpPr>
        <p:spPr>
          <a:xfrm>
            <a:off x="457200" y="5314950"/>
            <a:ext cx="2103120" cy="2857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2" type="sldNum"/>
          </p:nvPr>
        </p:nvSpPr>
        <p:spPr>
          <a:xfrm>
            <a:off x="6583680" y="5314950"/>
            <a:ext cx="2103120" cy="2857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l-GR"/>
              <a:t>‹#›</a:t>
            </a:fld>
            <a:endParaRPr b="0" i="0" sz="1800" u="none" cap="none" strike="noStrike">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0" name="Shape 30"/>
        <p:cNvGrpSpPr/>
        <p:nvPr/>
      </p:nvGrpSpPr>
      <p:grpSpPr>
        <a:xfrm>
          <a:off x="0" y="0"/>
          <a:ext cx="0" cy="0"/>
          <a:chOff x="0" y="0"/>
          <a:chExt cx="0" cy="0"/>
        </a:xfrm>
      </p:grpSpPr>
      <p:sp>
        <p:nvSpPr>
          <p:cNvPr id="31" name="Google Shape;31;p5"/>
          <p:cNvSpPr txBox="1"/>
          <p:nvPr>
            <p:ph type="ctrTitle"/>
          </p:nvPr>
        </p:nvSpPr>
        <p:spPr>
          <a:xfrm>
            <a:off x="685800" y="1771650"/>
            <a:ext cx="7772400" cy="12001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5"/>
          <p:cNvSpPr txBox="1"/>
          <p:nvPr>
            <p:ph idx="1" type="subTitle"/>
          </p:nvPr>
        </p:nvSpPr>
        <p:spPr>
          <a:xfrm>
            <a:off x="1371600" y="3200400"/>
            <a:ext cx="6400800" cy="14287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1" type="ftr"/>
          </p:nvPr>
        </p:nvSpPr>
        <p:spPr>
          <a:xfrm>
            <a:off x="3108960" y="5314950"/>
            <a:ext cx="2926080" cy="2857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0" type="dt"/>
          </p:nvPr>
        </p:nvSpPr>
        <p:spPr>
          <a:xfrm>
            <a:off x="457200" y="5314950"/>
            <a:ext cx="2103120" cy="2857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6583680" y="5314950"/>
            <a:ext cx="2103120" cy="2857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l-GR"/>
              <a:t>‹#›</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6" name="Shape 36"/>
        <p:cNvGrpSpPr/>
        <p:nvPr/>
      </p:nvGrpSpPr>
      <p:grpSpPr>
        <a:xfrm>
          <a:off x="0" y="0"/>
          <a:ext cx="0" cy="0"/>
          <a:chOff x="0" y="0"/>
          <a:chExt cx="0" cy="0"/>
        </a:xfrm>
      </p:grpSpPr>
      <p:sp>
        <p:nvSpPr>
          <p:cNvPr id="37" name="Google Shape;37;p6"/>
          <p:cNvSpPr txBox="1"/>
          <p:nvPr>
            <p:ph type="title"/>
          </p:nvPr>
        </p:nvSpPr>
        <p:spPr>
          <a:xfrm>
            <a:off x="707390" y="2317810"/>
            <a:ext cx="7729219" cy="97599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2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457200" y="1314450"/>
            <a:ext cx="3977640" cy="377190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9" name="Google Shape;39;p6"/>
          <p:cNvSpPr txBox="1"/>
          <p:nvPr>
            <p:ph idx="2" type="body"/>
          </p:nvPr>
        </p:nvSpPr>
        <p:spPr>
          <a:xfrm>
            <a:off x="4709160" y="1314450"/>
            <a:ext cx="3977640" cy="377190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0" name="Google Shape;40;p6"/>
          <p:cNvSpPr txBox="1"/>
          <p:nvPr>
            <p:ph idx="11" type="ftr"/>
          </p:nvPr>
        </p:nvSpPr>
        <p:spPr>
          <a:xfrm>
            <a:off x="3108960" y="5314950"/>
            <a:ext cx="2926080" cy="28575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0" type="dt"/>
          </p:nvPr>
        </p:nvSpPr>
        <p:spPr>
          <a:xfrm>
            <a:off x="457200" y="5314950"/>
            <a:ext cx="2103120" cy="2857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2" type="sldNum"/>
          </p:nvPr>
        </p:nvSpPr>
        <p:spPr>
          <a:xfrm>
            <a:off x="6583680" y="5314950"/>
            <a:ext cx="2103120" cy="28575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l-GR"/>
              <a:t>‹#›</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707390" y="2317810"/>
            <a:ext cx="7729219" cy="975995"/>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707390" y="1957323"/>
            <a:ext cx="7680325" cy="1805939"/>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2" name="Google Shape;12;p1"/>
          <p:cNvSpPr txBox="1"/>
          <p:nvPr>
            <p:ph idx="11" type="ftr"/>
          </p:nvPr>
        </p:nvSpPr>
        <p:spPr>
          <a:xfrm>
            <a:off x="3108960" y="5314950"/>
            <a:ext cx="2926080" cy="285750"/>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0" type="dt"/>
          </p:nvPr>
        </p:nvSpPr>
        <p:spPr>
          <a:xfrm>
            <a:off x="457200" y="5314950"/>
            <a:ext cx="2103120" cy="28575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83680" y="5314950"/>
            <a:ext cx="2103120" cy="28575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b="0" i="0" sz="1800" u="none" cap="none" strike="noStrike">
                <a:solidFill>
                  <a:srgbClr val="888888"/>
                </a:solidFill>
                <a:latin typeface="Calibri"/>
                <a:ea typeface="Calibri"/>
                <a:cs typeface="Calibri"/>
                <a:sym typeface="Calibri"/>
              </a:defRPr>
            </a:lvl1pPr>
            <a:lvl2pPr indent="0" lvl="1" marL="0" marR="0" rtl="0" algn="r">
              <a:spcBef>
                <a:spcPts val="0"/>
              </a:spcBef>
              <a:buNone/>
              <a:defRPr b="0" i="0" sz="1800" u="none" cap="none" strike="noStrike">
                <a:solidFill>
                  <a:srgbClr val="888888"/>
                </a:solidFill>
                <a:latin typeface="Calibri"/>
                <a:ea typeface="Calibri"/>
                <a:cs typeface="Calibri"/>
                <a:sym typeface="Calibri"/>
              </a:defRPr>
            </a:lvl2pPr>
            <a:lvl3pPr indent="0" lvl="2" marL="0" marR="0" rtl="0" algn="r">
              <a:spcBef>
                <a:spcPts val="0"/>
              </a:spcBef>
              <a:buNone/>
              <a:defRPr b="0" i="0" sz="1800" u="none" cap="none" strike="noStrike">
                <a:solidFill>
                  <a:srgbClr val="888888"/>
                </a:solidFill>
                <a:latin typeface="Calibri"/>
                <a:ea typeface="Calibri"/>
                <a:cs typeface="Calibri"/>
                <a:sym typeface="Calibri"/>
              </a:defRPr>
            </a:lvl3pPr>
            <a:lvl4pPr indent="0" lvl="3" marL="0" marR="0" rtl="0" algn="r">
              <a:spcBef>
                <a:spcPts val="0"/>
              </a:spcBef>
              <a:buNone/>
              <a:defRPr b="0" i="0" sz="1800" u="none" cap="none" strike="noStrike">
                <a:solidFill>
                  <a:srgbClr val="888888"/>
                </a:solidFill>
                <a:latin typeface="Calibri"/>
                <a:ea typeface="Calibri"/>
                <a:cs typeface="Calibri"/>
                <a:sym typeface="Calibri"/>
              </a:defRPr>
            </a:lvl4pPr>
            <a:lvl5pPr indent="0" lvl="4" marL="0" marR="0" rtl="0" algn="r">
              <a:spcBef>
                <a:spcPts val="0"/>
              </a:spcBef>
              <a:buNone/>
              <a:defRPr b="0" i="0" sz="1800" u="none" cap="none" strike="noStrike">
                <a:solidFill>
                  <a:srgbClr val="888888"/>
                </a:solidFill>
                <a:latin typeface="Calibri"/>
                <a:ea typeface="Calibri"/>
                <a:cs typeface="Calibri"/>
                <a:sym typeface="Calibri"/>
              </a:defRPr>
            </a:lvl5pPr>
            <a:lvl6pPr indent="0" lvl="5" marL="0" marR="0" rtl="0" algn="r">
              <a:spcBef>
                <a:spcPts val="0"/>
              </a:spcBef>
              <a:buNone/>
              <a:defRPr b="0" i="0" sz="1800" u="none" cap="none" strike="noStrike">
                <a:solidFill>
                  <a:srgbClr val="888888"/>
                </a:solidFill>
                <a:latin typeface="Calibri"/>
                <a:ea typeface="Calibri"/>
                <a:cs typeface="Calibri"/>
                <a:sym typeface="Calibri"/>
              </a:defRPr>
            </a:lvl6pPr>
            <a:lvl7pPr indent="0" lvl="6" marL="0" marR="0" rtl="0" algn="r">
              <a:spcBef>
                <a:spcPts val="0"/>
              </a:spcBef>
              <a:buNone/>
              <a:defRPr b="0" i="0" sz="1800" u="none" cap="none" strike="noStrike">
                <a:solidFill>
                  <a:srgbClr val="888888"/>
                </a:solidFill>
                <a:latin typeface="Calibri"/>
                <a:ea typeface="Calibri"/>
                <a:cs typeface="Calibri"/>
                <a:sym typeface="Calibri"/>
              </a:defRPr>
            </a:lvl7pPr>
            <a:lvl8pPr indent="0" lvl="7" marL="0" marR="0" rtl="0" algn="r">
              <a:spcBef>
                <a:spcPts val="0"/>
              </a:spcBef>
              <a:buNone/>
              <a:defRPr b="0" i="0" sz="1800" u="none" cap="none" strike="noStrike">
                <a:solidFill>
                  <a:srgbClr val="888888"/>
                </a:solidFill>
                <a:latin typeface="Calibri"/>
                <a:ea typeface="Calibri"/>
                <a:cs typeface="Calibri"/>
                <a:sym typeface="Calibri"/>
              </a:defRPr>
            </a:lvl8pPr>
            <a:lvl9pPr indent="0" lvl="8" marL="0" marR="0" rtl="0" algn="r">
              <a:spcBef>
                <a:spcPts val="0"/>
              </a:spcBef>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29.png"/><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png"/><Relationship Id="rId4" Type="http://schemas.openxmlformats.org/officeDocument/2006/relationships/image" Target="../media/image13.png"/><Relationship Id="rId11" Type="http://schemas.openxmlformats.org/officeDocument/2006/relationships/image" Target="../media/image14.png"/><Relationship Id="rId10" Type="http://schemas.openxmlformats.org/officeDocument/2006/relationships/image" Target="../media/image18.png"/><Relationship Id="rId9" Type="http://schemas.openxmlformats.org/officeDocument/2006/relationships/image" Target="../media/image10.png"/><Relationship Id="rId5" Type="http://schemas.openxmlformats.org/officeDocument/2006/relationships/image" Target="../media/image4.png"/><Relationship Id="rId6" Type="http://schemas.openxmlformats.org/officeDocument/2006/relationships/image" Target="../media/image9.png"/><Relationship Id="rId7" Type="http://schemas.openxmlformats.org/officeDocument/2006/relationships/image" Target="../media/image7.png"/><Relationship Id="rId8"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image" Target="../media/image24.png"/></Relationships>
</file>

<file path=ppt/slides/_rels/slide23.xml.rels><?xml version="1.0" encoding="UTF-8" standalone="yes"?><Relationships xmlns="http://schemas.openxmlformats.org/package/2006/relationships"><Relationship Id="rId11" Type="http://schemas.openxmlformats.org/officeDocument/2006/relationships/image" Target="../media/image36.png"/><Relationship Id="rId10" Type="http://schemas.openxmlformats.org/officeDocument/2006/relationships/image" Target="../media/image33.png"/><Relationship Id="rId13" Type="http://schemas.openxmlformats.org/officeDocument/2006/relationships/image" Target="../media/image42.png"/><Relationship Id="rId12"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5.png"/><Relationship Id="rId4" Type="http://schemas.openxmlformats.org/officeDocument/2006/relationships/image" Target="../media/image31.png"/><Relationship Id="rId9" Type="http://schemas.openxmlformats.org/officeDocument/2006/relationships/image" Target="../media/image38.png"/><Relationship Id="rId14" Type="http://schemas.openxmlformats.org/officeDocument/2006/relationships/image" Target="../media/image3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4.png"/><Relationship Id="rId8" Type="http://schemas.openxmlformats.org/officeDocument/2006/relationships/image" Target="../media/image28.png"/></Relationships>
</file>

<file path=ppt/slides/_rels/slide24.xml.rels><?xml version="1.0" encoding="UTF-8" standalone="yes"?><Relationships xmlns="http://schemas.openxmlformats.org/package/2006/relationships"><Relationship Id="rId11" Type="http://schemas.openxmlformats.org/officeDocument/2006/relationships/image" Target="../media/image63.png"/><Relationship Id="rId10" Type="http://schemas.openxmlformats.org/officeDocument/2006/relationships/image" Target="../media/image47.png"/><Relationship Id="rId13" Type="http://schemas.openxmlformats.org/officeDocument/2006/relationships/image" Target="../media/image55.png"/><Relationship Id="rId12"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5.png"/><Relationship Id="rId4" Type="http://schemas.openxmlformats.org/officeDocument/2006/relationships/image" Target="../media/image43.png"/><Relationship Id="rId9" Type="http://schemas.openxmlformats.org/officeDocument/2006/relationships/image" Target="../media/image38.png"/><Relationship Id="rId14" Type="http://schemas.openxmlformats.org/officeDocument/2006/relationships/image" Target="../media/image46.png"/><Relationship Id="rId5" Type="http://schemas.openxmlformats.org/officeDocument/2006/relationships/image" Target="../media/image30.png"/><Relationship Id="rId6" Type="http://schemas.openxmlformats.org/officeDocument/2006/relationships/image" Target="../media/image41.png"/><Relationship Id="rId7" Type="http://schemas.openxmlformats.org/officeDocument/2006/relationships/image" Target="../media/image34.png"/><Relationship Id="rId8" Type="http://schemas.openxmlformats.org/officeDocument/2006/relationships/image" Target="../media/image4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5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4.png"/><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57.png"/><Relationship Id="rId4" Type="http://schemas.openxmlformats.org/officeDocument/2006/relationships/image" Target="../media/image51.png"/><Relationship Id="rId5" Type="http://schemas.openxmlformats.org/officeDocument/2006/relationships/image" Target="../media/image5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60.png"/><Relationship Id="rId4" Type="http://schemas.openxmlformats.org/officeDocument/2006/relationships/image" Target="../media/image52.png"/><Relationship Id="rId5" Type="http://schemas.openxmlformats.org/officeDocument/2006/relationships/image" Target="../media/image6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64.png"/><Relationship Id="rId4" Type="http://schemas.openxmlformats.org/officeDocument/2006/relationships/image" Target="../media/image58.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6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6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6" name="Shape 46"/>
        <p:cNvGrpSpPr/>
        <p:nvPr/>
      </p:nvGrpSpPr>
      <p:grpSpPr>
        <a:xfrm>
          <a:off x="0" y="0"/>
          <a:ext cx="0" cy="0"/>
          <a:chOff x="0" y="0"/>
          <a:chExt cx="0" cy="0"/>
        </a:xfrm>
      </p:grpSpPr>
      <p:sp>
        <p:nvSpPr>
          <p:cNvPr id="47" name="Google Shape;47;p7"/>
          <p:cNvSpPr txBox="1"/>
          <p:nvPr/>
        </p:nvSpPr>
        <p:spPr>
          <a:xfrm>
            <a:off x="276599" y="790447"/>
            <a:ext cx="3438525" cy="3754746"/>
          </a:xfrm>
          <a:prstGeom prst="rect">
            <a:avLst/>
          </a:prstGeom>
          <a:noFill/>
          <a:ln>
            <a:noFill/>
          </a:ln>
        </p:spPr>
        <p:txBody>
          <a:bodyPr anchorCtr="0" anchor="t" bIns="0" lIns="0" spcFirstLastPara="1" rIns="0" wrap="square" tIns="42525">
            <a:spAutoFit/>
          </a:bodyPr>
          <a:lstStyle/>
          <a:p>
            <a:pPr indent="0" lvl="0" marL="12700" marR="1562735" rtl="0" algn="l">
              <a:lnSpc>
                <a:spcPct val="105333"/>
              </a:lnSpc>
              <a:spcBef>
                <a:spcPts val="0"/>
              </a:spcBef>
              <a:spcAft>
                <a:spcPts val="0"/>
              </a:spcAft>
              <a:buNone/>
            </a:pPr>
            <a:r>
              <a:rPr b="0" i="0" lang="el-GR" sz="1500" u="none" cap="none" strike="noStrike">
                <a:solidFill>
                  <a:srgbClr val="44546A"/>
                </a:solidFill>
                <a:latin typeface="Calibri"/>
                <a:ea typeface="Calibri"/>
                <a:cs typeface="Calibri"/>
                <a:sym typeface="Calibri"/>
              </a:rPr>
              <a:t>Blended mobility of VET  learners</a:t>
            </a:r>
            <a:endParaRPr b="0" i="0" sz="1500" u="none" cap="none" strike="noStrike">
              <a:solidFill>
                <a:schemeClr val="dk1"/>
              </a:solidFill>
              <a:latin typeface="Calibri"/>
              <a:ea typeface="Calibri"/>
              <a:cs typeface="Calibri"/>
              <a:sym typeface="Calibri"/>
            </a:endParaRPr>
          </a:p>
          <a:p>
            <a:pPr indent="0" lvl="0" marL="12700" marR="0" rtl="0" algn="l">
              <a:lnSpc>
                <a:spcPct val="112600"/>
              </a:lnSpc>
              <a:spcBef>
                <a:spcPts val="0"/>
              </a:spcBef>
              <a:spcAft>
                <a:spcPts val="0"/>
              </a:spcAft>
              <a:buNone/>
            </a:pPr>
            <a:r>
              <a:rPr b="0" i="0" lang="el-GR" sz="1500" u="none" cap="none" strike="noStrike">
                <a:solidFill>
                  <a:srgbClr val="44546A"/>
                </a:solidFill>
                <a:latin typeface="Calibri"/>
                <a:ea typeface="Calibri"/>
                <a:cs typeface="Calibri"/>
                <a:sym typeface="Calibri"/>
              </a:rPr>
              <a:t>Training material</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55"/>
              </a:spcBef>
              <a:spcAft>
                <a:spcPts val="0"/>
              </a:spcAft>
              <a:buNone/>
            </a:pPr>
            <a:r>
              <a:t/>
            </a:r>
            <a:endParaRPr b="0" i="0" sz="1550" u="none" cap="none" strike="noStrike">
              <a:solidFill>
                <a:schemeClr val="dk1"/>
              </a:solidFill>
              <a:latin typeface="Calibri"/>
              <a:ea typeface="Calibri"/>
              <a:cs typeface="Calibri"/>
              <a:sym typeface="Calibri"/>
            </a:endParaRPr>
          </a:p>
          <a:p>
            <a:pPr indent="0" lvl="0" marL="12700" marR="36830" rtl="0" algn="l">
              <a:lnSpc>
                <a:spcPct val="90900"/>
              </a:lnSpc>
              <a:spcBef>
                <a:spcPts val="5"/>
              </a:spcBef>
              <a:spcAft>
                <a:spcPts val="0"/>
              </a:spcAft>
              <a:buNone/>
            </a:pPr>
            <a:r>
              <a:rPr b="0" i="0" lang="el-GR" sz="2850" u="none" cap="none" strike="noStrike">
                <a:solidFill>
                  <a:schemeClr val="dk1"/>
                </a:solidFill>
                <a:latin typeface="Calibri"/>
                <a:ea typeface="Calibri"/>
                <a:cs typeface="Calibri"/>
                <a:sym typeface="Calibri"/>
              </a:rPr>
              <a:t>Σχεδιασμός εδαφικής στρατηγικής: εφαρμογή σε θέματα διατροφής</a:t>
            </a:r>
            <a:endParaRPr/>
          </a:p>
          <a:p>
            <a:pPr indent="0" lvl="0" marL="12700" marR="36830" rtl="0" algn="l">
              <a:lnSpc>
                <a:spcPct val="90900"/>
              </a:lnSpc>
              <a:spcBef>
                <a:spcPts val="5"/>
              </a:spcBef>
              <a:spcAft>
                <a:spcPts val="0"/>
              </a:spcAft>
              <a:buNone/>
            </a:pPr>
            <a:r>
              <a:rPr b="0" i="0" lang="el-GR" sz="3500" u="none" cap="none" strike="noStrike">
                <a:solidFill>
                  <a:srgbClr val="44546A"/>
                </a:solidFill>
                <a:latin typeface="Calibri"/>
                <a:ea typeface="Calibri"/>
                <a:cs typeface="Calibri"/>
                <a:sym typeface="Calibri"/>
              </a:rPr>
              <a:t>IADT</a:t>
            </a:r>
            <a:endParaRPr b="0" i="0" sz="3500" u="none" cap="none" strike="noStrike">
              <a:solidFill>
                <a:schemeClr val="dk1"/>
              </a:solidFill>
              <a:latin typeface="Calibri"/>
              <a:ea typeface="Calibri"/>
              <a:cs typeface="Calibri"/>
              <a:sym typeface="Calibri"/>
            </a:endParaRPr>
          </a:p>
          <a:p>
            <a:pPr indent="0" lvl="0" marL="12700" marR="139700" rtl="0" algn="l">
              <a:lnSpc>
                <a:spcPct val="101000"/>
              </a:lnSpc>
              <a:spcBef>
                <a:spcPts val="890"/>
              </a:spcBef>
              <a:spcAft>
                <a:spcPts val="0"/>
              </a:spcAft>
              <a:buNone/>
            </a:pPr>
            <a:r>
              <a:rPr b="0" i="0" lang="el-GR" sz="1000" u="none" cap="none" strike="noStrike">
                <a:solidFill>
                  <a:schemeClr val="dk1"/>
                </a:solidFill>
                <a:latin typeface="Calibri"/>
                <a:ea typeface="Calibri"/>
                <a:cs typeface="Calibri"/>
                <a:sym typeface="Calibri"/>
              </a:rPr>
              <a:t>Laurent Rieutort, Professor of Geography at Clermont-Auvergne  University, Director of IADT, UMR Territoires</a:t>
            </a:r>
            <a:endParaRPr b="0" i="0" sz="1000" u="none" cap="none" strike="noStrike">
              <a:solidFill>
                <a:schemeClr val="dk1"/>
              </a:solidFill>
              <a:latin typeface="Calibri"/>
              <a:ea typeface="Calibri"/>
              <a:cs typeface="Calibri"/>
              <a:sym typeface="Calibri"/>
            </a:endParaRPr>
          </a:p>
          <a:p>
            <a:pPr indent="0" lvl="0" marL="12700" marR="5080" rtl="0" algn="l">
              <a:lnSpc>
                <a:spcPct val="101000"/>
              </a:lnSpc>
              <a:spcBef>
                <a:spcPts val="885"/>
              </a:spcBef>
              <a:spcAft>
                <a:spcPts val="0"/>
              </a:spcAft>
              <a:buNone/>
            </a:pPr>
            <a:r>
              <a:rPr b="0" i="0" lang="el-GR" sz="1000" u="none" cap="none" strike="noStrike">
                <a:solidFill>
                  <a:schemeClr val="dk1"/>
                </a:solidFill>
                <a:latin typeface="Calibri"/>
                <a:ea typeface="Calibri"/>
                <a:cs typeface="Calibri"/>
                <a:sym typeface="Calibri"/>
              </a:rPr>
              <a:t>With the contribuCon of Salma Loudiyi , Professor of Geography at  Vetagro Sup, UMR Territoires</a:t>
            </a:r>
            <a:endParaRPr b="0" i="0" sz="1000" u="none" cap="none" strike="noStrike">
              <a:solidFill>
                <a:schemeClr val="dk1"/>
              </a:solidFill>
              <a:latin typeface="Calibri"/>
              <a:ea typeface="Calibri"/>
              <a:cs typeface="Calibri"/>
              <a:sym typeface="Calibri"/>
            </a:endParaRPr>
          </a:p>
        </p:txBody>
      </p:sp>
      <p:pic>
        <p:nvPicPr>
          <p:cNvPr id="48" name="Google Shape;48;p7"/>
          <p:cNvPicPr preferRelativeResize="0"/>
          <p:nvPr/>
        </p:nvPicPr>
        <p:blipFill rotWithShape="1">
          <a:blip r:embed="rId3">
            <a:alphaModFix/>
          </a:blip>
          <a:srcRect b="0" l="0" r="0" t="0"/>
          <a:stretch/>
        </p:blipFill>
        <p:spPr>
          <a:xfrm>
            <a:off x="4849367" y="774191"/>
            <a:ext cx="4136915" cy="3454909"/>
          </a:xfrm>
          <a:prstGeom prst="rect">
            <a:avLst/>
          </a:prstGeom>
          <a:noFill/>
          <a:ln>
            <a:noFill/>
          </a:ln>
        </p:spPr>
      </p:pic>
      <p:sp>
        <p:nvSpPr>
          <p:cNvPr id="49" name="Google Shape;49;p7"/>
          <p:cNvSpPr txBox="1"/>
          <p:nvPr/>
        </p:nvSpPr>
        <p:spPr>
          <a:xfrm>
            <a:off x="276597" y="4573523"/>
            <a:ext cx="3968115" cy="650240"/>
          </a:xfrm>
          <a:prstGeom prst="rect">
            <a:avLst/>
          </a:prstGeom>
          <a:noFill/>
          <a:ln>
            <a:noFill/>
          </a:ln>
        </p:spPr>
        <p:txBody>
          <a:bodyPr anchorCtr="0" anchor="t" bIns="0" lIns="0" spcFirstLastPara="1" rIns="0" wrap="square" tIns="17775">
            <a:spAutoFit/>
          </a:bodyPr>
          <a:lstStyle/>
          <a:p>
            <a:pPr indent="0" lvl="0" marL="12700" marR="5080" rtl="0" algn="just">
              <a:lnSpc>
                <a:spcPct val="100800"/>
              </a:lnSpc>
              <a:spcBef>
                <a:spcPts val="0"/>
              </a:spcBef>
              <a:spcAft>
                <a:spcPts val="0"/>
              </a:spcAft>
              <a:buNone/>
            </a:pPr>
            <a:r>
              <a:rPr b="0" i="0" lang="el-GR" sz="800" u="none" cap="none" strike="noStrike">
                <a:solidFill>
                  <a:schemeClr val="dk1"/>
                </a:solidFill>
                <a:latin typeface="Calibri"/>
                <a:ea typeface="Calibri"/>
                <a:cs typeface="Calibri"/>
                <a:sym typeface="Calibri"/>
              </a:rPr>
              <a:t>The European Commission’s support for the produc4on of this publica4on does  not  cons4tute an endorsement of the contents, which reﬂect the views only of the authors, and  the Commission cannot be held responsible for any use which may be made of the  informa4on contained therein.</a:t>
            </a:r>
            <a:endParaRPr b="0" i="0" sz="800" u="none" cap="none" strike="noStrike">
              <a:solidFill>
                <a:schemeClr val="dk1"/>
              </a:solidFill>
              <a:latin typeface="Calibri"/>
              <a:ea typeface="Calibri"/>
              <a:cs typeface="Calibri"/>
              <a:sym typeface="Calibri"/>
            </a:endParaRPr>
          </a:p>
          <a:p>
            <a:pPr indent="0" lvl="0" marL="12700" marR="0" rtl="0" algn="just">
              <a:lnSpc>
                <a:spcPct val="100000"/>
              </a:lnSpc>
              <a:spcBef>
                <a:spcPts val="45"/>
              </a:spcBef>
              <a:spcAft>
                <a:spcPts val="0"/>
              </a:spcAft>
              <a:buNone/>
            </a:pPr>
            <a:r>
              <a:rPr b="1" i="0" lang="el-GR" sz="800" u="none" cap="none" strike="noStrike">
                <a:solidFill>
                  <a:schemeClr val="dk1"/>
                </a:solidFill>
                <a:latin typeface="Calibri"/>
                <a:ea typeface="Calibri"/>
                <a:cs typeface="Calibri"/>
                <a:sym typeface="Calibri"/>
              </a:rPr>
              <a:t>ID 2020-1-EL01-KA202-079113</a:t>
            </a:r>
            <a:endParaRPr b="0" i="0" sz="800" u="none" cap="none" strike="noStrike">
              <a:solidFill>
                <a:schemeClr val="dk1"/>
              </a:solidFill>
              <a:latin typeface="Calibri"/>
              <a:ea typeface="Calibri"/>
              <a:cs typeface="Calibri"/>
              <a:sym typeface="Calibri"/>
            </a:endParaRPr>
          </a:p>
        </p:txBody>
      </p:sp>
      <p:pic>
        <p:nvPicPr>
          <p:cNvPr id="50" name="Google Shape;50;p7"/>
          <p:cNvPicPr preferRelativeResize="0"/>
          <p:nvPr/>
        </p:nvPicPr>
        <p:blipFill rotWithShape="1">
          <a:blip r:embed="rId4">
            <a:alphaModFix/>
          </a:blip>
          <a:srcRect b="0" l="0" r="0" t="0"/>
          <a:stretch/>
        </p:blipFill>
        <p:spPr>
          <a:xfrm>
            <a:off x="6802435" y="4868589"/>
            <a:ext cx="2183847" cy="465887"/>
          </a:xfrm>
          <a:prstGeom prst="rect">
            <a:avLst/>
          </a:prstGeom>
          <a:noFill/>
          <a:ln>
            <a:noFill/>
          </a:ln>
        </p:spPr>
      </p:pic>
      <p:pic>
        <p:nvPicPr>
          <p:cNvPr id="51" name="Google Shape;51;p7"/>
          <p:cNvPicPr preferRelativeResize="0"/>
          <p:nvPr/>
        </p:nvPicPr>
        <p:blipFill rotWithShape="1">
          <a:blip r:embed="rId5">
            <a:alphaModFix/>
          </a:blip>
          <a:srcRect b="0" l="0" r="0" t="0"/>
          <a:stretch/>
        </p:blipFill>
        <p:spPr>
          <a:xfrm>
            <a:off x="4480444" y="4868589"/>
            <a:ext cx="2108539" cy="56656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3" name="Shape 113"/>
        <p:cNvGrpSpPr/>
        <p:nvPr/>
      </p:nvGrpSpPr>
      <p:grpSpPr>
        <a:xfrm>
          <a:off x="0" y="0"/>
          <a:ext cx="0" cy="0"/>
          <a:chOff x="0" y="0"/>
          <a:chExt cx="0" cy="0"/>
        </a:xfrm>
      </p:grpSpPr>
      <p:sp>
        <p:nvSpPr>
          <p:cNvPr id="114" name="Google Shape;114;p16"/>
          <p:cNvSpPr txBox="1"/>
          <p:nvPr/>
        </p:nvSpPr>
        <p:spPr>
          <a:xfrm>
            <a:off x="609600" y="1119068"/>
            <a:ext cx="7924800" cy="3352200"/>
          </a:xfrm>
          <a:prstGeom prst="rect">
            <a:avLst/>
          </a:prstGeom>
          <a:noFill/>
          <a:ln>
            <a:noFill/>
          </a:ln>
        </p:spPr>
        <p:txBody>
          <a:bodyPr anchorCtr="0" anchor="t" bIns="0" lIns="0" spcFirstLastPara="1" rIns="0" wrap="square" tIns="86350">
            <a:spAutoFit/>
          </a:bodyPr>
          <a:lstStyle/>
          <a:p>
            <a:pPr indent="0" lvl="0" marL="0" marR="12700" rtl="0" algn="l">
              <a:lnSpc>
                <a:spcPct val="96000"/>
              </a:lnSpc>
              <a:spcBef>
                <a:spcPts val="0"/>
              </a:spcBef>
              <a:spcAft>
                <a:spcPts val="0"/>
              </a:spcAft>
              <a:buNone/>
            </a:pPr>
            <a:r>
              <a:rPr lang="el-GR" sz="2500">
                <a:solidFill>
                  <a:schemeClr val="dk1"/>
                </a:solidFill>
                <a:latin typeface="Calibri"/>
                <a:ea typeface="Calibri"/>
                <a:cs typeface="Calibri"/>
                <a:sym typeface="Calibri"/>
              </a:rPr>
              <a:t>Η </a:t>
            </a:r>
            <a:r>
              <a:rPr b="1" lang="el-GR" sz="2500">
                <a:solidFill>
                  <a:schemeClr val="dk1"/>
                </a:solidFill>
                <a:latin typeface="Calibri"/>
                <a:ea typeface="Calibri"/>
                <a:cs typeface="Calibri"/>
                <a:sym typeface="Calibri"/>
              </a:rPr>
              <a:t>εκτίμηση</a:t>
            </a:r>
            <a:r>
              <a:rPr lang="el-GR" sz="2500">
                <a:solidFill>
                  <a:schemeClr val="dk1"/>
                </a:solidFill>
                <a:latin typeface="Calibri"/>
                <a:ea typeface="Calibri"/>
                <a:cs typeface="Calibri"/>
                <a:sym typeface="Calibri"/>
              </a:rPr>
              <a:t> πρέπει να βασίζεται σε συστημική ανάλυση: </a:t>
            </a:r>
            <a:endParaRPr/>
          </a:p>
          <a:p>
            <a:pPr indent="0" lvl="0" marL="0" marR="12700" rtl="0" algn="l">
              <a:lnSpc>
                <a:spcPct val="96000"/>
              </a:lnSpc>
              <a:spcBef>
                <a:spcPts val="680"/>
              </a:spcBef>
              <a:spcAft>
                <a:spcPts val="0"/>
              </a:spcAft>
              <a:buNone/>
            </a:pPr>
            <a:r>
              <a:rPr lang="el-GR" sz="2500">
                <a:solidFill>
                  <a:schemeClr val="dk1"/>
                </a:solidFill>
                <a:latin typeface="Calibri"/>
                <a:ea typeface="Calibri"/>
                <a:cs typeface="Calibri"/>
                <a:sym typeface="Calibri"/>
              </a:rPr>
              <a:t>πρέπει να κατανοεί τα στοιχεία του χωρικού συστήματος (δραστηριότητες, λειτουργίες, φορείς, περιβάλλον κ.λπ.) ποσοτικά (στατιστική) και ποιοτικά (συνεντεύξεις), να υπολογίζει τα κληροδοτήματα, τα αποτελέσματα των δράσεων σε εξέλιξη, το ρόλο των θεσμικών παραγόντων, τις προοπτικές, το διακύβευμα - χωρίς να παραμελείται η διαλεκτική σχέση τοπικού – παγκοσμίου.</a:t>
            </a:r>
            <a:endParaRPr/>
          </a:p>
          <a:p>
            <a:pPr indent="0" lvl="0" marL="0" marR="12700" rtl="0" algn="l">
              <a:lnSpc>
                <a:spcPct val="96000"/>
              </a:lnSpc>
              <a:spcBef>
                <a:spcPts val="680"/>
              </a:spcBef>
              <a:spcAft>
                <a:spcPts val="0"/>
              </a:spcAft>
              <a:buNone/>
            </a:pPr>
            <a:r>
              <a:rPr lang="el-GR" sz="2500">
                <a:solidFill>
                  <a:schemeClr val="dk1"/>
                </a:solidFill>
                <a:latin typeface="Calibri"/>
                <a:ea typeface="Calibri"/>
                <a:cs typeface="Calibri"/>
                <a:sym typeface="Calibri"/>
              </a:rPr>
              <a:t>Το </a:t>
            </a:r>
            <a:r>
              <a:rPr b="1" lang="el-GR" sz="2500">
                <a:solidFill>
                  <a:schemeClr val="dk1"/>
                </a:solidFill>
                <a:latin typeface="Calibri"/>
                <a:ea typeface="Calibri"/>
                <a:cs typeface="Calibri"/>
                <a:sym typeface="Calibri"/>
              </a:rPr>
              <a:t>αποτέλεσμα</a:t>
            </a:r>
            <a:r>
              <a:rPr lang="el-GR" sz="2500">
                <a:solidFill>
                  <a:schemeClr val="dk1"/>
                </a:solidFill>
                <a:latin typeface="Calibri"/>
                <a:ea typeface="Calibri"/>
                <a:cs typeface="Calibri"/>
                <a:sym typeface="Calibri"/>
              </a:rPr>
              <a:t> θα πρέπει να είναι επαγγελματικό, ποιοτικό, συνεταιριστικό, συμμετοχικό</a:t>
            </a:r>
            <a:endParaRPr sz="25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8" name="Shape 118"/>
        <p:cNvGrpSpPr/>
        <p:nvPr/>
      </p:nvGrpSpPr>
      <p:grpSpPr>
        <a:xfrm>
          <a:off x="0" y="0"/>
          <a:ext cx="0" cy="0"/>
          <a:chOff x="0" y="0"/>
          <a:chExt cx="0" cy="0"/>
        </a:xfrm>
      </p:grpSpPr>
      <p:sp>
        <p:nvSpPr>
          <p:cNvPr id="119" name="Google Shape;119;p17"/>
          <p:cNvSpPr txBox="1"/>
          <p:nvPr>
            <p:ph type="title"/>
          </p:nvPr>
        </p:nvSpPr>
        <p:spPr>
          <a:xfrm>
            <a:off x="707389" y="221531"/>
            <a:ext cx="7719695" cy="730969"/>
          </a:xfrm>
          <a:prstGeom prst="rect">
            <a:avLst/>
          </a:prstGeom>
          <a:noFill/>
          <a:ln>
            <a:noFill/>
          </a:ln>
        </p:spPr>
        <p:txBody>
          <a:bodyPr anchorCtr="0" anchor="t" bIns="0" lIns="0" spcFirstLastPara="1" rIns="0" wrap="square" tIns="12700">
            <a:spAutoFit/>
          </a:bodyPr>
          <a:lstStyle/>
          <a:p>
            <a:pPr indent="0" lvl="0" marL="12700" rtl="0" algn="l">
              <a:lnSpc>
                <a:spcPct val="114583"/>
              </a:lnSpc>
              <a:spcBef>
                <a:spcPts val="0"/>
              </a:spcBef>
              <a:spcAft>
                <a:spcPts val="0"/>
              </a:spcAft>
              <a:buNone/>
            </a:pPr>
            <a:r>
              <a:rPr b="1" lang="el-GR" sz="2400">
                <a:latin typeface="Calibri"/>
                <a:ea typeface="Calibri"/>
                <a:cs typeface="Calibri"/>
                <a:sym typeface="Calibri"/>
              </a:rPr>
              <a:t>Πώς συντίθεται μια εκτίμηση;</a:t>
            </a:r>
            <a:endParaRPr sz="2400">
              <a:latin typeface="Calibri"/>
              <a:ea typeface="Calibri"/>
              <a:cs typeface="Calibri"/>
              <a:sym typeface="Calibri"/>
            </a:endParaRPr>
          </a:p>
          <a:p>
            <a:pPr indent="0" lvl="0" marL="12700" rtl="0" algn="l">
              <a:lnSpc>
                <a:spcPct val="114583"/>
              </a:lnSpc>
              <a:spcBef>
                <a:spcPts val="0"/>
              </a:spcBef>
              <a:spcAft>
                <a:spcPts val="0"/>
              </a:spcAft>
              <a:buNone/>
            </a:pPr>
            <a:r>
              <a:rPr b="1" lang="el-GR" sz="2400">
                <a:latin typeface="Calibri"/>
                <a:ea typeface="Calibri"/>
                <a:cs typeface="Calibri"/>
                <a:sym typeface="Calibri"/>
              </a:rPr>
              <a:t>=&gt; Διαφορετικές μέθοδοι είναι δυνατές</a:t>
            </a:r>
            <a:endParaRPr sz="2400">
              <a:latin typeface="Calibri"/>
              <a:ea typeface="Calibri"/>
              <a:cs typeface="Calibri"/>
              <a:sym typeface="Calibri"/>
            </a:endParaRPr>
          </a:p>
        </p:txBody>
      </p:sp>
      <p:sp>
        <p:nvSpPr>
          <p:cNvPr id="120" name="Google Shape;120;p17"/>
          <p:cNvSpPr txBox="1"/>
          <p:nvPr/>
        </p:nvSpPr>
        <p:spPr>
          <a:xfrm>
            <a:off x="554990" y="1388935"/>
            <a:ext cx="7979410" cy="3525965"/>
          </a:xfrm>
          <a:prstGeom prst="rect">
            <a:avLst/>
          </a:prstGeom>
          <a:noFill/>
          <a:ln>
            <a:noFill/>
          </a:ln>
        </p:spPr>
        <p:txBody>
          <a:bodyPr anchorCtr="0" anchor="t" bIns="0" lIns="0" spcFirstLastPara="1" rIns="0" wrap="square" tIns="47625">
            <a:spAutoFit/>
          </a:bodyPr>
          <a:lstStyle/>
          <a:p>
            <a:pPr indent="-514350" lvl="0" marL="527050" marR="39370" rtl="0" algn="l">
              <a:lnSpc>
                <a:spcPct val="90400"/>
              </a:lnSpc>
              <a:spcBef>
                <a:spcPts val="0"/>
              </a:spcBef>
              <a:spcAft>
                <a:spcPts val="0"/>
              </a:spcAft>
              <a:buClr>
                <a:schemeClr val="dk1"/>
              </a:buClr>
              <a:buSzPts val="2000"/>
              <a:buFont typeface="Calibri"/>
              <a:buAutoNum type="arabicPeriod"/>
            </a:pPr>
            <a:r>
              <a:rPr lang="el-GR" sz="2000">
                <a:solidFill>
                  <a:schemeClr val="dk1"/>
                </a:solidFill>
                <a:latin typeface="Calibri"/>
                <a:ea typeface="Calibri"/>
                <a:cs typeface="Calibri"/>
                <a:sym typeface="Calibri"/>
              </a:rPr>
              <a:t>Προσέγγιση με βάση το διακύβευμα για την περιοχή (μεταφορά ενός μικρού αριθμού στρατηγικών και μελλοντικών στοιχημάτων σύμφωνα με τις προσδοκίες της εκτίμησης). Παραδείγματα: δημογραφία, έδαφος, τοπίο και περιβάλλον, οικονομικές δραστηριότητες, κατάρτιση...</a:t>
            </a:r>
            <a:endParaRPr/>
          </a:p>
          <a:p>
            <a:pPr indent="-514350" lvl="0" marL="527050" marR="39370" rtl="0" algn="l">
              <a:lnSpc>
                <a:spcPct val="90400"/>
              </a:lnSpc>
              <a:spcBef>
                <a:spcPts val="375"/>
              </a:spcBef>
              <a:spcAft>
                <a:spcPts val="0"/>
              </a:spcAft>
              <a:buClr>
                <a:schemeClr val="dk1"/>
              </a:buClr>
              <a:buSzPts val="2000"/>
              <a:buFont typeface="Calibri"/>
              <a:buAutoNum type="arabicPeriod"/>
            </a:pPr>
            <a:r>
              <a:rPr lang="el-GR" sz="2000">
                <a:solidFill>
                  <a:schemeClr val="dk1"/>
                </a:solidFill>
                <a:latin typeface="Calibri"/>
                <a:ea typeface="Calibri"/>
                <a:cs typeface="Calibri"/>
                <a:sym typeface="Calibri"/>
              </a:rPr>
              <a:t>«Ιδιογραφική» προσέγγιση με βάση τις ιδιαιτερότητες της περιοχής σε σύγκριση με άλλες (αναζήτηση της μοναδικότητας, ταυτότητα, πόροι)</a:t>
            </a:r>
            <a:endParaRPr/>
          </a:p>
          <a:p>
            <a:pPr indent="-514350" lvl="0" marL="527050" marR="39370" rtl="0" algn="l">
              <a:lnSpc>
                <a:spcPct val="90400"/>
              </a:lnSpc>
              <a:spcBef>
                <a:spcPts val="375"/>
              </a:spcBef>
              <a:spcAft>
                <a:spcPts val="0"/>
              </a:spcAft>
              <a:buClr>
                <a:schemeClr val="dk1"/>
              </a:buClr>
              <a:buSzPts val="2000"/>
              <a:buFont typeface="Calibri"/>
              <a:buAutoNum type="arabicPeriod"/>
            </a:pPr>
            <a:r>
              <a:rPr lang="el-GR" sz="2000">
                <a:solidFill>
                  <a:schemeClr val="dk1"/>
                </a:solidFill>
                <a:latin typeface="Calibri"/>
                <a:ea typeface="Calibri"/>
                <a:cs typeface="Calibri"/>
                <a:sym typeface="Calibri"/>
              </a:rPr>
              <a:t>Αξιολογητική προσέγγιση (SWOT προσέγγιση):</a:t>
            </a:r>
            <a:endParaRPr/>
          </a:p>
          <a:p>
            <a:pPr indent="0" lvl="1" marL="469900" marR="39370" rtl="0" algn="l">
              <a:lnSpc>
                <a:spcPct val="90400"/>
              </a:lnSpc>
              <a:spcBef>
                <a:spcPts val="375"/>
              </a:spcBef>
              <a:spcAft>
                <a:spcPts val="0"/>
              </a:spcAft>
              <a:buNone/>
            </a:pPr>
            <a:r>
              <a:rPr b="0" i="0" lang="el-GR" sz="2000" u="none" cap="none" strike="noStrike">
                <a:solidFill>
                  <a:schemeClr val="dk1"/>
                </a:solidFill>
                <a:latin typeface="Calibri"/>
                <a:ea typeface="Calibri"/>
                <a:cs typeface="Calibri"/>
                <a:sym typeface="Calibri"/>
              </a:rPr>
              <a:t>Δυνατά σημεία (εσωτερική πληροφορία που θα βοηθήσει στην επιλογή μιας στρατηγικής). Αδύναμα σημεία (εσωτερική πληροφορία που θα «τιμωρήσει» το έργο). Ευκαιρίες (εξωτερικά/εξωγενή στοιχεία που θα ευνοήσουν την ανάδειξη του έργου). Κίνδυνοι (εξωγενείς παράγοντες που ενδέχεται να εμποδίσουν την πραγματοποίηση του έργου).</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4" name="Shape 124"/>
        <p:cNvGrpSpPr/>
        <p:nvPr/>
      </p:nvGrpSpPr>
      <p:grpSpPr>
        <a:xfrm>
          <a:off x="0" y="0"/>
          <a:ext cx="0" cy="0"/>
          <a:chOff x="0" y="0"/>
          <a:chExt cx="0" cy="0"/>
        </a:xfrm>
      </p:grpSpPr>
      <p:sp>
        <p:nvSpPr>
          <p:cNvPr id="125" name="Google Shape;125;p18"/>
          <p:cNvSpPr txBox="1"/>
          <p:nvPr>
            <p:ph type="title"/>
          </p:nvPr>
        </p:nvSpPr>
        <p:spPr>
          <a:xfrm>
            <a:off x="707390" y="540511"/>
            <a:ext cx="7065010" cy="5206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l-GR" sz="3300"/>
              <a:t>Πώς συντίθεται μια SWOT προσέγγιση?</a:t>
            </a:r>
            <a:endParaRPr b="1" sz="3300"/>
          </a:p>
        </p:txBody>
      </p:sp>
      <p:sp>
        <p:nvSpPr>
          <p:cNvPr id="126" name="Google Shape;126;p18"/>
          <p:cNvSpPr txBox="1"/>
          <p:nvPr/>
        </p:nvSpPr>
        <p:spPr>
          <a:xfrm>
            <a:off x="707390" y="1208023"/>
            <a:ext cx="2874010" cy="33598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l-GR" sz="2100">
                <a:solidFill>
                  <a:schemeClr val="dk1"/>
                </a:solidFill>
                <a:latin typeface="Calibri"/>
                <a:ea typeface="Calibri"/>
                <a:cs typeface="Calibri"/>
                <a:sym typeface="Calibri"/>
              </a:rPr>
              <a:t>Δημιουργία ενός πίνακα:</a:t>
            </a:r>
            <a:endParaRPr sz="2100">
              <a:solidFill>
                <a:schemeClr val="dk1"/>
              </a:solidFill>
              <a:latin typeface="Calibri"/>
              <a:ea typeface="Calibri"/>
              <a:cs typeface="Calibri"/>
              <a:sym typeface="Calibri"/>
            </a:endParaRPr>
          </a:p>
        </p:txBody>
      </p:sp>
      <p:graphicFrame>
        <p:nvGraphicFramePr>
          <p:cNvPr id="127" name="Google Shape;127;p18"/>
          <p:cNvGraphicFramePr/>
          <p:nvPr/>
        </p:nvGraphicFramePr>
        <p:xfrm>
          <a:off x="622300" y="1792698"/>
          <a:ext cx="3000000" cy="3000000"/>
        </p:xfrm>
        <a:graphic>
          <a:graphicData uri="http://schemas.openxmlformats.org/drawingml/2006/table">
            <a:tbl>
              <a:tblPr bandRow="1" firstRow="1">
                <a:noFill/>
                <a:tableStyleId>{1F699BAF-FBA5-49EE-97D3-B1EAE928482E}</a:tableStyleId>
              </a:tblPr>
              <a:tblGrid>
                <a:gridCol w="2628275"/>
                <a:gridCol w="2628900"/>
                <a:gridCol w="2628900"/>
              </a:tblGrid>
              <a:tr h="274325">
                <a:tc>
                  <a:txBody>
                    <a:bodyPr/>
                    <a:lstStyle/>
                    <a:p>
                      <a:pPr indent="0" lvl="0" marL="0" marR="0" rtl="0" algn="l">
                        <a:lnSpc>
                          <a:spcPct val="100000"/>
                        </a:lnSpc>
                        <a:spcBef>
                          <a:spcPts val="0"/>
                        </a:spcBef>
                        <a:spcAft>
                          <a:spcPts val="0"/>
                        </a:spcAft>
                        <a:buNone/>
                      </a:pPr>
                      <a:r>
                        <a:t/>
                      </a:r>
                      <a:endParaRPr sz="1700" u="none" cap="none" strike="noStrike">
                        <a:latin typeface="Times New Roman"/>
                        <a:ea typeface="Times New Roman"/>
                        <a:cs typeface="Times New Roman"/>
                        <a:sym typeface="Times New Roman"/>
                      </a:endParaRPr>
                    </a:p>
                  </a:txBody>
                  <a:tcPr marT="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57150">
                      <a:solidFill>
                        <a:srgbClr val="FFFFFF"/>
                      </a:solidFill>
                      <a:prstDash val="solid"/>
                      <a:round/>
                      <a:headEnd len="sm" w="sm" type="none"/>
                      <a:tailEnd len="sm" w="sm" type="none"/>
                    </a:lnB>
                    <a:solidFill>
                      <a:srgbClr val="4472C4"/>
                    </a:solidFill>
                  </a:tcPr>
                </a:tc>
                <a:tc>
                  <a:txBody>
                    <a:bodyPr/>
                    <a:lstStyle/>
                    <a:p>
                      <a:pPr indent="0" lvl="0" marL="45085" marR="0" rtl="0" algn="l">
                        <a:lnSpc>
                          <a:spcPct val="114444"/>
                        </a:lnSpc>
                        <a:spcBef>
                          <a:spcPts val="0"/>
                        </a:spcBef>
                        <a:spcAft>
                          <a:spcPts val="0"/>
                        </a:spcAft>
                        <a:buNone/>
                      </a:pPr>
                      <a:r>
                        <a:rPr b="1" lang="el-GR" sz="1800" u="none" cap="none" strike="noStrike">
                          <a:solidFill>
                            <a:srgbClr val="FFFFFF"/>
                          </a:solidFill>
                          <a:latin typeface="Calibri"/>
                          <a:ea typeface="Calibri"/>
                          <a:cs typeface="Calibri"/>
                          <a:sym typeface="Calibri"/>
                        </a:rPr>
                        <a:t>ΠΛΕΟΝΕΚΤΗΜΑΤΑ</a:t>
                      </a:r>
                      <a:endParaRPr sz="1800" u="none" cap="none" strike="noStrike">
                        <a:latin typeface="Calibri"/>
                        <a:ea typeface="Calibri"/>
                        <a:cs typeface="Calibri"/>
                        <a:sym typeface="Calibri"/>
                      </a:endParaRPr>
                    </a:p>
                  </a:txBody>
                  <a:tcPr marT="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57150">
                      <a:solidFill>
                        <a:srgbClr val="FFFFFF"/>
                      </a:solidFill>
                      <a:prstDash val="solid"/>
                      <a:round/>
                      <a:headEnd len="sm" w="sm" type="none"/>
                      <a:tailEnd len="sm" w="sm" type="none"/>
                    </a:lnB>
                    <a:solidFill>
                      <a:srgbClr val="4472C4"/>
                    </a:solidFill>
                  </a:tcPr>
                </a:tc>
                <a:tc>
                  <a:txBody>
                    <a:bodyPr/>
                    <a:lstStyle/>
                    <a:p>
                      <a:pPr indent="0" lvl="0" marL="45085" marR="0" rtl="0" algn="l">
                        <a:lnSpc>
                          <a:spcPct val="114444"/>
                        </a:lnSpc>
                        <a:spcBef>
                          <a:spcPts val="0"/>
                        </a:spcBef>
                        <a:spcAft>
                          <a:spcPts val="0"/>
                        </a:spcAft>
                        <a:buNone/>
                      </a:pPr>
                      <a:r>
                        <a:rPr b="1" lang="el-GR" sz="1800" u="none" cap="none" strike="noStrike">
                          <a:solidFill>
                            <a:srgbClr val="FFFFFF"/>
                          </a:solidFill>
                          <a:latin typeface="Calibri"/>
                          <a:ea typeface="Calibri"/>
                          <a:cs typeface="Calibri"/>
                          <a:sym typeface="Calibri"/>
                        </a:rPr>
                        <a:t>ΜΕΙΟΝΕΚΤΗΜΑΤΑ</a:t>
                      </a:r>
                      <a:endParaRPr sz="1800" u="none" cap="none" strike="noStrike">
                        <a:latin typeface="Calibri"/>
                        <a:ea typeface="Calibri"/>
                        <a:cs typeface="Calibri"/>
                        <a:sym typeface="Calibri"/>
                      </a:endParaRPr>
                    </a:p>
                  </a:txBody>
                  <a:tcPr marT="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57150">
                      <a:solidFill>
                        <a:srgbClr val="FFFFFF"/>
                      </a:solidFill>
                      <a:prstDash val="solid"/>
                      <a:round/>
                      <a:headEnd len="sm" w="sm" type="none"/>
                      <a:tailEnd len="sm" w="sm" type="none"/>
                    </a:lnB>
                    <a:solidFill>
                      <a:srgbClr val="4472C4"/>
                    </a:solidFill>
                  </a:tcPr>
                </a:tc>
              </a:tr>
              <a:tr h="1097275">
                <a:tc>
                  <a:txBody>
                    <a:bodyPr/>
                    <a:lstStyle/>
                    <a:p>
                      <a:pPr indent="0" lvl="0" marL="45085" marR="0" rtl="0" algn="l">
                        <a:lnSpc>
                          <a:spcPct val="114444"/>
                        </a:lnSpc>
                        <a:spcBef>
                          <a:spcPts val="0"/>
                        </a:spcBef>
                        <a:spcAft>
                          <a:spcPts val="0"/>
                        </a:spcAft>
                        <a:buNone/>
                      </a:pPr>
                      <a:r>
                        <a:rPr b="1" lang="el-GR" sz="1800" u="none" cap="none" strike="noStrike">
                          <a:solidFill>
                            <a:srgbClr val="FFFFFF"/>
                          </a:solidFill>
                          <a:latin typeface="Calibri"/>
                          <a:ea typeface="Calibri"/>
                          <a:cs typeface="Calibri"/>
                          <a:sym typeface="Calibri"/>
                        </a:rPr>
                        <a:t>ΕΥΚΑΙΡΙΕΣ</a:t>
                      </a:r>
                      <a:endParaRPr sz="1800" u="none" cap="none" strike="noStrike">
                        <a:latin typeface="Calibri"/>
                        <a:ea typeface="Calibri"/>
                        <a:cs typeface="Calibri"/>
                        <a:sym typeface="Calibri"/>
                      </a:endParaRPr>
                    </a:p>
                  </a:txBody>
                  <a:tcPr marT="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571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4472C4"/>
                    </a:solidFill>
                  </a:tcPr>
                </a:tc>
                <a:tc>
                  <a:txBody>
                    <a:bodyPr/>
                    <a:lstStyle/>
                    <a:p>
                      <a:pPr indent="0" lvl="0" marL="45085" marR="59055" rtl="0" algn="l">
                        <a:lnSpc>
                          <a:spcPct val="117222"/>
                        </a:lnSpc>
                        <a:spcBef>
                          <a:spcPts val="0"/>
                        </a:spcBef>
                        <a:spcAft>
                          <a:spcPts val="0"/>
                        </a:spcAft>
                        <a:buNone/>
                      </a:pPr>
                      <a:r>
                        <a:rPr lang="el-GR" sz="1800" u="none" cap="none" strike="noStrike">
                          <a:latin typeface="Calibri"/>
                          <a:ea typeface="Calibri"/>
                          <a:cs typeface="Calibri"/>
                          <a:sym typeface="Calibri"/>
                        </a:rPr>
                        <a:t>Πώς να αξιοποιηθούν τα πλεονεκτήματα για να ενισχυθούν οι ευκαιρίες;</a:t>
                      </a:r>
                      <a:endParaRPr sz="1800" u="none" cap="none" strike="noStrike">
                        <a:latin typeface="Calibri"/>
                        <a:ea typeface="Calibri"/>
                        <a:cs typeface="Calibri"/>
                        <a:sym typeface="Calibri"/>
                      </a:endParaRPr>
                    </a:p>
                  </a:txBody>
                  <a:tcPr marT="1275"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571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CFD5EA"/>
                    </a:solidFill>
                  </a:tcPr>
                </a:tc>
                <a:tc>
                  <a:txBody>
                    <a:bodyPr/>
                    <a:lstStyle/>
                    <a:p>
                      <a:pPr indent="0" lvl="0" marL="45085" marR="455294" rtl="0" algn="l">
                        <a:lnSpc>
                          <a:spcPct val="117222"/>
                        </a:lnSpc>
                        <a:spcBef>
                          <a:spcPts val="0"/>
                        </a:spcBef>
                        <a:spcAft>
                          <a:spcPts val="0"/>
                        </a:spcAft>
                        <a:buNone/>
                      </a:pPr>
                      <a:r>
                        <a:rPr lang="el-GR" sz="1800" u="none" cap="none" strike="noStrike">
                          <a:latin typeface="Calibri"/>
                          <a:ea typeface="Calibri"/>
                          <a:cs typeface="Calibri"/>
                          <a:sym typeface="Calibri"/>
                        </a:rPr>
                        <a:t>Πώς θα εξαλειφθούν τα μειονεκτήματα που μπορεί να αποτρέψουν την αξιοποίηση των ευκαιριών</a:t>
                      </a:r>
                      <a:endParaRPr sz="1800" u="none" cap="none" strike="noStrike">
                        <a:latin typeface="Calibri"/>
                        <a:ea typeface="Calibri"/>
                        <a:cs typeface="Calibri"/>
                        <a:sym typeface="Calibri"/>
                      </a:endParaRPr>
                    </a:p>
                  </a:txBody>
                  <a:tcPr marT="1275"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571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CFD5EA"/>
                    </a:solidFill>
                  </a:tcPr>
                </a:tc>
              </a:tr>
              <a:tr h="1371600">
                <a:tc>
                  <a:txBody>
                    <a:bodyPr/>
                    <a:lstStyle/>
                    <a:p>
                      <a:pPr indent="0" lvl="0" marL="45085" marR="0" rtl="0" algn="l">
                        <a:lnSpc>
                          <a:spcPct val="114444"/>
                        </a:lnSpc>
                        <a:spcBef>
                          <a:spcPts val="0"/>
                        </a:spcBef>
                        <a:spcAft>
                          <a:spcPts val="0"/>
                        </a:spcAft>
                        <a:buNone/>
                      </a:pPr>
                      <a:r>
                        <a:rPr b="1" lang="el-GR" sz="1800" u="none" cap="none" strike="noStrike">
                          <a:solidFill>
                            <a:srgbClr val="FFFFFF"/>
                          </a:solidFill>
                          <a:latin typeface="Calibri"/>
                          <a:ea typeface="Calibri"/>
                          <a:cs typeface="Calibri"/>
                          <a:sym typeface="Calibri"/>
                        </a:rPr>
                        <a:t>ΚΙΝΔΥΝΟΙ</a:t>
                      </a:r>
                      <a:endParaRPr sz="1800" u="none" cap="none" strike="noStrike">
                        <a:latin typeface="Calibri"/>
                        <a:ea typeface="Calibri"/>
                        <a:cs typeface="Calibri"/>
                        <a:sym typeface="Calibri"/>
                      </a:endParaRPr>
                    </a:p>
                  </a:txBody>
                  <a:tcPr marT="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4472C4"/>
                    </a:solidFill>
                  </a:tcPr>
                </a:tc>
                <a:tc>
                  <a:txBody>
                    <a:bodyPr/>
                    <a:lstStyle/>
                    <a:p>
                      <a:pPr indent="0" lvl="0" marL="45085" marR="124460" rtl="0" algn="l">
                        <a:lnSpc>
                          <a:spcPct val="117222"/>
                        </a:lnSpc>
                        <a:spcBef>
                          <a:spcPts val="0"/>
                        </a:spcBef>
                        <a:spcAft>
                          <a:spcPts val="0"/>
                        </a:spcAft>
                        <a:buNone/>
                      </a:pPr>
                      <a:r>
                        <a:rPr lang="el-GR" sz="1800" u="none" cap="none" strike="noStrike">
                          <a:latin typeface="Calibri"/>
                          <a:ea typeface="Calibri"/>
                          <a:cs typeface="Calibri"/>
                          <a:sym typeface="Calibri"/>
                        </a:rPr>
                        <a:t>Πώς να αξιοποιηθούν τα οφέλη ώστε να μειώσουν την πιθανότητα εμφάνισης κινδύνων ή / και τον αντίκτυπο, στην περίπτωση εμφάνισης</a:t>
                      </a:r>
                      <a:endParaRPr sz="1800" u="none" cap="none" strike="noStrike">
                        <a:latin typeface="Calibri"/>
                        <a:ea typeface="Calibri"/>
                        <a:cs typeface="Calibri"/>
                        <a:sym typeface="Calibri"/>
                      </a:endParaRPr>
                    </a:p>
                  </a:txBody>
                  <a:tcPr marT="1275"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9EBF5"/>
                    </a:solidFill>
                  </a:tcPr>
                </a:tc>
                <a:tc>
                  <a:txBody>
                    <a:bodyPr/>
                    <a:lstStyle/>
                    <a:p>
                      <a:pPr indent="0" lvl="0" marL="45085" marR="244475" rtl="0" algn="l">
                        <a:lnSpc>
                          <a:spcPct val="117222"/>
                        </a:lnSpc>
                        <a:spcBef>
                          <a:spcPts val="0"/>
                        </a:spcBef>
                        <a:spcAft>
                          <a:spcPts val="0"/>
                        </a:spcAft>
                        <a:buNone/>
                      </a:pPr>
                      <a:r>
                        <a:rPr lang="el-GR" sz="1800" u="none" cap="none" strike="noStrike">
                          <a:latin typeface="Calibri"/>
                          <a:ea typeface="Calibri"/>
                          <a:cs typeface="Calibri"/>
                          <a:sym typeface="Calibri"/>
                        </a:rPr>
                        <a:t>Πώς θα μειωθούν τα μειονεκτήματα ώστε να αποτραπούν οι κίνδυνοι</a:t>
                      </a:r>
                      <a:endParaRPr sz="1800" u="none" cap="none" strike="noStrike">
                        <a:latin typeface="Calibri"/>
                        <a:ea typeface="Calibri"/>
                        <a:cs typeface="Calibri"/>
                        <a:sym typeface="Calibri"/>
                      </a:endParaRPr>
                    </a:p>
                  </a:txBody>
                  <a:tcPr marT="1275"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9EBF5"/>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1" name="Shape 131"/>
        <p:cNvGrpSpPr/>
        <p:nvPr/>
      </p:nvGrpSpPr>
      <p:grpSpPr>
        <a:xfrm>
          <a:off x="0" y="0"/>
          <a:ext cx="0" cy="0"/>
          <a:chOff x="0" y="0"/>
          <a:chExt cx="0" cy="0"/>
        </a:xfrm>
      </p:grpSpPr>
      <p:sp>
        <p:nvSpPr>
          <p:cNvPr id="132" name="Google Shape;132;p19"/>
          <p:cNvSpPr txBox="1"/>
          <p:nvPr>
            <p:ph type="title"/>
          </p:nvPr>
        </p:nvSpPr>
        <p:spPr>
          <a:xfrm>
            <a:off x="707390" y="442436"/>
            <a:ext cx="7729219" cy="738664"/>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l-GR" sz="2400"/>
              <a:t>Πώς συντίθεται μια εκτίμηση;</a:t>
            </a:r>
            <a:br>
              <a:rPr b="1" lang="el-GR" sz="2400"/>
            </a:br>
            <a:r>
              <a:rPr b="1" lang="el-GR" sz="2400"/>
              <a:t>=&gt; Διαφορετικές μέθοδοι είναι δυνατές (συν.)</a:t>
            </a:r>
            <a:endParaRPr b="1" sz="2400"/>
          </a:p>
        </p:txBody>
      </p:sp>
      <p:sp>
        <p:nvSpPr>
          <p:cNvPr id="133" name="Google Shape;133;p19"/>
          <p:cNvSpPr txBox="1"/>
          <p:nvPr>
            <p:ph idx="1" type="body"/>
          </p:nvPr>
        </p:nvSpPr>
        <p:spPr>
          <a:xfrm>
            <a:off x="609600" y="1936909"/>
            <a:ext cx="7827009" cy="1938992"/>
          </a:xfrm>
          <a:prstGeom prst="rect">
            <a:avLst/>
          </a:prstGeom>
          <a:noFill/>
          <a:ln>
            <a:noFill/>
          </a:ln>
        </p:spPr>
        <p:txBody>
          <a:bodyPr anchorCtr="0" anchor="t" bIns="0" lIns="0" spcFirstLastPara="1" rIns="0" wrap="square" tIns="0">
            <a:spAutoFit/>
          </a:bodyPr>
          <a:lstStyle/>
          <a:p>
            <a:pPr indent="-457200" lvl="0" marL="469900" marR="39370" rtl="0" algn="l">
              <a:lnSpc>
                <a:spcPct val="90400"/>
              </a:lnSpc>
              <a:spcBef>
                <a:spcPts val="0"/>
              </a:spcBef>
              <a:spcAft>
                <a:spcPts val="0"/>
              </a:spcAft>
              <a:buClr>
                <a:schemeClr val="dk1"/>
              </a:buClr>
              <a:buSzPts val="2000"/>
              <a:buFont typeface="Calibri"/>
              <a:buAutoNum type="arabicPeriod" startAt="4"/>
            </a:pPr>
            <a:r>
              <a:rPr lang="el-GR" sz="2000"/>
              <a:t>Η προσέγγιση "PESTEL": διαχωρίζει το πολιτικό (P) περιβάλλον (τακτική σε διαφορετικά μεγέθη και αλληλεπίδραση μεταξύ των θεσμών), την οικονομία (E) (αποτελέσματα, δυναμική), το κοινωνικό (S) (δημογραφία, εισόδημα, κοινωνική κινητικότητα, τρόπο ζωής, παιδεία και εκπαίδευση, κ.ά), το τεχνολογικό (T), το περιβαλλοντικό (E) και το νομικό (L) περιβάλλον ... Και προσπαθεί να διαπιστώσει τον τρόπο που αυτά τα περιβάλλοντα επιδρούν στην οργάνωση της περιοχής.</a:t>
            </a:r>
            <a:r>
              <a:rPr b="1" lang="el-GR" sz="2000"/>
              <a:t>	</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7" name="Shape 137"/>
        <p:cNvGrpSpPr/>
        <p:nvPr/>
      </p:nvGrpSpPr>
      <p:grpSpPr>
        <a:xfrm>
          <a:off x="0" y="0"/>
          <a:ext cx="0" cy="0"/>
          <a:chOff x="0" y="0"/>
          <a:chExt cx="0" cy="0"/>
        </a:xfrm>
      </p:grpSpPr>
      <p:sp>
        <p:nvSpPr>
          <p:cNvPr id="138" name="Google Shape;138;p20"/>
          <p:cNvSpPr/>
          <p:nvPr/>
        </p:nvSpPr>
        <p:spPr>
          <a:xfrm>
            <a:off x="628650" y="2305050"/>
            <a:ext cx="7886700" cy="1104900"/>
          </a:xfrm>
          <a:custGeom>
            <a:rect b="b" l="l" r="r" t="t"/>
            <a:pathLst>
              <a:path extrusionOk="0" h="1104900" w="7886700">
                <a:moveTo>
                  <a:pt x="7886700" y="0"/>
                </a:moveTo>
                <a:lnTo>
                  <a:pt x="0" y="0"/>
                </a:lnTo>
                <a:lnTo>
                  <a:pt x="0" y="1104900"/>
                </a:lnTo>
                <a:lnTo>
                  <a:pt x="7886700" y="1104900"/>
                </a:lnTo>
                <a:lnTo>
                  <a:pt x="7886700" y="0"/>
                </a:lnTo>
                <a:close/>
              </a:path>
            </a:pathLst>
          </a:custGeom>
          <a:solidFill>
            <a:srgbClr val="DAE3F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 name="Google Shape;139;p20"/>
          <p:cNvSpPr txBox="1"/>
          <p:nvPr>
            <p:ph type="title"/>
          </p:nvPr>
        </p:nvSpPr>
        <p:spPr>
          <a:xfrm>
            <a:off x="707390" y="2543048"/>
            <a:ext cx="6303010" cy="5206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l-GR" sz="3300">
                <a:latin typeface="Calibri"/>
                <a:ea typeface="Calibri"/>
                <a:cs typeface="Calibri"/>
                <a:sym typeface="Calibri"/>
              </a:rPr>
              <a:t>2ο βήμα: στρατηγικές κατευθύνσεις</a:t>
            </a:r>
            <a:endParaRPr sz="33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3" name="Shape 143"/>
        <p:cNvGrpSpPr/>
        <p:nvPr/>
      </p:nvGrpSpPr>
      <p:grpSpPr>
        <a:xfrm>
          <a:off x="0" y="0"/>
          <a:ext cx="0" cy="0"/>
          <a:chOff x="0" y="0"/>
          <a:chExt cx="0" cy="0"/>
        </a:xfrm>
      </p:grpSpPr>
      <p:sp>
        <p:nvSpPr>
          <p:cNvPr id="144" name="Google Shape;144;p21"/>
          <p:cNvSpPr txBox="1"/>
          <p:nvPr/>
        </p:nvSpPr>
        <p:spPr>
          <a:xfrm>
            <a:off x="709930" y="1871012"/>
            <a:ext cx="7724140" cy="1972976"/>
          </a:xfrm>
          <a:prstGeom prst="rect">
            <a:avLst/>
          </a:prstGeom>
          <a:noFill/>
          <a:ln>
            <a:noFill/>
          </a:ln>
        </p:spPr>
        <p:txBody>
          <a:bodyPr anchorCtr="0" anchor="t" bIns="0" lIns="0" spcFirstLastPara="1" rIns="0" wrap="square" tIns="51425">
            <a:spAutoFit/>
          </a:bodyPr>
          <a:lstStyle/>
          <a:p>
            <a:pPr indent="0" lvl="0" marL="12700" marR="5080" rtl="0" algn="l">
              <a:lnSpc>
                <a:spcPct val="109166"/>
              </a:lnSpc>
              <a:spcBef>
                <a:spcPts val="0"/>
              </a:spcBef>
              <a:spcAft>
                <a:spcPts val="0"/>
              </a:spcAft>
              <a:buNone/>
            </a:pPr>
            <a:r>
              <a:rPr lang="el-GR" sz="2400">
                <a:solidFill>
                  <a:schemeClr val="dk1"/>
                </a:solidFill>
                <a:latin typeface="Calibri"/>
                <a:ea typeface="Calibri"/>
                <a:cs typeface="Calibri"/>
                <a:sym typeface="Calibri"/>
              </a:rPr>
              <a:t>Πρέπει να προκύψουν κατευθυντήριες γραμμές …</a:t>
            </a:r>
            <a:endParaRPr/>
          </a:p>
          <a:p>
            <a:pPr indent="0" lvl="0" marL="12700" marR="5080" rtl="0" algn="l">
              <a:lnSpc>
                <a:spcPct val="109166"/>
              </a:lnSpc>
              <a:spcBef>
                <a:spcPts val="405"/>
              </a:spcBef>
              <a:spcAft>
                <a:spcPts val="0"/>
              </a:spcAft>
              <a:buNone/>
            </a:pPr>
            <a:r>
              <a:t/>
            </a:r>
            <a:endParaRPr sz="2400">
              <a:solidFill>
                <a:schemeClr val="dk1"/>
              </a:solidFill>
              <a:latin typeface="Calibri"/>
              <a:ea typeface="Calibri"/>
              <a:cs typeface="Calibri"/>
              <a:sym typeface="Calibri"/>
            </a:endParaRPr>
          </a:p>
          <a:p>
            <a:pPr indent="0" lvl="0" marL="12700" marR="5080" rtl="0" algn="l">
              <a:lnSpc>
                <a:spcPct val="109166"/>
              </a:lnSpc>
              <a:spcBef>
                <a:spcPts val="405"/>
              </a:spcBef>
              <a:spcAft>
                <a:spcPts val="0"/>
              </a:spcAft>
              <a:buNone/>
            </a:pPr>
            <a:r>
              <a:rPr b="1" lang="el-GR" sz="2400">
                <a:solidFill>
                  <a:schemeClr val="dk1"/>
                </a:solidFill>
                <a:latin typeface="Calibri"/>
                <a:ea typeface="Calibri"/>
                <a:cs typeface="Calibri"/>
                <a:sym typeface="Calibri"/>
              </a:rPr>
              <a:t>Μια κατεύθυνση</a:t>
            </a:r>
            <a:endParaRPr/>
          </a:p>
          <a:p>
            <a:pPr indent="0" lvl="0" marL="12700" marR="5080" rtl="0" algn="l">
              <a:lnSpc>
                <a:spcPct val="109166"/>
              </a:lnSpc>
              <a:spcBef>
                <a:spcPts val="405"/>
              </a:spcBef>
              <a:spcAft>
                <a:spcPts val="0"/>
              </a:spcAft>
              <a:buNone/>
            </a:pPr>
            <a:r>
              <a:t/>
            </a:r>
            <a:endParaRPr sz="2400">
              <a:solidFill>
                <a:schemeClr val="dk1"/>
              </a:solidFill>
              <a:latin typeface="Calibri"/>
              <a:ea typeface="Calibri"/>
              <a:cs typeface="Calibri"/>
              <a:sym typeface="Calibri"/>
            </a:endParaRPr>
          </a:p>
          <a:p>
            <a:pPr indent="0" lvl="0" marL="12700" marR="0" rtl="0" algn="l">
              <a:lnSpc>
                <a:spcPct val="100000"/>
              </a:lnSpc>
              <a:spcBef>
                <a:spcPts val="525"/>
              </a:spcBef>
              <a:spcAft>
                <a:spcPts val="0"/>
              </a:spcAft>
              <a:buNone/>
            </a:pPr>
            <a:r>
              <a:rPr lang="el-GR" sz="2400">
                <a:solidFill>
                  <a:schemeClr val="dk1"/>
                </a:solidFill>
                <a:latin typeface="Calibri"/>
                <a:ea typeface="Calibri"/>
                <a:cs typeface="Calibri"/>
                <a:sym typeface="Calibri"/>
              </a:rPr>
              <a:t>Στρατηγική και σενάρια</a:t>
            </a:r>
            <a:endParaRPr sz="24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8" name="Shape 148"/>
        <p:cNvGrpSpPr/>
        <p:nvPr/>
      </p:nvGrpSpPr>
      <p:grpSpPr>
        <a:xfrm>
          <a:off x="0" y="0"/>
          <a:ext cx="0" cy="0"/>
          <a:chOff x="0" y="0"/>
          <a:chExt cx="0" cy="0"/>
        </a:xfrm>
      </p:grpSpPr>
      <p:sp>
        <p:nvSpPr>
          <p:cNvPr id="149" name="Google Shape;149;p22"/>
          <p:cNvSpPr txBox="1"/>
          <p:nvPr/>
        </p:nvSpPr>
        <p:spPr>
          <a:xfrm>
            <a:off x="281938" y="336106"/>
            <a:ext cx="1927862" cy="5035994"/>
          </a:xfrm>
          <a:prstGeom prst="rect">
            <a:avLst/>
          </a:prstGeom>
          <a:noFill/>
          <a:ln>
            <a:noFill/>
          </a:ln>
        </p:spPr>
        <p:txBody>
          <a:bodyPr anchorCtr="0" anchor="t" bIns="0" lIns="0" spcFirstLastPara="1" rIns="0" wrap="square" tIns="49525">
            <a:spAutoFit/>
          </a:bodyPr>
          <a:lstStyle/>
          <a:p>
            <a:pPr indent="0" lvl="0" marL="12700" marR="5080" rtl="0" algn="l">
              <a:lnSpc>
                <a:spcPct val="89900"/>
              </a:lnSpc>
              <a:spcBef>
                <a:spcPts val="0"/>
              </a:spcBef>
              <a:spcAft>
                <a:spcPts val="0"/>
              </a:spcAft>
              <a:buNone/>
            </a:pPr>
            <a:r>
              <a:rPr lang="el-GR" sz="2400">
                <a:solidFill>
                  <a:schemeClr val="dk1"/>
                </a:solidFill>
                <a:latin typeface="Calibri"/>
                <a:ea typeface="Calibri"/>
                <a:cs typeface="Calibri"/>
                <a:sym typeface="Calibri"/>
              </a:rPr>
              <a:t>Ένα απλό πλέγμα μπορεί να επιτρέψει, από την ανάλυση της διάγνωσης και των έργων που αναφέρουν οι φορείς, μέχρι να ταξινομήσει τα ζητήματα για τη διαμόρφωση της στρατηγικής</a:t>
            </a:r>
            <a:endParaRPr sz="2400">
              <a:solidFill>
                <a:schemeClr val="dk1"/>
              </a:solidFill>
              <a:latin typeface="Calibri"/>
              <a:ea typeface="Calibri"/>
              <a:cs typeface="Calibri"/>
              <a:sym typeface="Calibri"/>
            </a:endParaRPr>
          </a:p>
        </p:txBody>
      </p:sp>
      <p:graphicFrame>
        <p:nvGraphicFramePr>
          <p:cNvPr id="150" name="Google Shape;150;p22"/>
          <p:cNvGraphicFramePr/>
          <p:nvPr/>
        </p:nvGraphicFramePr>
        <p:xfrm>
          <a:off x="2597652" y="218674"/>
          <a:ext cx="3000000" cy="3000000"/>
        </p:xfrm>
        <a:graphic>
          <a:graphicData uri="http://schemas.openxmlformats.org/drawingml/2006/table">
            <a:tbl>
              <a:tblPr bandRow="1" firstRow="1">
                <a:noFill/>
                <a:tableStyleId>{1F699BAF-FBA5-49EE-97D3-B1EAE928482E}</a:tableStyleId>
              </a:tblPr>
              <a:tblGrid>
                <a:gridCol w="3051800"/>
                <a:gridCol w="1897375"/>
                <a:gridCol w="1388100"/>
              </a:tblGrid>
              <a:tr h="462925">
                <a:tc>
                  <a:txBody>
                    <a:bodyPr/>
                    <a:lstStyle/>
                    <a:p>
                      <a:pPr indent="0" lvl="0" marL="0" marR="0" rtl="0" algn="l">
                        <a:lnSpc>
                          <a:spcPct val="112857"/>
                        </a:lnSpc>
                        <a:spcBef>
                          <a:spcPts val="0"/>
                        </a:spcBef>
                        <a:spcAft>
                          <a:spcPts val="0"/>
                        </a:spcAft>
                        <a:buNone/>
                      </a:pPr>
                      <a:r>
                        <a:rPr b="1" lang="el-GR" sz="1400" u="none" cap="none" strike="noStrike">
                          <a:solidFill>
                            <a:srgbClr val="FFFFFF"/>
                          </a:solidFill>
                          <a:latin typeface="Calibri"/>
                          <a:ea typeface="Calibri"/>
                          <a:cs typeface="Calibri"/>
                          <a:sym typeface="Calibri"/>
                        </a:rPr>
                        <a:t>Κυρίαρχα θέματα σε ένα ενοποιητικό πρόγραμμα δράσης</a:t>
                      </a:r>
                      <a:endParaRPr sz="1400" u="none" cap="none" strike="noStrike">
                        <a:latin typeface="Calibri"/>
                        <a:ea typeface="Calibri"/>
                        <a:cs typeface="Calibri"/>
                        <a:sym typeface="Calibri"/>
                      </a:endParaRPr>
                    </a:p>
                  </a:txBody>
                  <a:tcPr marT="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57150">
                      <a:solidFill>
                        <a:srgbClr val="FFFFFF"/>
                      </a:solidFill>
                      <a:prstDash val="solid"/>
                      <a:round/>
                      <a:headEnd len="sm" w="sm" type="none"/>
                      <a:tailEnd len="sm" w="sm" type="none"/>
                    </a:lnB>
                    <a:solidFill>
                      <a:srgbClr val="4472C4"/>
                    </a:solidFill>
                  </a:tcPr>
                </a:tc>
                <a:tc>
                  <a:txBody>
                    <a:bodyPr/>
                    <a:lstStyle/>
                    <a:p>
                      <a:pPr indent="0" lvl="0" marL="98425" marR="0" rtl="0" algn="l">
                        <a:lnSpc>
                          <a:spcPct val="112857"/>
                        </a:lnSpc>
                        <a:spcBef>
                          <a:spcPts val="0"/>
                        </a:spcBef>
                        <a:spcAft>
                          <a:spcPts val="0"/>
                        </a:spcAft>
                        <a:buNone/>
                      </a:pPr>
                      <a:r>
                        <a:rPr b="1" lang="el-GR" sz="1400" u="none" cap="none" strike="noStrike">
                          <a:solidFill>
                            <a:srgbClr val="FFFFFF"/>
                          </a:solidFill>
                          <a:latin typeface="Calibri"/>
                          <a:ea typeface="Calibri"/>
                          <a:cs typeface="Calibri"/>
                          <a:sym typeface="Calibri"/>
                        </a:rPr>
                        <a:t>Κατάταξη κατά σπουδαιότητα</a:t>
                      </a:r>
                      <a:endParaRPr sz="1400" u="none" cap="none" strike="noStrike">
                        <a:latin typeface="Calibri"/>
                        <a:ea typeface="Calibri"/>
                        <a:cs typeface="Calibri"/>
                        <a:sym typeface="Calibri"/>
                      </a:endParaRPr>
                    </a:p>
                  </a:txBody>
                  <a:tcPr marT="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57150">
                      <a:solidFill>
                        <a:srgbClr val="FFFFFF"/>
                      </a:solidFill>
                      <a:prstDash val="solid"/>
                      <a:round/>
                      <a:headEnd len="sm" w="sm" type="none"/>
                      <a:tailEnd len="sm" w="sm" type="none"/>
                    </a:lnB>
                    <a:solidFill>
                      <a:srgbClr val="4472C4"/>
                    </a:solidFill>
                  </a:tcPr>
                </a:tc>
                <a:tc>
                  <a:txBody>
                    <a:bodyPr/>
                    <a:lstStyle/>
                    <a:p>
                      <a:pPr indent="0" lvl="0" marL="296545" marR="0" rtl="0" algn="l">
                        <a:lnSpc>
                          <a:spcPct val="112857"/>
                        </a:lnSpc>
                        <a:spcBef>
                          <a:spcPts val="0"/>
                        </a:spcBef>
                        <a:spcAft>
                          <a:spcPts val="0"/>
                        </a:spcAft>
                        <a:buNone/>
                      </a:pPr>
                      <a:r>
                        <a:rPr b="1" lang="el-GR" sz="1400" u="none" cap="none" strike="noStrike">
                          <a:solidFill>
                            <a:srgbClr val="FFFFFF"/>
                          </a:solidFill>
                          <a:latin typeface="Calibri"/>
                          <a:ea typeface="Calibri"/>
                          <a:cs typeface="Calibri"/>
                          <a:sym typeface="Calibri"/>
                        </a:rPr>
                        <a:t>Παρατηρήσεις</a:t>
                      </a:r>
                      <a:endParaRPr sz="1400" u="none" cap="none" strike="noStrike">
                        <a:latin typeface="Calibri"/>
                        <a:ea typeface="Calibri"/>
                        <a:cs typeface="Calibri"/>
                        <a:sym typeface="Calibri"/>
                      </a:endParaRPr>
                    </a:p>
                  </a:txBody>
                  <a:tcPr marT="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57150">
                      <a:solidFill>
                        <a:srgbClr val="FFFFFF"/>
                      </a:solidFill>
                      <a:prstDash val="solid"/>
                      <a:round/>
                      <a:headEnd len="sm" w="sm" type="none"/>
                      <a:tailEnd len="sm" w="sm" type="none"/>
                    </a:lnB>
                    <a:solidFill>
                      <a:srgbClr val="4472C4"/>
                    </a:solidFill>
                  </a:tcPr>
                </a:tc>
              </a:tr>
              <a:tr h="1694175">
                <a:tc>
                  <a:txBody>
                    <a:bodyPr/>
                    <a:lstStyle/>
                    <a:p>
                      <a:pPr indent="0" lvl="0" marL="24130" marR="0" rtl="0" algn="l">
                        <a:lnSpc>
                          <a:spcPct val="113214"/>
                        </a:lnSpc>
                        <a:spcBef>
                          <a:spcPts val="0"/>
                        </a:spcBef>
                        <a:spcAft>
                          <a:spcPts val="0"/>
                        </a:spcAft>
                        <a:buNone/>
                      </a:pPr>
                      <a:r>
                        <a:rPr b="1" lang="el-GR" sz="1400" u="none" cap="none" strike="noStrike">
                          <a:solidFill>
                            <a:srgbClr val="FFFFFF"/>
                          </a:solidFill>
                          <a:latin typeface="Calibri"/>
                          <a:ea typeface="Calibri"/>
                          <a:cs typeface="Calibri"/>
                          <a:sym typeface="Calibri"/>
                        </a:rPr>
                        <a:t>Πρόγραμμα 1</a:t>
                      </a:r>
                      <a:endParaRPr sz="1400" u="none" cap="none" strike="noStrike">
                        <a:latin typeface="Calibri"/>
                        <a:ea typeface="Calibri"/>
                        <a:cs typeface="Calibri"/>
                        <a:sym typeface="Calibri"/>
                      </a:endParaRPr>
                    </a:p>
                    <a:p>
                      <a:pPr indent="0" lvl="0" marL="24130" marR="0" rtl="0" algn="l">
                        <a:lnSpc>
                          <a:spcPct val="100000"/>
                        </a:lnSpc>
                        <a:spcBef>
                          <a:spcPts val="25"/>
                        </a:spcBef>
                        <a:spcAft>
                          <a:spcPts val="0"/>
                        </a:spcAft>
                        <a:buNone/>
                      </a:pPr>
                      <a:r>
                        <a:rPr b="1" lang="el-GR" sz="1400" u="none" cap="none" strike="noStrike">
                          <a:solidFill>
                            <a:srgbClr val="FFFFFF"/>
                          </a:solidFill>
                          <a:latin typeface="Calibri"/>
                          <a:ea typeface="Calibri"/>
                          <a:cs typeface="Calibri"/>
                          <a:sym typeface="Calibri"/>
                        </a:rPr>
                        <a:t>Θέματα:</a:t>
                      </a:r>
                      <a:endParaRPr sz="1400" u="none" cap="none" strike="noStrike">
                        <a:latin typeface="Calibri"/>
                        <a:ea typeface="Calibri"/>
                        <a:cs typeface="Calibri"/>
                        <a:sym typeface="Calibri"/>
                      </a:endParaRPr>
                    </a:p>
                    <a:p>
                      <a:pPr indent="-343535" lvl="0" marL="367030" marR="0" rtl="0" algn="l">
                        <a:lnSpc>
                          <a:spcPct val="100000"/>
                        </a:lnSpc>
                        <a:spcBef>
                          <a:spcPts val="215"/>
                        </a:spcBef>
                        <a:spcAft>
                          <a:spcPts val="0"/>
                        </a:spcAft>
                        <a:buClr>
                          <a:srgbClr val="FFFFFF"/>
                        </a:buClr>
                        <a:buSzPts val="1400"/>
                        <a:buFont typeface="Arial"/>
                        <a:buChar char="■"/>
                      </a:pPr>
                      <a:r>
                        <a:rPr b="1" lang="el-GR" sz="1400" u="none" cap="none" strike="noStrike">
                          <a:solidFill>
                            <a:srgbClr val="FFFFFF"/>
                          </a:solidFill>
                          <a:latin typeface="Calibri"/>
                          <a:ea typeface="Calibri"/>
                          <a:cs typeface="Calibri"/>
                          <a:sym typeface="Calibri"/>
                        </a:rPr>
                        <a:t>Κλίμακα συνάφειας</a:t>
                      </a:r>
                      <a:endParaRPr sz="1400" u="none" cap="none" strike="noStrike">
                        <a:latin typeface="Calibri"/>
                        <a:ea typeface="Calibri"/>
                        <a:cs typeface="Calibri"/>
                        <a:sym typeface="Calibri"/>
                      </a:endParaRPr>
                    </a:p>
                    <a:p>
                      <a:pPr indent="-343535" lvl="0" marL="367030" marR="0" rtl="0" algn="l">
                        <a:lnSpc>
                          <a:spcPct val="100000"/>
                        </a:lnSpc>
                        <a:spcBef>
                          <a:spcPts val="310"/>
                        </a:spcBef>
                        <a:spcAft>
                          <a:spcPts val="0"/>
                        </a:spcAft>
                        <a:buClr>
                          <a:srgbClr val="FFFFFF"/>
                        </a:buClr>
                        <a:buSzPts val="1400"/>
                        <a:buFont typeface="Arial"/>
                        <a:buChar char="■"/>
                      </a:pPr>
                      <a:r>
                        <a:rPr b="1" lang="el-GR" sz="1400" u="none" cap="none" strike="noStrike">
                          <a:solidFill>
                            <a:srgbClr val="FFFFFF"/>
                          </a:solidFill>
                          <a:latin typeface="Calibri"/>
                          <a:ea typeface="Calibri"/>
                          <a:cs typeface="Calibri"/>
                          <a:sym typeface="Calibri"/>
                        </a:rPr>
                        <a:t>Επιπτώσεις στην περιοχή</a:t>
                      </a:r>
                      <a:endParaRPr sz="1400" u="none" cap="none" strike="noStrike">
                        <a:latin typeface="Calibri"/>
                        <a:ea typeface="Calibri"/>
                        <a:cs typeface="Calibri"/>
                        <a:sym typeface="Calibri"/>
                      </a:endParaRPr>
                    </a:p>
                    <a:p>
                      <a:pPr indent="-343535" lvl="0" marL="367030" marR="0" rtl="0" algn="l">
                        <a:lnSpc>
                          <a:spcPct val="100000"/>
                        </a:lnSpc>
                        <a:spcBef>
                          <a:spcPts val="335"/>
                        </a:spcBef>
                        <a:spcAft>
                          <a:spcPts val="0"/>
                        </a:spcAft>
                        <a:buClr>
                          <a:srgbClr val="FFFFFF"/>
                        </a:buClr>
                        <a:buSzPts val="1400"/>
                        <a:buFont typeface="Arial"/>
                        <a:buChar char="■"/>
                      </a:pPr>
                      <a:r>
                        <a:rPr b="1" lang="el-GR" sz="1400" u="none" cap="none" strike="noStrike">
                          <a:solidFill>
                            <a:srgbClr val="FFFFFF"/>
                          </a:solidFill>
                          <a:latin typeface="Calibri"/>
                          <a:ea typeface="Calibri"/>
                          <a:cs typeface="Calibri"/>
                          <a:sym typeface="Calibri"/>
                        </a:rPr>
                        <a:t>Βαθμός ελέγχου από τους δρώντες</a:t>
                      </a:r>
                      <a:endParaRPr/>
                    </a:p>
                    <a:p>
                      <a:pPr indent="-343535" lvl="0" marL="367030" marR="0" rtl="0" algn="l">
                        <a:lnSpc>
                          <a:spcPct val="100000"/>
                        </a:lnSpc>
                        <a:spcBef>
                          <a:spcPts val="335"/>
                        </a:spcBef>
                        <a:spcAft>
                          <a:spcPts val="0"/>
                        </a:spcAft>
                        <a:buClr>
                          <a:srgbClr val="FFFFFF"/>
                        </a:buClr>
                        <a:buSzPts val="1400"/>
                        <a:buFont typeface="Arial"/>
                        <a:buChar char="■"/>
                      </a:pPr>
                      <a:r>
                        <a:rPr b="1" lang="el-GR" sz="1400" u="none" cap="none" strike="noStrike">
                          <a:solidFill>
                            <a:srgbClr val="FFFFFF"/>
                          </a:solidFill>
                          <a:latin typeface="Calibri"/>
                          <a:ea typeface="Calibri"/>
                          <a:cs typeface="Calibri"/>
                          <a:sym typeface="Calibri"/>
                        </a:rPr>
                        <a:t>Βαθμός υπευθυνότητας για το θέμα</a:t>
                      </a:r>
                      <a:endParaRPr sz="1400" u="none" cap="none" strike="noStrike">
                        <a:latin typeface="Calibri"/>
                        <a:ea typeface="Calibri"/>
                        <a:cs typeface="Calibri"/>
                        <a:sym typeface="Calibri"/>
                      </a:endParaRPr>
                    </a:p>
                  </a:txBody>
                  <a:tcPr marT="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571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4472C4"/>
                    </a:solidFill>
                  </a:tcPr>
                </a:tc>
                <a:tc>
                  <a:txBody>
                    <a:bodyPr/>
                    <a:lstStyle/>
                    <a:p>
                      <a:pPr indent="0" lvl="0" marL="0" marR="0" rtl="0" algn="l">
                        <a:lnSpc>
                          <a:spcPct val="100000"/>
                        </a:lnSpc>
                        <a:spcBef>
                          <a:spcPts val="0"/>
                        </a:spcBef>
                        <a:spcAft>
                          <a:spcPts val="0"/>
                        </a:spcAft>
                        <a:buNone/>
                      </a:pPr>
                      <a:r>
                        <a:t/>
                      </a:r>
                      <a:endParaRPr sz="1600" u="none" cap="none" strike="noStrike">
                        <a:latin typeface="Times New Roman"/>
                        <a:ea typeface="Times New Roman"/>
                        <a:cs typeface="Times New Roman"/>
                        <a:sym typeface="Times New Roman"/>
                      </a:endParaRPr>
                    </a:p>
                  </a:txBody>
                  <a:tcPr marT="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571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CFD5EA"/>
                    </a:solidFill>
                  </a:tcPr>
                </a:tc>
                <a:tc>
                  <a:txBody>
                    <a:bodyPr/>
                    <a:lstStyle/>
                    <a:p>
                      <a:pPr indent="0" lvl="0" marL="0" marR="0" rtl="0" algn="l">
                        <a:lnSpc>
                          <a:spcPct val="100000"/>
                        </a:lnSpc>
                        <a:spcBef>
                          <a:spcPts val="0"/>
                        </a:spcBef>
                        <a:spcAft>
                          <a:spcPts val="0"/>
                        </a:spcAft>
                        <a:buNone/>
                      </a:pPr>
                      <a:r>
                        <a:t/>
                      </a:r>
                      <a:endParaRPr sz="1600" u="none" cap="none" strike="noStrike">
                        <a:latin typeface="Times New Roman"/>
                        <a:ea typeface="Times New Roman"/>
                        <a:cs typeface="Times New Roman"/>
                        <a:sym typeface="Times New Roman"/>
                      </a:endParaRPr>
                    </a:p>
                  </a:txBody>
                  <a:tcPr marT="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571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CFD5EA"/>
                    </a:solidFill>
                  </a:tcPr>
                </a:tc>
              </a:tr>
              <a:tr h="1493525">
                <a:tc>
                  <a:txBody>
                    <a:bodyPr/>
                    <a:lstStyle/>
                    <a:p>
                      <a:pPr indent="0" lvl="0" marL="24130" marR="0" rtl="0" algn="l">
                        <a:lnSpc>
                          <a:spcPct val="113214"/>
                        </a:lnSpc>
                        <a:spcBef>
                          <a:spcPts val="0"/>
                        </a:spcBef>
                        <a:spcAft>
                          <a:spcPts val="0"/>
                        </a:spcAft>
                        <a:buNone/>
                      </a:pPr>
                      <a:r>
                        <a:rPr b="1" lang="el-GR" sz="1400" u="none" cap="none" strike="noStrike">
                          <a:solidFill>
                            <a:srgbClr val="FFFFFF"/>
                          </a:solidFill>
                          <a:latin typeface="Calibri"/>
                          <a:ea typeface="Calibri"/>
                          <a:cs typeface="Calibri"/>
                          <a:sym typeface="Calibri"/>
                        </a:rPr>
                        <a:t>Πρόγραμμα 2</a:t>
                      </a:r>
                      <a:endParaRPr sz="1400" u="none" cap="none" strike="noStrike">
                        <a:latin typeface="Calibri"/>
                        <a:ea typeface="Calibri"/>
                        <a:cs typeface="Calibri"/>
                        <a:sym typeface="Calibri"/>
                      </a:endParaRPr>
                    </a:p>
                    <a:p>
                      <a:pPr indent="0" lvl="0" marL="24130" marR="0" rtl="0" algn="l">
                        <a:lnSpc>
                          <a:spcPct val="100000"/>
                        </a:lnSpc>
                        <a:spcBef>
                          <a:spcPts val="25"/>
                        </a:spcBef>
                        <a:spcAft>
                          <a:spcPts val="0"/>
                        </a:spcAft>
                        <a:buNone/>
                      </a:pPr>
                      <a:r>
                        <a:rPr b="1" lang="el-GR" sz="1400" u="none" cap="none" strike="noStrike">
                          <a:solidFill>
                            <a:srgbClr val="FFFFFF"/>
                          </a:solidFill>
                          <a:latin typeface="Calibri"/>
                          <a:ea typeface="Calibri"/>
                          <a:cs typeface="Calibri"/>
                          <a:sym typeface="Calibri"/>
                        </a:rPr>
                        <a:t>Θέματα:</a:t>
                      </a:r>
                      <a:endParaRPr sz="1400" u="none" cap="none" strike="noStrike">
                        <a:latin typeface="Calibri"/>
                        <a:ea typeface="Calibri"/>
                        <a:cs typeface="Calibri"/>
                        <a:sym typeface="Calibri"/>
                      </a:endParaRPr>
                    </a:p>
                    <a:p>
                      <a:pPr indent="-343535" lvl="0" marL="367030" marR="0" rtl="0" algn="l">
                        <a:lnSpc>
                          <a:spcPct val="100000"/>
                        </a:lnSpc>
                        <a:spcBef>
                          <a:spcPts val="215"/>
                        </a:spcBef>
                        <a:spcAft>
                          <a:spcPts val="0"/>
                        </a:spcAft>
                        <a:buClr>
                          <a:srgbClr val="FFFFFF"/>
                        </a:buClr>
                        <a:buSzPts val="1400"/>
                        <a:buFont typeface="Arial"/>
                        <a:buChar char="■"/>
                      </a:pPr>
                      <a:r>
                        <a:rPr b="1" lang="el-GR" sz="1400" u="none" cap="none" strike="noStrike">
                          <a:solidFill>
                            <a:srgbClr val="FFFFFF"/>
                          </a:solidFill>
                          <a:latin typeface="Calibri"/>
                          <a:ea typeface="Calibri"/>
                          <a:cs typeface="Calibri"/>
                          <a:sym typeface="Calibri"/>
                        </a:rPr>
                        <a:t>Κλίμακα συνάφειας</a:t>
                      </a:r>
                      <a:endParaRPr sz="1400" u="none" cap="none" strike="noStrike">
                        <a:latin typeface="Calibri"/>
                        <a:ea typeface="Calibri"/>
                        <a:cs typeface="Calibri"/>
                        <a:sym typeface="Calibri"/>
                      </a:endParaRPr>
                    </a:p>
                    <a:p>
                      <a:pPr indent="-343535" lvl="0" marL="367030" marR="0" rtl="0" algn="l">
                        <a:lnSpc>
                          <a:spcPct val="100000"/>
                        </a:lnSpc>
                        <a:spcBef>
                          <a:spcPts val="310"/>
                        </a:spcBef>
                        <a:spcAft>
                          <a:spcPts val="0"/>
                        </a:spcAft>
                        <a:buClr>
                          <a:srgbClr val="FFFFFF"/>
                        </a:buClr>
                        <a:buSzPts val="1400"/>
                        <a:buFont typeface="Arial"/>
                        <a:buChar char="■"/>
                      </a:pPr>
                      <a:r>
                        <a:rPr b="1" lang="el-GR" sz="1400" u="none" cap="none" strike="noStrike">
                          <a:solidFill>
                            <a:srgbClr val="FFFFFF"/>
                          </a:solidFill>
                          <a:latin typeface="Calibri"/>
                          <a:ea typeface="Calibri"/>
                          <a:cs typeface="Calibri"/>
                          <a:sym typeface="Calibri"/>
                        </a:rPr>
                        <a:t>Επιπτώσεις στην περιοχή</a:t>
                      </a:r>
                      <a:endParaRPr sz="1400" u="none" cap="none" strike="noStrike">
                        <a:latin typeface="Calibri"/>
                        <a:ea typeface="Calibri"/>
                        <a:cs typeface="Calibri"/>
                        <a:sym typeface="Calibri"/>
                      </a:endParaRPr>
                    </a:p>
                    <a:p>
                      <a:pPr indent="-343535" lvl="0" marL="367030" marR="0" rtl="0" algn="l">
                        <a:lnSpc>
                          <a:spcPct val="100000"/>
                        </a:lnSpc>
                        <a:spcBef>
                          <a:spcPts val="335"/>
                        </a:spcBef>
                        <a:spcAft>
                          <a:spcPts val="0"/>
                        </a:spcAft>
                        <a:buClr>
                          <a:srgbClr val="FFFFFF"/>
                        </a:buClr>
                        <a:buSzPts val="1400"/>
                        <a:buFont typeface="Arial"/>
                        <a:buChar char="■"/>
                      </a:pPr>
                      <a:r>
                        <a:rPr b="1" lang="el-GR" sz="1400" u="none" cap="none" strike="noStrike">
                          <a:solidFill>
                            <a:srgbClr val="FFFFFF"/>
                          </a:solidFill>
                          <a:latin typeface="Calibri"/>
                          <a:ea typeface="Calibri"/>
                          <a:cs typeface="Calibri"/>
                          <a:sym typeface="Calibri"/>
                        </a:rPr>
                        <a:t>Βαθμός ελέγχου από τους δρώντες</a:t>
                      </a:r>
                      <a:endParaRPr/>
                    </a:p>
                    <a:p>
                      <a:pPr indent="-343535" lvl="0" marL="367030" marR="0" rtl="0" algn="l">
                        <a:lnSpc>
                          <a:spcPct val="100000"/>
                        </a:lnSpc>
                        <a:spcBef>
                          <a:spcPts val="335"/>
                        </a:spcBef>
                        <a:spcAft>
                          <a:spcPts val="0"/>
                        </a:spcAft>
                        <a:buClr>
                          <a:srgbClr val="FFFFFF"/>
                        </a:buClr>
                        <a:buSzPts val="1400"/>
                        <a:buFont typeface="Arial"/>
                        <a:buChar char="■"/>
                      </a:pPr>
                      <a:r>
                        <a:rPr b="1" lang="el-GR" sz="1400" u="none" cap="none" strike="noStrike">
                          <a:solidFill>
                            <a:srgbClr val="FFFFFF"/>
                          </a:solidFill>
                          <a:latin typeface="Calibri"/>
                          <a:ea typeface="Calibri"/>
                          <a:cs typeface="Calibri"/>
                          <a:sym typeface="Calibri"/>
                        </a:rPr>
                        <a:t>Βαθμός υπευθυνότητας για το θέμα</a:t>
                      </a:r>
                      <a:endParaRPr sz="1400" u="none" cap="none" strike="noStrike">
                        <a:latin typeface="Calibri"/>
                        <a:ea typeface="Calibri"/>
                        <a:cs typeface="Calibri"/>
                        <a:sym typeface="Calibri"/>
                      </a:endParaRPr>
                    </a:p>
                  </a:txBody>
                  <a:tcPr marT="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4472C4"/>
                    </a:solidFill>
                  </a:tcPr>
                </a:tc>
                <a:tc>
                  <a:txBody>
                    <a:bodyPr/>
                    <a:lstStyle/>
                    <a:p>
                      <a:pPr indent="0" lvl="0" marL="0" marR="0" rtl="0" algn="l">
                        <a:lnSpc>
                          <a:spcPct val="100000"/>
                        </a:lnSpc>
                        <a:spcBef>
                          <a:spcPts val="0"/>
                        </a:spcBef>
                        <a:spcAft>
                          <a:spcPts val="0"/>
                        </a:spcAft>
                        <a:buNone/>
                      </a:pPr>
                      <a:r>
                        <a:t/>
                      </a:r>
                      <a:endParaRPr sz="1600" u="none" cap="none" strike="noStrike">
                        <a:latin typeface="Times New Roman"/>
                        <a:ea typeface="Times New Roman"/>
                        <a:cs typeface="Times New Roman"/>
                        <a:sym typeface="Times New Roman"/>
                      </a:endParaRPr>
                    </a:p>
                  </a:txBody>
                  <a:tcPr marT="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9EBF5"/>
                    </a:solidFill>
                  </a:tcPr>
                </a:tc>
                <a:tc>
                  <a:txBody>
                    <a:bodyPr/>
                    <a:lstStyle/>
                    <a:p>
                      <a:pPr indent="0" lvl="0" marL="0" marR="0" rtl="0" algn="l">
                        <a:lnSpc>
                          <a:spcPct val="100000"/>
                        </a:lnSpc>
                        <a:spcBef>
                          <a:spcPts val="0"/>
                        </a:spcBef>
                        <a:spcAft>
                          <a:spcPts val="0"/>
                        </a:spcAft>
                        <a:buNone/>
                      </a:pPr>
                      <a:r>
                        <a:t/>
                      </a:r>
                      <a:endParaRPr sz="1600" u="none" cap="none" strike="noStrike">
                        <a:latin typeface="Times New Roman"/>
                        <a:ea typeface="Times New Roman"/>
                        <a:cs typeface="Times New Roman"/>
                        <a:sym typeface="Times New Roman"/>
                      </a:endParaRPr>
                    </a:p>
                  </a:txBody>
                  <a:tcPr marT="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9EBF5"/>
                    </a:solidFill>
                  </a:tcPr>
                </a:tc>
              </a:tr>
              <a:tr h="1694825">
                <a:tc>
                  <a:txBody>
                    <a:bodyPr/>
                    <a:lstStyle/>
                    <a:p>
                      <a:pPr indent="0" lvl="0" marL="24130" marR="0" rtl="0" algn="l">
                        <a:lnSpc>
                          <a:spcPct val="113214"/>
                        </a:lnSpc>
                        <a:spcBef>
                          <a:spcPts val="0"/>
                        </a:spcBef>
                        <a:spcAft>
                          <a:spcPts val="0"/>
                        </a:spcAft>
                        <a:buNone/>
                      </a:pPr>
                      <a:r>
                        <a:rPr b="1" lang="el-GR" sz="1400" u="none" cap="none" strike="noStrike">
                          <a:solidFill>
                            <a:srgbClr val="FFFFFF"/>
                          </a:solidFill>
                          <a:latin typeface="Calibri"/>
                          <a:ea typeface="Calibri"/>
                          <a:cs typeface="Calibri"/>
                          <a:sym typeface="Calibri"/>
                        </a:rPr>
                        <a:t>Πρόγραμμα 3</a:t>
                      </a:r>
                      <a:endParaRPr sz="1400" u="none" cap="none" strike="noStrike">
                        <a:latin typeface="Calibri"/>
                        <a:ea typeface="Calibri"/>
                        <a:cs typeface="Calibri"/>
                        <a:sym typeface="Calibri"/>
                      </a:endParaRPr>
                    </a:p>
                    <a:p>
                      <a:pPr indent="0" lvl="0" marL="24130" marR="0" rtl="0" algn="l">
                        <a:lnSpc>
                          <a:spcPct val="100000"/>
                        </a:lnSpc>
                        <a:spcBef>
                          <a:spcPts val="25"/>
                        </a:spcBef>
                        <a:spcAft>
                          <a:spcPts val="0"/>
                        </a:spcAft>
                        <a:buNone/>
                      </a:pPr>
                      <a:r>
                        <a:rPr b="1" lang="el-GR" sz="1400" u="none" cap="none" strike="noStrike">
                          <a:solidFill>
                            <a:srgbClr val="FFFFFF"/>
                          </a:solidFill>
                          <a:latin typeface="Calibri"/>
                          <a:ea typeface="Calibri"/>
                          <a:cs typeface="Calibri"/>
                          <a:sym typeface="Calibri"/>
                        </a:rPr>
                        <a:t>Θέματα:</a:t>
                      </a:r>
                      <a:endParaRPr sz="1400" u="none" cap="none" strike="noStrike">
                        <a:latin typeface="Calibri"/>
                        <a:ea typeface="Calibri"/>
                        <a:cs typeface="Calibri"/>
                        <a:sym typeface="Calibri"/>
                      </a:endParaRPr>
                    </a:p>
                    <a:p>
                      <a:pPr indent="-343535" lvl="0" marL="367030" marR="0" rtl="0" algn="l">
                        <a:lnSpc>
                          <a:spcPct val="100000"/>
                        </a:lnSpc>
                        <a:spcBef>
                          <a:spcPts val="215"/>
                        </a:spcBef>
                        <a:spcAft>
                          <a:spcPts val="0"/>
                        </a:spcAft>
                        <a:buClr>
                          <a:srgbClr val="FFFFFF"/>
                        </a:buClr>
                        <a:buSzPts val="1400"/>
                        <a:buFont typeface="Arial"/>
                        <a:buChar char="■"/>
                      </a:pPr>
                      <a:r>
                        <a:rPr b="1" lang="el-GR" sz="1400" u="none" cap="none" strike="noStrike">
                          <a:solidFill>
                            <a:srgbClr val="FFFFFF"/>
                          </a:solidFill>
                          <a:latin typeface="Calibri"/>
                          <a:ea typeface="Calibri"/>
                          <a:cs typeface="Calibri"/>
                          <a:sym typeface="Calibri"/>
                        </a:rPr>
                        <a:t>Κλίμακα συνάφειας</a:t>
                      </a:r>
                      <a:endParaRPr sz="1400" u="none" cap="none" strike="noStrike">
                        <a:latin typeface="Calibri"/>
                        <a:ea typeface="Calibri"/>
                        <a:cs typeface="Calibri"/>
                        <a:sym typeface="Calibri"/>
                      </a:endParaRPr>
                    </a:p>
                    <a:p>
                      <a:pPr indent="-343535" lvl="0" marL="367030" marR="0" rtl="0" algn="l">
                        <a:lnSpc>
                          <a:spcPct val="100000"/>
                        </a:lnSpc>
                        <a:spcBef>
                          <a:spcPts val="310"/>
                        </a:spcBef>
                        <a:spcAft>
                          <a:spcPts val="0"/>
                        </a:spcAft>
                        <a:buClr>
                          <a:srgbClr val="FFFFFF"/>
                        </a:buClr>
                        <a:buSzPts val="1400"/>
                        <a:buFont typeface="Arial"/>
                        <a:buChar char="■"/>
                      </a:pPr>
                      <a:r>
                        <a:rPr b="1" lang="el-GR" sz="1400" u="none" cap="none" strike="noStrike">
                          <a:solidFill>
                            <a:srgbClr val="FFFFFF"/>
                          </a:solidFill>
                          <a:latin typeface="Calibri"/>
                          <a:ea typeface="Calibri"/>
                          <a:cs typeface="Calibri"/>
                          <a:sym typeface="Calibri"/>
                        </a:rPr>
                        <a:t>Επιπτώσεις στην περιοχή</a:t>
                      </a:r>
                      <a:endParaRPr sz="1400" u="none" cap="none" strike="noStrike">
                        <a:latin typeface="Calibri"/>
                        <a:ea typeface="Calibri"/>
                        <a:cs typeface="Calibri"/>
                        <a:sym typeface="Calibri"/>
                      </a:endParaRPr>
                    </a:p>
                    <a:p>
                      <a:pPr indent="-343535" lvl="0" marL="367030" marR="0" rtl="0" algn="l">
                        <a:lnSpc>
                          <a:spcPct val="100000"/>
                        </a:lnSpc>
                        <a:spcBef>
                          <a:spcPts val="335"/>
                        </a:spcBef>
                        <a:spcAft>
                          <a:spcPts val="0"/>
                        </a:spcAft>
                        <a:buClr>
                          <a:srgbClr val="FFFFFF"/>
                        </a:buClr>
                        <a:buSzPts val="1400"/>
                        <a:buFont typeface="Arial"/>
                        <a:buChar char="■"/>
                      </a:pPr>
                      <a:r>
                        <a:rPr b="1" lang="el-GR" sz="1400" u="none" cap="none" strike="noStrike">
                          <a:solidFill>
                            <a:srgbClr val="FFFFFF"/>
                          </a:solidFill>
                          <a:latin typeface="Calibri"/>
                          <a:ea typeface="Calibri"/>
                          <a:cs typeface="Calibri"/>
                          <a:sym typeface="Calibri"/>
                        </a:rPr>
                        <a:t>Βαθμός ελέγχου από τους δρώντες</a:t>
                      </a:r>
                      <a:endParaRPr/>
                    </a:p>
                    <a:p>
                      <a:pPr indent="-343535" lvl="0" marL="367030" marR="0" rtl="0" algn="l">
                        <a:lnSpc>
                          <a:spcPct val="100000"/>
                        </a:lnSpc>
                        <a:spcBef>
                          <a:spcPts val="335"/>
                        </a:spcBef>
                        <a:spcAft>
                          <a:spcPts val="0"/>
                        </a:spcAft>
                        <a:buClr>
                          <a:srgbClr val="FFFFFF"/>
                        </a:buClr>
                        <a:buSzPts val="1400"/>
                        <a:buFont typeface="Arial"/>
                        <a:buChar char="■"/>
                      </a:pPr>
                      <a:r>
                        <a:rPr b="1" lang="el-GR" sz="1400" u="none" cap="none" strike="noStrike">
                          <a:solidFill>
                            <a:srgbClr val="FFFFFF"/>
                          </a:solidFill>
                          <a:latin typeface="Calibri"/>
                          <a:ea typeface="Calibri"/>
                          <a:cs typeface="Calibri"/>
                          <a:sym typeface="Calibri"/>
                        </a:rPr>
                        <a:t>Βαθμός υπευθυνότητας για το θέμα</a:t>
                      </a:r>
                      <a:endParaRPr sz="1400" u="none" cap="none" strike="noStrike">
                        <a:latin typeface="Calibri"/>
                        <a:ea typeface="Calibri"/>
                        <a:cs typeface="Calibri"/>
                        <a:sym typeface="Calibri"/>
                      </a:endParaRPr>
                    </a:p>
                  </a:txBody>
                  <a:tcPr marT="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4472C4"/>
                    </a:solidFill>
                  </a:tcPr>
                </a:tc>
                <a:tc>
                  <a:txBody>
                    <a:bodyPr/>
                    <a:lstStyle/>
                    <a:p>
                      <a:pPr indent="0" lvl="0" marL="0" marR="0" rtl="0" algn="l">
                        <a:lnSpc>
                          <a:spcPct val="100000"/>
                        </a:lnSpc>
                        <a:spcBef>
                          <a:spcPts val="0"/>
                        </a:spcBef>
                        <a:spcAft>
                          <a:spcPts val="0"/>
                        </a:spcAft>
                        <a:buNone/>
                      </a:pPr>
                      <a:r>
                        <a:t/>
                      </a:r>
                      <a:endParaRPr sz="1600" u="none" cap="none" strike="noStrike">
                        <a:latin typeface="Times New Roman"/>
                        <a:ea typeface="Times New Roman"/>
                        <a:cs typeface="Times New Roman"/>
                        <a:sym typeface="Times New Roman"/>
                      </a:endParaRPr>
                    </a:p>
                  </a:txBody>
                  <a:tcPr marT="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CFD5EA"/>
                    </a:solidFill>
                  </a:tcPr>
                </a:tc>
                <a:tc>
                  <a:txBody>
                    <a:bodyPr/>
                    <a:lstStyle/>
                    <a:p>
                      <a:pPr indent="0" lvl="0" marL="0" marR="0" rtl="0" algn="l">
                        <a:lnSpc>
                          <a:spcPct val="100000"/>
                        </a:lnSpc>
                        <a:spcBef>
                          <a:spcPts val="0"/>
                        </a:spcBef>
                        <a:spcAft>
                          <a:spcPts val="0"/>
                        </a:spcAft>
                        <a:buNone/>
                      </a:pPr>
                      <a:r>
                        <a:t/>
                      </a:r>
                      <a:endParaRPr sz="1600" u="none" cap="none" strike="noStrike">
                        <a:latin typeface="Times New Roman"/>
                        <a:ea typeface="Times New Roman"/>
                        <a:cs typeface="Times New Roman"/>
                        <a:sym typeface="Times New Roman"/>
                      </a:endParaRPr>
                    </a:p>
                  </a:txBody>
                  <a:tcPr marT="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CFD5EA"/>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4" name="Shape 154"/>
        <p:cNvGrpSpPr/>
        <p:nvPr/>
      </p:nvGrpSpPr>
      <p:grpSpPr>
        <a:xfrm>
          <a:off x="0" y="0"/>
          <a:ext cx="0" cy="0"/>
          <a:chOff x="0" y="0"/>
          <a:chExt cx="0" cy="0"/>
        </a:xfrm>
      </p:grpSpPr>
      <p:sp>
        <p:nvSpPr>
          <p:cNvPr id="155" name="Google Shape;155;p23"/>
          <p:cNvSpPr/>
          <p:nvPr/>
        </p:nvSpPr>
        <p:spPr>
          <a:xfrm>
            <a:off x="628650" y="2305050"/>
            <a:ext cx="7886700" cy="1104900"/>
          </a:xfrm>
          <a:custGeom>
            <a:rect b="b" l="l" r="r" t="t"/>
            <a:pathLst>
              <a:path extrusionOk="0" h="1104900" w="7886700">
                <a:moveTo>
                  <a:pt x="7886700" y="0"/>
                </a:moveTo>
                <a:lnTo>
                  <a:pt x="0" y="0"/>
                </a:lnTo>
                <a:lnTo>
                  <a:pt x="0" y="1104900"/>
                </a:lnTo>
                <a:lnTo>
                  <a:pt x="7886700" y="1104900"/>
                </a:lnTo>
                <a:lnTo>
                  <a:pt x="7886700" y="0"/>
                </a:lnTo>
                <a:close/>
              </a:path>
            </a:pathLst>
          </a:custGeom>
          <a:solidFill>
            <a:srgbClr val="DAE3F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 name="Google Shape;156;p23"/>
          <p:cNvSpPr txBox="1"/>
          <p:nvPr>
            <p:ph type="title"/>
          </p:nvPr>
        </p:nvSpPr>
        <p:spPr>
          <a:xfrm>
            <a:off x="707390" y="2543048"/>
            <a:ext cx="7674610" cy="5206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l-GR" sz="3300">
                <a:latin typeface="Calibri"/>
                <a:ea typeface="Calibri"/>
                <a:cs typeface="Calibri"/>
                <a:sym typeface="Calibri"/>
              </a:rPr>
              <a:t>3ο βήμα: το πρόγραμμα</a:t>
            </a:r>
            <a:endParaRPr sz="33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0" name="Shape 160"/>
        <p:cNvGrpSpPr/>
        <p:nvPr/>
      </p:nvGrpSpPr>
      <p:grpSpPr>
        <a:xfrm>
          <a:off x="0" y="0"/>
          <a:ext cx="0" cy="0"/>
          <a:chOff x="0" y="0"/>
          <a:chExt cx="0" cy="0"/>
        </a:xfrm>
      </p:grpSpPr>
      <p:sp>
        <p:nvSpPr>
          <p:cNvPr id="161" name="Google Shape;161;p24"/>
          <p:cNvSpPr txBox="1"/>
          <p:nvPr/>
        </p:nvSpPr>
        <p:spPr>
          <a:xfrm>
            <a:off x="707390" y="1503679"/>
            <a:ext cx="7588884" cy="1893211"/>
          </a:xfrm>
          <a:prstGeom prst="rect">
            <a:avLst/>
          </a:prstGeom>
          <a:noFill/>
          <a:ln>
            <a:noFill/>
          </a:ln>
        </p:spPr>
        <p:txBody>
          <a:bodyPr anchorCtr="0" anchor="t" bIns="0" lIns="0" spcFirstLastPara="1" rIns="0" wrap="square" tIns="45075">
            <a:spAutoFit/>
          </a:bodyPr>
          <a:lstStyle/>
          <a:p>
            <a:pPr indent="-171450" lvl="0" marL="184150" marR="5080" rtl="0" algn="l">
              <a:lnSpc>
                <a:spcPct val="89800"/>
              </a:lnSpc>
              <a:spcBef>
                <a:spcPts val="0"/>
              </a:spcBef>
              <a:spcAft>
                <a:spcPts val="0"/>
              </a:spcAft>
              <a:buClr>
                <a:schemeClr val="dk1"/>
              </a:buClr>
              <a:buSzPts val="2100"/>
              <a:buFont typeface="Arial"/>
              <a:buChar char="•"/>
            </a:pPr>
            <a:r>
              <a:rPr lang="el-GR" sz="2100">
                <a:solidFill>
                  <a:schemeClr val="dk1"/>
                </a:solidFill>
                <a:latin typeface="Calibri"/>
                <a:ea typeface="Calibri"/>
                <a:cs typeface="Calibri"/>
                <a:sym typeface="Calibri"/>
              </a:rPr>
              <a:t>Έργο: κατασκευή και δράσεις, οργάνωση, συγκρότηση και λειτουργικότητα της εταιρικής σχέσης, σύναψη συμβάσεων μεταξύ των φορέων, βελτιστοποίηση υφιστάμενων συστημάτων, επισημοποίηση του έργου, πρόταση για μέθοδο αξιολόγησης</a:t>
            </a:r>
            <a:endParaRPr sz="2100">
              <a:solidFill>
                <a:schemeClr val="dk1"/>
              </a:solidFill>
              <a:latin typeface="Calibri"/>
              <a:ea typeface="Calibri"/>
              <a:cs typeface="Calibri"/>
              <a:sym typeface="Calibri"/>
            </a:endParaRPr>
          </a:p>
          <a:p>
            <a:pPr indent="-38100" lvl="0" marL="184150" marR="5080" rtl="0" algn="l">
              <a:lnSpc>
                <a:spcPct val="89800"/>
              </a:lnSpc>
              <a:spcBef>
                <a:spcPts val="355"/>
              </a:spcBef>
              <a:spcAft>
                <a:spcPts val="0"/>
              </a:spcAft>
              <a:buClr>
                <a:schemeClr val="dk1"/>
              </a:buClr>
              <a:buSzPts val="2100"/>
              <a:buFont typeface="Arial"/>
              <a:buNone/>
            </a:pPr>
            <a:r>
              <a:t/>
            </a:r>
            <a:endParaRPr sz="2100">
              <a:solidFill>
                <a:schemeClr val="dk1"/>
              </a:solidFill>
              <a:latin typeface="Calibri"/>
              <a:ea typeface="Calibri"/>
              <a:cs typeface="Calibri"/>
              <a:sym typeface="Calibri"/>
            </a:endParaRPr>
          </a:p>
          <a:p>
            <a:pPr indent="0" lvl="0" marL="12700" marR="5080" rtl="0" algn="l">
              <a:lnSpc>
                <a:spcPct val="89800"/>
              </a:lnSpc>
              <a:spcBef>
                <a:spcPts val="355"/>
              </a:spcBef>
              <a:spcAft>
                <a:spcPts val="0"/>
              </a:spcAft>
              <a:buNone/>
            </a:pPr>
            <a:r>
              <a:rPr lang="el-GR" sz="2100">
                <a:solidFill>
                  <a:schemeClr val="dk1"/>
                </a:solidFill>
                <a:latin typeface="Calibri"/>
                <a:ea typeface="Calibri"/>
                <a:cs typeface="Calibri"/>
                <a:sym typeface="Calibri"/>
              </a:rPr>
              <a:t>=&gt; Ένα μονοπάτι</a:t>
            </a:r>
            <a:endParaRPr sz="21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5" name="Shape 165"/>
        <p:cNvGrpSpPr/>
        <p:nvPr/>
      </p:nvGrpSpPr>
      <p:grpSpPr>
        <a:xfrm>
          <a:off x="0" y="0"/>
          <a:ext cx="0" cy="0"/>
          <a:chOff x="0" y="0"/>
          <a:chExt cx="0" cy="0"/>
        </a:xfrm>
      </p:grpSpPr>
      <p:sp>
        <p:nvSpPr>
          <p:cNvPr id="166" name="Google Shape;166;p25"/>
          <p:cNvSpPr/>
          <p:nvPr/>
        </p:nvSpPr>
        <p:spPr>
          <a:xfrm>
            <a:off x="628650" y="2305182"/>
            <a:ext cx="7886700" cy="1104900"/>
          </a:xfrm>
          <a:custGeom>
            <a:rect b="b" l="l" r="r" t="t"/>
            <a:pathLst>
              <a:path extrusionOk="0" h="1104900" w="7886700">
                <a:moveTo>
                  <a:pt x="7886700" y="0"/>
                </a:moveTo>
                <a:lnTo>
                  <a:pt x="0" y="0"/>
                </a:lnTo>
                <a:lnTo>
                  <a:pt x="0" y="1104635"/>
                </a:lnTo>
                <a:lnTo>
                  <a:pt x="7886700" y="1104635"/>
                </a:lnTo>
                <a:lnTo>
                  <a:pt x="7886700" y="0"/>
                </a:lnTo>
                <a:close/>
              </a:path>
            </a:pathLst>
          </a:custGeom>
          <a:solidFill>
            <a:srgbClr val="F4B18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 name="Google Shape;167;p25"/>
          <p:cNvSpPr txBox="1"/>
          <p:nvPr>
            <p:ph type="title"/>
          </p:nvPr>
        </p:nvSpPr>
        <p:spPr>
          <a:xfrm>
            <a:off x="707390" y="2317810"/>
            <a:ext cx="7729219" cy="981679"/>
          </a:xfrm>
          <a:prstGeom prst="rect">
            <a:avLst/>
          </a:prstGeom>
          <a:noFill/>
          <a:ln>
            <a:noFill/>
          </a:ln>
        </p:spPr>
        <p:txBody>
          <a:bodyPr anchorCtr="0" anchor="t" bIns="0" lIns="0" spcFirstLastPara="1" rIns="0" wrap="square" tIns="57775">
            <a:spAutoFit/>
          </a:bodyPr>
          <a:lstStyle/>
          <a:p>
            <a:pPr indent="0" lvl="0" marL="12700" marR="5080" rtl="0" algn="l">
              <a:lnSpc>
                <a:spcPct val="112500"/>
              </a:lnSpc>
              <a:spcBef>
                <a:spcPts val="0"/>
              </a:spcBef>
              <a:spcAft>
                <a:spcPts val="0"/>
              </a:spcAft>
              <a:buNone/>
            </a:pPr>
            <a:r>
              <a:rPr lang="el-GR"/>
              <a:t>II. Εφαρμογή μεθόδου: προσέγγιση με βάση τις πηγές</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5" name="Shape 55"/>
        <p:cNvGrpSpPr/>
        <p:nvPr/>
      </p:nvGrpSpPr>
      <p:grpSpPr>
        <a:xfrm>
          <a:off x="0" y="0"/>
          <a:ext cx="0" cy="0"/>
          <a:chOff x="0" y="0"/>
          <a:chExt cx="0" cy="0"/>
        </a:xfrm>
      </p:grpSpPr>
      <p:sp>
        <p:nvSpPr>
          <p:cNvPr id="56" name="Google Shape;56;p8"/>
          <p:cNvSpPr txBox="1"/>
          <p:nvPr>
            <p:ph type="title"/>
          </p:nvPr>
        </p:nvSpPr>
        <p:spPr>
          <a:xfrm>
            <a:off x="707390" y="540511"/>
            <a:ext cx="2797810" cy="5206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l-GR" sz="3300"/>
              <a:t>Εισαγωγή</a:t>
            </a:r>
            <a:endParaRPr sz="3300"/>
          </a:p>
        </p:txBody>
      </p:sp>
      <p:sp>
        <p:nvSpPr>
          <p:cNvPr id="57" name="Google Shape;57;p8"/>
          <p:cNvSpPr txBox="1"/>
          <p:nvPr/>
        </p:nvSpPr>
        <p:spPr>
          <a:xfrm>
            <a:off x="707390" y="1503679"/>
            <a:ext cx="7656195" cy="3106620"/>
          </a:xfrm>
          <a:prstGeom prst="rect">
            <a:avLst/>
          </a:prstGeom>
          <a:noFill/>
          <a:ln>
            <a:noFill/>
          </a:ln>
        </p:spPr>
        <p:txBody>
          <a:bodyPr anchorCtr="0" anchor="t" bIns="0" lIns="0" spcFirstLastPara="1" rIns="0" wrap="square" tIns="43800">
            <a:spAutoFit/>
          </a:bodyPr>
          <a:lstStyle/>
          <a:p>
            <a:pPr indent="-171450" lvl="0" marL="184150" marR="5080" rtl="0" algn="l">
              <a:lnSpc>
                <a:spcPct val="90200"/>
              </a:lnSpc>
              <a:spcBef>
                <a:spcPts val="0"/>
              </a:spcBef>
              <a:spcAft>
                <a:spcPts val="0"/>
              </a:spcAft>
              <a:buClr>
                <a:schemeClr val="dk1"/>
              </a:buClr>
              <a:buSzPts val="2100"/>
              <a:buFont typeface="Arial"/>
              <a:buChar char="•"/>
            </a:pPr>
            <a:r>
              <a:rPr b="0" i="0" lang="el-GR" sz="2100" u="none" cap="none" strike="noStrike">
                <a:solidFill>
                  <a:schemeClr val="dk1"/>
                </a:solidFill>
                <a:latin typeface="Calibri"/>
                <a:ea typeface="Calibri"/>
                <a:cs typeface="Calibri"/>
                <a:sym typeface="Calibri"/>
              </a:rPr>
              <a:t>Αυτό το εκπαιδευτικό υλικό προορίζεται για φορείς (τεχνολόγους και αιρετούς τοπικών αρχών, κοινωνικούς επαγγελματίες από τον αγροτικό και αγροδιατροφικό κόσμο κ.λπ.) που επιθυμούν να οικοδομήσουν μια στρατηγική τοπικής ανάπτυξης με βάση τους πόρους της περιοχής τους και ειδικότερα τον επισιτισμό</a:t>
            </a:r>
            <a:endParaRPr/>
          </a:p>
          <a:p>
            <a:pPr indent="-171450" lvl="0" marL="184150" marR="5080" rtl="0" algn="l">
              <a:lnSpc>
                <a:spcPct val="90200"/>
              </a:lnSpc>
              <a:spcBef>
                <a:spcPts val="345"/>
              </a:spcBef>
              <a:spcAft>
                <a:spcPts val="0"/>
              </a:spcAft>
              <a:buClr>
                <a:schemeClr val="dk1"/>
              </a:buClr>
              <a:buSzPts val="2100"/>
              <a:buFont typeface="Arial"/>
              <a:buChar char="•"/>
            </a:pPr>
            <a:r>
              <a:rPr b="0" i="0" lang="el-GR" sz="2100" u="none" cap="none" strike="noStrike">
                <a:solidFill>
                  <a:schemeClr val="dk1"/>
                </a:solidFill>
                <a:latin typeface="Calibri"/>
                <a:ea typeface="Calibri"/>
                <a:cs typeface="Calibri"/>
                <a:sym typeface="Calibri"/>
              </a:rPr>
              <a:t>Θα εξεταστούν τρεις πτυχές:</a:t>
            </a:r>
            <a:endParaRPr/>
          </a:p>
          <a:p>
            <a:pPr indent="-342900" lvl="1" marL="812800" marR="5080" rtl="0" algn="l">
              <a:lnSpc>
                <a:spcPct val="90200"/>
              </a:lnSpc>
              <a:spcBef>
                <a:spcPts val="345"/>
              </a:spcBef>
              <a:spcAft>
                <a:spcPts val="0"/>
              </a:spcAft>
              <a:buClr>
                <a:schemeClr val="dk1"/>
              </a:buClr>
              <a:buSzPts val="2100"/>
              <a:buFont typeface="Noto Sans Symbols"/>
              <a:buChar char="⮚"/>
            </a:pPr>
            <a:r>
              <a:rPr b="0" i="0" lang="el-GR" sz="2100" u="none" cap="none" strike="noStrike">
                <a:solidFill>
                  <a:schemeClr val="dk1"/>
                </a:solidFill>
                <a:latin typeface="Calibri"/>
                <a:ea typeface="Calibri"/>
                <a:cs typeface="Calibri"/>
                <a:sym typeface="Calibri"/>
              </a:rPr>
              <a:t>Πώς να χτίσετε μια στρατηγική: από την ιδέα στο έργο</a:t>
            </a:r>
            <a:endParaRPr/>
          </a:p>
          <a:p>
            <a:pPr indent="-342900" lvl="1" marL="812800" marR="5080" rtl="0" algn="l">
              <a:lnSpc>
                <a:spcPct val="90200"/>
              </a:lnSpc>
              <a:spcBef>
                <a:spcPts val="345"/>
              </a:spcBef>
              <a:spcAft>
                <a:spcPts val="0"/>
              </a:spcAft>
              <a:buClr>
                <a:schemeClr val="dk1"/>
              </a:buClr>
              <a:buSzPts val="2100"/>
              <a:buFont typeface="Noto Sans Symbols"/>
              <a:buChar char="⮚"/>
            </a:pPr>
            <a:r>
              <a:rPr b="0" i="0" lang="el-GR" sz="2100" u="none" cap="none" strike="noStrike">
                <a:solidFill>
                  <a:schemeClr val="dk1"/>
                </a:solidFill>
                <a:latin typeface="Calibri"/>
                <a:ea typeface="Calibri"/>
                <a:cs typeface="Calibri"/>
                <a:sym typeface="Calibri"/>
              </a:rPr>
              <a:t>Πώς να βασιστείτε στους πόρους μιας περιοχής</a:t>
            </a:r>
            <a:endParaRPr/>
          </a:p>
          <a:p>
            <a:pPr indent="-342900" lvl="1" marL="812800" marR="5080" rtl="0" algn="l">
              <a:lnSpc>
                <a:spcPct val="90200"/>
              </a:lnSpc>
              <a:spcBef>
                <a:spcPts val="345"/>
              </a:spcBef>
              <a:spcAft>
                <a:spcPts val="0"/>
              </a:spcAft>
              <a:buClr>
                <a:schemeClr val="dk1"/>
              </a:buClr>
              <a:buSzPts val="2100"/>
              <a:buFont typeface="Noto Sans Symbols"/>
              <a:buChar char="⮚"/>
            </a:pPr>
            <a:r>
              <a:rPr b="0" i="0" lang="el-GR" sz="2100" u="none" cap="none" strike="noStrike">
                <a:solidFill>
                  <a:schemeClr val="dk1"/>
                </a:solidFill>
                <a:latin typeface="Calibri"/>
                <a:ea typeface="Calibri"/>
                <a:cs typeface="Calibri"/>
                <a:sym typeface="Calibri"/>
              </a:rPr>
              <a:t>Πώς μπορούν να ληφθούν υπόψη τα αγροτικά και επισιτιστικά ζητήματα</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1" name="Shape 171"/>
        <p:cNvGrpSpPr/>
        <p:nvPr/>
      </p:nvGrpSpPr>
      <p:grpSpPr>
        <a:xfrm>
          <a:off x="0" y="0"/>
          <a:ext cx="0" cy="0"/>
          <a:chOff x="0" y="0"/>
          <a:chExt cx="0" cy="0"/>
        </a:xfrm>
      </p:grpSpPr>
      <p:sp>
        <p:nvSpPr>
          <p:cNvPr id="172" name="Google Shape;172;p26"/>
          <p:cNvSpPr txBox="1"/>
          <p:nvPr/>
        </p:nvSpPr>
        <p:spPr>
          <a:xfrm rot="-5400000">
            <a:off x="-548869" y="2236268"/>
            <a:ext cx="1879600" cy="153888"/>
          </a:xfrm>
          <a:prstGeom prst="rect">
            <a:avLst/>
          </a:prstGeom>
          <a:noFill/>
          <a:ln>
            <a:noFill/>
          </a:ln>
        </p:spPr>
        <p:txBody>
          <a:bodyPr anchorCtr="0" anchor="t" bIns="0" lIns="0" spcFirstLastPara="1" rIns="0" wrap="square" tIns="6350">
            <a:spAutoFit/>
          </a:bodyPr>
          <a:lstStyle/>
          <a:p>
            <a:pPr indent="0" lvl="0" marL="12700" marR="0" rtl="0" algn="l">
              <a:lnSpc>
                <a:spcPct val="100000"/>
              </a:lnSpc>
              <a:spcBef>
                <a:spcPts val="0"/>
              </a:spcBef>
              <a:spcAft>
                <a:spcPts val="0"/>
              </a:spcAft>
              <a:buNone/>
            </a:pPr>
            <a:r>
              <a:rPr b="1" lang="el-GR" sz="1000">
                <a:solidFill>
                  <a:schemeClr val="dk1"/>
                </a:solidFill>
                <a:latin typeface="Calibri"/>
                <a:ea typeface="Calibri"/>
                <a:cs typeface="Calibri"/>
                <a:sym typeface="Calibri"/>
              </a:rPr>
              <a:t>1. Συλλογική απογραφή πόρων</a:t>
            </a:r>
            <a:endParaRPr sz="1000">
              <a:solidFill>
                <a:schemeClr val="dk1"/>
              </a:solidFill>
              <a:latin typeface="Calibri"/>
              <a:ea typeface="Calibri"/>
              <a:cs typeface="Calibri"/>
              <a:sym typeface="Calibri"/>
            </a:endParaRPr>
          </a:p>
        </p:txBody>
      </p:sp>
      <p:pic>
        <p:nvPicPr>
          <p:cNvPr id="173" name="Google Shape;173;p26"/>
          <p:cNvPicPr preferRelativeResize="0"/>
          <p:nvPr/>
        </p:nvPicPr>
        <p:blipFill rotWithShape="1">
          <a:blip r:embed="rId3">
            <a:alphaModFix/>
          </a:blip>
          <a:srcRect b="0" l="0" r="0" t="0"/>
          <a:stretch/>
        </p:blipFill>
        <p:spPr>
          <a:xfrm>
            <a:off x="551687" y="1719072"/>
            <a:ext cx="1469136" cy="2621279"/>
          </a:xfrm>
          <a:prstGeom prst="rect">
            <a:avLst/>
          </a:prstGeom>
          <a:noFill/>
          <a:ln>
            <a:noFill/>
          </a:ln>
        </p:spPr>
      </p:pic>
      <p:sp>
        <p:nvSpPr>
          <p:cNvPr id="174" name="Google Shape;174;p26"/>
          <p:cNvSpPr txBox="1"/>
          <p:nvPr/>
        </p:nvSpPr>
        <p:spPr>
          <a:xfrm>
            <a:off x="664009" y="1914652"/>
            <a:ext cx="1218565" cy="1783692"/>
          </a:xfrm>
          <a:prstGeom prst="rect">
            <a:avLst/>
          </a:prstGeom>
          <a:noFill/>
          <a:ln>
            <a:noFill/>
          </a:ln>
        </p:spPr>
        <p:txBody>
          <a:bodyPr anchorCtr="0" anchor="t" bIns="0" lIns="0" spcFirstLastPara="1" rIns="0" wrap="square" tIns="26025">
            <a:spAutoFit/>
          </a:bodyPr>
          <a:lstStyle/>
          <a:p>
            <a:pPr indent="-63500" lvl="0" marL="69850" marR="5080" rtl="0" algn="l">
              <a:lnSpc>
                <a:spcPct val="91000"/>
              </a:lnSpc>
              <a:spcBef>
                <a:spcPts val="0"/>
              </a:spcBef>
              <a:spcAft>
                <a:spcPts val="0"/>
              </a:spcAft>
              <a:buClr>
                <a:schemeClr val="dk1"/>
              </a:buClr>
              <a:buSzPts val="1000"/>
              <a:buFont typeface="Arial"/>
              <a:buChar char="•"/>
            </a:pPr>
            <a:r>
              <a:rPr lang="el-GR" sz="1000">
                <a:solidFill>
                  <a:schemeClr val="dk1"/>
                </a:solidFill>
                <a:latin typeface="Calibri"/>
                <a:ea typeface="Calibri"/>
                <a:cs typeface="Calibri"/>
                <a:sym typeface="Calibri"/>
              </a:rPr>
              <a:t>Απογραφή: τι μας ξεχωρίζει; Τι μας ενώνει;</a:t>
            </a:r>
            <a:endParaRPr/>
          </a:p>
          <a:p>
            <a:pPr indent="-63500" lvl="0" marL="69850" marR="5080" rtl="0" algn="l">
              <a:lnSpc>
                <a:spcPct val="91000"/>
              </a:lnSpc>
              <a:spcBef>
                <a:spcPts val="204"/>
              </a:spcBef>
              <a:spcAft>
                <a:spcPts val="0"/>
              </a:spcAft>
              <a:buClr>
                <a:schemeClr val="dk1"/>
              </a:buClr>
              <a:buSzPts val="1000"/>
              <a:buFont typeface="Arial"/>
              <a:buChar char="•"/>
            </a:pPr>
            <a:r>
              <a:rPr lang="el-GR" sz="1000">
                <a:solidFill>
                  <a:schemeClr val="dk1"/>
                </a:solidFill>
                <a:latin typeface="Calibri"/>
                <a:ea typeface="Calibri"/>
                <a:cs typeface="Calibri"/>
                <a:sym typeface="Calibri"/>
              </a:rPr>
              <a:t>Συμμετοχή διαφόρων παραγόντων (ενώσεις, τοπικές αρχές, επιχειρηματίες κ.λπ.)</a:t>
            </a:r>
            <a:endParaRPr/>
          </a:p>
          <a:p>
            <a:pPr indent="-63500" lvl="0" marL="69850" marR="5080" rtl="0" algn="l">
              <a:lnSpc>
                <a:spcPct val="91000"/>
              </a:lnSpc>
              <a:spcBef>
                <a:spcPts val="204"/>
              </a:spcBef>
              <a:spcAft>
                <a:spcPts val="0"/>
              </a:spcAft>
              <a:buClr>
                <a:schemeClr val="dk1"/>
              </a:buClr>
              <a:buSzPts val="1000"/>
              <a:buFont typeface="Arial"/>
              <a:buChar char="•"/>
            </a:pPr>
            <a:r>
              <a:rPr lang="el-GR" sz="1000">
                <a:solidFill>
                  <a:schemeClr val="dk1"/>
                </a:solidFill>
                <a:latin typeface="Calibri"/>
                <a:ea typeface="Calibri"/>
                <a:cs typeface="Calibri"/>
                <a:sym typeface="Calibri"/>
              </a:rPr>
              <a:t>Εδαφική προσέγγιση (ποια κλίμακα;)</a:t>
            </a:r>
            <a:endParaRPr/>
          </a:p>
          <a:p>
            <a:pPr indent="-63500" lvl="0" marL="69850" marR="5080" rtl="0" algn="l">
              <a:lnSpc>
                <a:spcPct val="91000"/>
              </a:lnSpc>
              <a:spcBef>
                <a:spcPts val="204"/>
              </a:spcBef>
              <a:spcAft>
                <a:spcPts val="0"/>
              </a:spcAft>
              <a:buClr>
                <a:schemeClr val="dk1"/>
              </a:buClr>
              <a:buSzPts val="1000"/>
              <a:buFont typeface="Arial"/>
              <a:buChar char="•"/>
            </a:pPr>
            <a:r>
              <a:rPr lang="el-GR" sz="1000">
                <a:solidFill>
                  <a:schemeClr val="dk1"/>
                </a:solidFill>
                <a:latin typeface="Calibri"/>
                <a:ea typeface="Calibri"/>
                <a:cs typeface="Calibri"/>
                <a:sym typeface="Calibri"/>
              </a:rPr>
              <a:t>Ποια διαδικασία/ιστορικό;</a:t>
            </a:r>
            <a:endParaRPr sz="1000">
              <a:solidFill>
                <a:schemeClr val="dk1"/>
              </a:solidFill>
              <a:latin typeface="Calibri"/>
              <a:ea typeface="Calibri"/>
              <a:cs typeface="Calibri"/>
              <a:sym typeface="Calibri"/>
            </a:endParaRPr>
          </a:p>
        </p:txBody>
      </p:sp>
      <p:grpSp>
        <p:nvGrpSpPr>
          <p:cNvPr id="175" name="Google Shape;175;p26"/>
          <p:cNvGrpSpPr/>
          <p:nvPr/>
        </p:nvGrpSpPr>
        <p:grpSpPr>
          <a:xfrm>
            <a:off x="298704" y="850391"/>
            <a:ext cx="557784" cy="554736"/>
            <a:chOff x="298704" y="850391"/>
            <a:chExt cx="557784" cy="554736"/>
          </a:xfrm>
        </p:grpSpPr>
        <p:pic>
          <p:nvPicPr>
            <p:cNvPr id="176" name="Google Shape;176;p26"/>
            <p:cNvPicPr preferRelativeResize="0"/>
            <p:nvPr/>
          </p:nvPicPr>
          <p:blipFill rotWithShape="1">
            <a:blip r:embed="rId4">
              <a:alphaModFix/>
            </a:blip>
            <a:srcRect b="0" l="0" r="0" t="0"/>
            <a:stretch/>
          </p:blipFill>
          <p:spPr>
            <a:xfrm>
              <a:off x="298704" y="850391"/>
              <a:ext cx="557784" cy="554736"/>
            </a:xfrm>
            <a:prstGeom prst="rect">
              <a:avLst/>
            </a:prstGeom>
            <a:noFill/>
            <a:ln>
              <a:noFill/>
            </a:ln>
          </p:spPr>
        </p:pic>
        <p:sp>
          <p:nvSpPr>
            <p:cNvPr id="177" name="Google Shape;177;p26"/>
            <p:cNvSpPr/>
            <p:nvPr/>
          </p:nvSpPr>
          <p:spPr>
            <a:xfrm>
              <a:off x="346008" y="876245"/>
              <a:ext cx="462915" cy="462915"/>
            </a:xfrm>
            <a:custGeom>
              <a:rect b="b" l="l" r="r" t="t"/>
              <a:pathLst>
                <a:path extrusionOk="0" h="462915" w="462915">
                  <a:moveTo>
                    <a:pt x="462674" y="0"/>
                  </a:moveTo>
                  <a:lnTo>
                    <a:pt x="0" y="0"/>
                  </a:lnTo>
                  <a:lnTo>
                    <a:pt x="0" y="462674"/>
                  </a:lnTo>
                  <a:lnTo>
                    <a:pt x="462674" y="462674"/>
                  </a:lnTo>
                  <a:lnTo>
                    <a:pt x="462674" y="0"/>
                  </a:lnTo>
                  <a:close/>
                </a:path>
              </a:pathLst>
            </a:custGeom>
            <a:solidFill>
              <a:srgbClr val="FBD3C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 name="Google Shape;178;p26"/>
            <p:cNvSpPr/>
            <p:nvPr/>
          </p:nvSpPr>
          <p:spPr>
            <a:xfrm>
              <a:off x="346008" y="876245"/>
              <a:ext cx="462915" cy="462915"/>
            </a:xfrm>
            <a:custGeom>
              <a:rect b="b" l="l" r="r" t="t"/>
              <a:pathLst>
                <a:path extrusionOk="0" h="462915" w="462915">
                  <a:moveTo>
                    <a:pt x="0" y="0"/>
                  </a:moveTo>
                  <a:lnTo>
                    <a:pt x="462675" y="0"/>
                  </a:lnTo>
                  <a:lnTo>
                    <a:pt x="462675" y="462675"/>
                  </a:lnTo>
                  <a:lnTo>
                    <a:pt x="0" y="462675"/>
                  </a:lnTo>
                  <a:lnTo>
                    <a:pt x="0" y="0"/>
                  </a:lnTo>
                  <a:close/>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79" name="Google Shape;179;p26"/>
          <p:cNvSpPr txBox="1"/>
          <p:nvPr/>
        </p:nvSpPr>
        <p:spPr>
          <a:xfrm rot="-5400000">
            <a:off x="1536465" y="1931954"/>
            <a:ext cx="1275080" cy="153888"/>
          </a:xfrm>
          <a:prstGeom prst="rect">
            <a:avLst/>
          </a:prstGeom>
          <a:noFill/>
          <a:ln>
            <a:noFill/>
          </a:ln>
        </p:spPr>
        <p:txBody>
          <a:bodyPr anchorCtr="0" anchor="t" bIns="0" lIns="0" spcFirstLastPara="1" rIns="0" wrap="square" tIns="6350">
            <a:spAutoFit/>
          </a:bodyPr>
          <a:lstStyle/>
          <a:p>
            <a:pPr indent="0" lvl="0" marL="12700" marR="0" rtl="0" algn="l">
              <a:lnSpc>
                <a:spcPct val="100000"/>
              </a:lnSpc>
              <a:spcBef>
                <a:spcPts val="0"/>
              </a:spcBef>
              <a:spcAft>
                <a:spcPts val="0"/>
              </a:spcAft>
              <a:buNone/>
            </a:pPr>
            <a:r>
              <a:rPr b="1" lang="el-GR" sz="1000">
                <a:solidFill>
                  <a:schemeClr val="dk1"/>
                </a:solidFill>
                <a:latin typeface="Calibri"/>
                <a:ea typeface="Calibri"/>
                <a:cs typeface="Calibri"/>
                <a:sym typeface="Calibri"/>
              </a:rPr>
              <a:t>2. Αξιολόγηση πόρων</a:t>
            </a:r>
            <a:endParaRPr sz="1000">
              <a:solidFill>
                <a:schemeClr val="dk1"/>
              </a:solidFill>
              <a:latin typeface="Calibri"/>
              <a:ea typeface="Calibri"/>
              <a:cs typeface="Calibri"/>
              <a:sym typeface="Calibri"/>
            </a:endParaRPr>
          </a:p>
        </p:txBody>
      </p:sp>
      <p:pic>
        <p:nvPicPr>
          <p:cNvPr id="180" name="Google Shape;180;p26"/>
          <p:cNvPicPr preferRelativeResize="0"/>
          <p:nvPr/>
        </p:nvPicPr>
        <p:blipFill rotWithShape="1">
          <a:blip r:embed="rId5">
            <a:alphaModFix/>
          </a:blip>
          <a:srcRect b="0" l="0" r="0" t="0"/>
          <a:stretch/>
        </p:blipFill>
        <p:spPr>
          <a:xfrm>
            <a:off x="2292095" y="1731264"/>
            <a:ext cx="1420368" cy="2596896"/>
          </a:xfrm>
          <a:prstGeom prst="rect">
            <a:avLst/>
          </a:prstGeom>
          <a:noFill/>
          <a:ln>
            <a:noFill/>
          </a:ln>
        </p:spPr>
      </p:pic>
      <p:sp>
        <p:nvSpPr>
          <p:cNvPr id="181" name="Google Shape;181;p26"/>
          <p:cNvSpPr txBox="1"/>
          <p:nvPr/>
        </p:nvSpPr>
        <p:spPr>
          <a:xfrm>
            <a:off x="2403429" y="1926844"/>
            <a:ext cx="1169035" cy="1490151"/>
          </a:xfrm>
          <a:prstGeom prst="rect">
            <a:avLst/>
          </a:prstGeom>
          <a:noFill/>
          <a:ln>
            <a:noFill/>
          </a:ln>
        </p:spPr>
        <p:txBody>
          <a:bodyPr anchorCtr="0" anchor="t" bIns="0" lIns="0" spcFirstLastPara="1" rIns="0" wrap="square" tIns="27925">
            <a:spAutoFit/>
          </a:bodyPr>
          <a:lstStyle/>
          <a:p>
            <a:pPr indent="-57150" lvl="0" marL="69850" marR="12065" rtl="0" algn="l">
              <a:lnSpc>
                <a:spcPct val="110000"/>
              </a:lnSpc>
              <a:spcBef>
                <a:spcPts val="0"/>
              </a:spcBef>
              <a:spcAft>
                <a:spcPts val="0"/>
              </a:spcAft>
              <a:buClr>
                <a:schemeClr val="dk1"/>
              </a:buClr>
              <a:buSzPts val="900"/>
              <a:buFont typeface="Calibri"/>
              <a:buChar char="•"/>
            </a:pPr>
            <a:r>
              <a:rPr lang="el-GR" sz="1000">
                <a:solidFill>
                  <a:schemeClr val="dk1"/>
                </a:solidFill>
                <a:latin typeface="Calibri"/>
                <a:ea typeface="Calibri"/>
                <a:cs typeface="Calibri"/>
                <a:sym typeface="Calibri"/>
              </a:rPr>
              <a:t>Χαρακτηρισμός και βαθμός ειδικότητας</a:t>
            </a:r>
            <a:endParaRPr/>
          </a:p>
          <a:p>
            <a:pPr indent="-57150" lvl="0" marL="69850" marR="12065" rtl="0" algn="l">
              <a:lnSpc>
                <a:spcPct val="110000"/>
              </a:lnSpc>
              <a:spcBef>
                <a:spcPts val="219"/>
              </a:spcBef>
              <a:spcAft>
                <a:spcPts val="0"/>
              </a:spcAft>
              <a:buClr>
                <a:schemeClr val="dk1"/>
              </a:buClr>
              <a:buSzPts val="900"/>
              <a:buFont typeface="Calibri"/>
              <a:buChar char="•"/>
            </a:pPr>
            <a:r>
              <a:rPr lang="el-GR" sz="1000">
                <a:solidFill>
                  <a:schemeClr val="dk1"/>
                </a:solidFill>
                <a:latin typeface="Calibri"/>
                <a:ea typeface="Calibri"/>
                <a:cs typeface="Calibri"/>
                <a:sym typeface="Calibri"/>
              </a:rPr>
              <a:t>Σχέσεις με καταναλωτές και χρήστες: αγορές, σύντομος ανεφοδιασμός, εκδηλώσεις;</a:t>
            </a:r>
            <a:endParaRPr/>
          </a:p>
          <a:p>
            <a:pPr indent="-57150" lvl="0" marL="69850" marR="12065" rtl="0" algn="l">
              <a:lnSpc>
                <a:spcPct val="110000"/>
              </a:lnSpc>
              <a:spcBef>
                <a:spcPts val="219"/>
              </a:spcBef>
              <a:spcAft>
                <a:spcPts val="0"/>
              </a:spcAft>
              <a:buClr>
                <a:schemeClr val="dk1"/>
              </a:buClr>
              <a:buSzPts val="900"/>
              <a:buFont typeface="Calibri"/>
              <a:buChar char="•"/>
            </a:pPr>
            <a:r>
              <a:rPr lang="el-GR" sz="1000">
                <a:solidFill>
                  <a:schemeClr val="dk1"/>
                </a:solidFill>
                <a:latin typeface="Calibri"/>
                <a:ea typeface="Calibri"/>
                <a:cs typeface="Calibri"/>
                <a:sym typeface="Calibri"/>
              </a:rPr>
              <a:t>Επισημοποίηση του σχεδίου δράσης</a:t>
            </a:r>
            <a:endParaRPr sz="1000">
              <a:solidFill>
                <a:schemeClr val="dk1"/>
              </a:solidFill>
              <a:latin typeface="Calibri"/>
              <a:ea typeface="Calibri"/>
              <a:cs typeface="Calibri"/>
              <a:sym typeface="Calibri"/>
            </a:endParaRPr>
          </a:p>
        </p:txBody>
      </p:sp>
      <p:grpSp>
        <p:nvGrpSpPr>
          <p:cNvPr id="182" name="Google Shape;182;p26"/>
          <p:cNvGrpSpPr/>
          <p:nvPr/>
        </p:nvGrpSpPr>
        <p:grpSpPr>
          <a:xfrm>
            <a:off x="2081783" y="850391"/>
            <a:ext cx="557783" cy="554736"/>
            <a:chOff x="2081783" y="850391"/>
            <a:chExt cx="557783" cy="554736"/>
          </a:xfrm>
        </p:grpSpPr>
        <p:pic>
          <p:nvPicPr>
            <p:cNvPr id="183" name="Google Shape;183;p26"/>
            <p:cNvPicPr preferRelativeResize="0"/>
            <p:nvPr/>
          </p:nvPicPr>
          <p:blipFill rotWithShape="1">
            <a:blip r:embed="rId4">
              <a:alphaModFix/>
            </a:blip>
            <a:srcRect b="0" l="0" r="0" t="0"/>
            <a:stretch/>
          </p:blipFill>
          <p:spPr>
            <a:xfrm>
              <a:off x="2081783" y="850391"/>
              <a:ext cx="557783" cy="554736"/>
            </a:xfrm>
            <a:prstGeom prst="rect">
              <a:avLst/>
            </a:prstGeom>
            <a:noFill/>
            <a:ln>
              <a:noFill/>
            </a:ln>
          </p:spPr>
        </p:pic>
        <p:sp>
          <p:nvSpPr>
            <p:cNvPr id="184" name="Google Shape;184;p26"/>
            <p:cNvSpPr/>
            <p:nvPr/>
          </p:nvSpPr>
          <p:spPr>
            <a:xfrm>
              <a:off x="2129083" y="876245"/>
              <a:ext cx="462915" cy="462915"/>
            </a:xfrm>
            <a:custGeom>
              <a:rect b="b" l="l" r="r" t="t"/>
              <a:pathLst>
                <a:path extrusionOk="0" h="462915" w="462914">
                  <a:moveTo>
                    <a:pt x="462674" y="0"/>
                  </a:moveTo>
                  <a:lnTo>
                    <a:pt x="0" y="0"/>
                  </a:lnTo>
                  <a:lnTo>
                    <a:pt x="0" y="462674"/>
                  </a:lnTo>
                  <a:lnTo>
                    <a:pt x="462674" y="462674"/>
                  </a:lnTo>
                  <a:lnTo>
                    <a:pt x="462674" y="0"/>
                  </a:lnTo>
                  <a:close/>
                </a:path>
              </a:pathLst>
            </a:custGeom>
            <a:solidFill>
              <a:srgbClr val="FBD3C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 name="Google Shape;185;p26"/>
            <p:cNvSpPr/>
            <p:nvPr/>
          </p:nvSpPr>
          <p:spPr>
            <a:xfrm>
              <a:off x="2129083" y="876245"/>
              <a:ext cx="462915" cy="462915"/>
            </a:xfrm>
            <a:custGeom>
              <a:rect b="b" l="l" r="r" t="t"/>
              <a:pathLst>
                <a:path extrusionOk="0" h="462915" w="462914">
                  <a:moveTo>
                    <a:pt x="0" y="0"/>
                  </a:moveTo>
                  <a:lnTo>
                    <a:pt x="462675" y="0"/>
                  </a:lnTo>
                  <a:lnTo>
                    <a:pt x="462675" y="462675"/>
                  </a:lnTo>
                  <a:lnTo>
                    <a:pt x="0" y="462675"/>
                  </a:lnTo>
                  <a:lnTo>
                    <a:pt x="0" y="0"/>
                  </a:lnTo>
                  <a:close/>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86" name="Google Shape;186;p26"/>
          <p:cNvSpPr txBox="1"/>
          <p:nvPr/>
        </p:nvSpPr>
        <p:spPr>
          <a:xfrm rot="-5400000">
            <a:off x="3153761" y="2114681"/>
            <a:ext cx="1563850" cy="153888"/>
          </a:xfrm>
          <a:prstGeom prst="rect">
            <a:avLst/>
          </a:prstGeom>
          <a:noFill/>
          <a:ln>
            <a:noFill/>
          </a:ln>
        </p:spPr>
        <p:txBody>
          <a:bodyPr anchorCtr="0" anchor="t" bIns="0" lIns="0" spcFirstLastPara="1" rIns="0" wrap="square" tIns="6350">
            <a:spAutoFit/>
          </a:bodyPr>
          <a:lstStyle/>
          <a:p>
            <a:pPr indent="0" lvl="0" marL="12700" marR="0" rtl="0" algn="l">
              <a:lnSpc>
                <a:spcPct val="100000"/>
              </a:lnSpc>
              <a:spcBef>
                <a:spcPts val="0"/>
              </a:spcBef>
              <a:spcAft>
                <a:spcPts val="0"/>
              </a:spcAft>
              <a:buNone/>
            </a:pPr>
            <a:r>
              <a:rPr b="1" lang="el-GR" sz="1000">
                <a:solidFill>
                  <a:schemeClr val="dk1"/>
                </a:solidFill>
                <a:latin typeface="Calibri"/>
                <a:ea typeface="Calibri"/>
                <a:cs typeface="Calibri"/>
                <a:sym typeface="Calibri"/>
              </a:rPr>
              <a:t>3. Δημιουργία στρατηγικής</a:t>
            </a:r>
            <a:endParaRPr sz="1000">
              <a:solidFill>
                <a:schemeClr val="dk1"/>
              </a:solidFill>
              <a:latin typeface="Calibri"/>
              <a:ea typeface="Calibri"/>
              <a:cs typeface="Calibri"/>
              <a:sym typeface="Calibri"/>
            </a:endParaRPr>
          </a:p>
        </p:txBody>
      </p:sp>
      <p:pic>
        <p:nvPicPr>
          <p:cNvPr id="187" name="Google Shape;187;p26"/>
          <p:cNvPicPr preferRelativeResize="0"/>
          <p:nvPr/>
        </p:nvPicPr>
        <p:blipFill rotWithShape="1">
          <a:blip r:embed="rId6">
            <a:alphaModFix/>
          </a:blip>
          <a:srcRect b="0" l="0" r="0" t="0"/>
          <a:stretch/>
        </p:blipFill>
        <p:spPr>
          <a:xfrm>
            <a:off x="4035552" y="1612391"/>
            <a:ext cx="1426464" cy="2837688"/>
          </a:xfrm>
          <a:prstGeom prst="rect">
            <a:avLst/>
          </a:prstGeom>
          <a:noFill/>
          <a:ln>
            <a:noFill/>
          </a:ln>
        </p:spPr>
      </p:pic>
      <p:sp>
        <p:nvSpPr>
          <p:cNvPr id="188" name="Google Shape;188;p26"/>
          <p:cNvSpPr txBox="1"/>
          <p:nvPr/>
        </p:nvSpPr>
        <p:spPr>
          <a:xfrm>
            <a:off x="4147780" y="1638300"/>
            <a:ext cx="1154430" cy="2718052"/>
          </a:xfrm>
          <a:prstGeom prst="rect">
            <a:avLst/>
          </a:prstGeom>
          <a:noFill/>
          <a:ln>
            <a:noFill/>
          </a:ln>
        </p:spPr>
        <p:txBody>
          <a:bodyPr anchorCtr="0" anchor="t" bIns="0" lIns="0" spcFirstLastPara="1" rIns="0" wrap="square" tIns="24750">
            <a:spAutoFit/>
          </a:bodyPr>
          <a:lstStyle/>
          <a:p>
            <a:pPr indent="-64135" lvl="0" marL="76200" marR="0" rtl="0" algn="l">
              <a:lnSpc>
                <a:spcPct val="100000"/>
              </a:lnSpc>
              <a:spcBef>
                <a:spcPts val="0"/>
              </a:spcBef>
              <a:spcAft>
                <a:spcPts val="0"/>
              </a:spcAft>
              <a:buClr>
                <a:schemeClr val="dk1"/>
              </a:buClr>
              <a:buSzPts val="900"/>
              <a:buFont typeface="Calibri"/>
              <a:buChar char="•"/>
            </a:pPr>
            <a:r>
              <a:rPr lang="el-GR" sz="1000">
                <a:solidFill>
                  <a:schemeClr val="dk1"/>
                </a:solidFill>
                <a:latin typeface="Calibri"/>
                <a:ea typeface="Calibri"/>
                <a:cs typeface="Calibri"/>
                <a:sym typeface="Calibri"/>
              </a:rPr>
              <a:t>Μοχλοί δράσης</a:t>
            </a:r>
            <a:endParaRPr/>
          </a:p>
          <a:p>
            <a:pPr indent="-64135" lvl="0" marL="76200" marR="0" rtl="0" algn="l">
              <a:lnSpc>
                <a:spcPct val="100000"/>
              </a:lnSpc>
              <a:spcBef>
                <a:spcPts val="195"/>
              </a:spcBef>
              <a:spcAft>
                <a:spcPts val="0"/>
              </a:spcAft>
              <a:buClr>
                <a:schemeClr val="dk1"/>
              </a:buClr>
              <a:buSzPts val="900"/>
              <a:buFont typeface="Calibri"/>
              <a:buChar char="•"/>
            </a:pPr>
            <a:r>
              <a:rPr lang="el-GR" sz="1000">
                <a:solidFill>
                  <a:schemeClr val="dk1"/>
                </a:solidFill>
                <a:latin typeface="Calibri"/>
                <a:ea typeface="Calibri"/>
                <a:cs typeface="Calibri"/>
                <a:sym typeface="Calibri"/>
              </a:rPr>
              <a:t>Εμπόδια/όρια</a:t>
            </a:r>
            <a:endParaRPr/>
          </a:p>
          <a:p>
            <a:pPr indent="-64135" lvl="0" marL="76200" marR="0" rtl="0" algn="l">
              <a:lnSpc>
                <a:spcPct val="100000"/>
              </a:lnSpc>
              <a:spcBef>
                <a:spcPts val="195"/>
              </a:spcBef>
              <a:spcAft>
                <a:spcPts val="0"/>
              </a:spcAft>
              <a:buClr>
                <a:schemeClr val="dk1"/>
              </a:buClr>
              <a:buSzPts val="900"/>
              <a:buFont typeface="Calibri"/>
              <a:buChar char="•"/>
            </a:pPr>
            <a:r>
              <a:rPr lang="el-GR" sz="1000">
                <a:solidFill>
                  <a:schemeClr val="dk1"/>
                </a:solidFill>
                <a:latin typeface="Calibri"/>
                <a:ea typeface="Calibri"/>
                <a:cs typeface="Calibri"/>
                <a:sym typeface="Calibri"/>
              </a:rPr>
              <a:t>Βασικά πρόσωπα για κινητοποίηση</a:t>
            </a:r>
            <a:endParaRPr/>
          </a:p>
          <a:p>
            <a:pPr indent="-64135" lvl="0" marL="76200" marR="0" rtl="0" algn="l">
              <a:lnSpc>
                <a:spcPct val="100000"/>
              </a:lnSpc>
              <a:spcBef>
                <a:spcPts val="195"/>
              </a:spcBef>
              <a:spcAft>
                <a:spcPts val="0"/>
              </a:spcAft>
              <a:buClr>
                <a:schemeClr val="dk1"/>
              </a:buClr>
              <a:buSzPts val="900"/>
              <a:buFont typeface="Calibri"/>
              <a:buChar char="•"/>
            </a:pPr>
            <a:r>
              <a:rPr lang="el-GR" sz="1000">
                <a:solidFill>
                  <a:schemeClr val="dk1"/>
                </a:solidFill>
                <a:latin typeface="Calibri"/>
                <a:ea typeface="Calibri"/>
                <a:cs typeface="Calibri"/>
                <a:sym typeface="Calibri"/>
              </a:rPr>
              <a:t>Το πρόγραμμα: τοποθέτηση και αναμενόμενη προστιθέμενη αξία της προσφοράς σε όλη την επικράτεια, στόχοι της συλλογικής δράσης, προσδοκίες των διαφόρων ενδιαφερόμενων παραγόντων, κοινές αξίες αναφοράς</a:t>
            </a:r>
            <a:endParaRPr sz="1000">
              <a:solidFill>
                <a:schemeClr val="dk1"/>
              </a:solidFill>
              <a:latin typeface="Calibri"/>
              <a:ea typeface="Calibri"/>
              <a:cs typeface="Calibri"/>
              <a:sym typeface="Calibri"/>
            </a:endParaRPr>
          </a:p>
        </p:txBody>
      </p:sp>
      <p:grpSp>
        <p:nvGrpSpPr>
          <p:cNvPr id="189" name="Google Shape;189;p26"/>
          <p:cNvGrpSpPr/>
          <p:nvPr/>
        </p:nvGrpSpPr>
        <p:grpSpPr>
          <a:xfrm>
            <a:off x="3843528" y="850391"/>
            <a:ext cx="554736" cy="554736"/>
            <a:chOff x="3843528" y="850391"/>
            <a:chExt cx="554736" cy="554736"/>
          </a:xfrm>
        </p:grpSpPr>
        <p:pic>
          <p:nvPicPr>
            <p:cNvPr id="190" name="Google Shape;190;p26"/>
            <p:cNvPicPr preferRelativeResize="0"/>
            <p:nvPr/>
          </p:nvPicPr>
          <p:blipFill rotWithShape="1">
            <a:blip r:embed="rId7">
              <a:alphaModFix/>
            </a:blip>
            <a:srcRect b="0" l="0" r="0" t="0"/>
            <a:stretch/>
          </p:blipFill>
          <p:spPr>
            <a:xfrm>
              <a:off x="3843528" y="850391"/>
              <a:ext cx="554736" cy="554736"/>
            </a:xfrm>
            <a:prstGeom prst="rect">
              <a:avLst/>
            </a:prstGeom>
            <a:noFill/>
            <a:ln>
              <a:noFill/>
            </a:ln>
          </p:spPr>
        </p:pic>
        <p:sp>
          <p:nvSpPr>
            <p:cNvPr id="191" name="Google Shape;191;p26"/>
            <p:cNvSpPr/>
            <p:nvPr/>
          </p:nvSpPr>
          <p:spPr>
            <a:xfrm>
              <a:off x="3890765" y="876245"/>
              <a:ext cx="462915" cy="462915"/>
            </a:xfrm>
            <a:custGeom>
              <a:rect b="b" l="l" r="r" t="t"/>
              <a:pathLst>
                <a:path extrusionOk="0" h="462915" w="462914">
                  <a:moveTo>
                    <a:pt x="462674" y="0"/>
                  </a:moveTo>
                  <a:lnTo>
                    <a:pt x="0" y="0"/>
                  </a:lnTo>
                  <a:lnTo>
                    <a:pt x="0" y="462674"/>
                  </a:lnTo>
                  <a:lnTo>
                    <a:pt x="462674" y="462674"/>
                  </a:lnTo>
                  <a:lnTo>
                    <a:pt x="462674" y="0"/>
                  </a:lnTo>
                  <a:close/>
                </a:path>
              </a:pathLst>
            </a:custGeom>
            <a:solidFill>
              <a:srgbClr val="FBD3C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 name="Google Shape;192;p26"/>
            <p:cNvSpPr/>
            <p:nvPr/>
          </p:nvSpPr>
          <p:spPr>
            <a:xfrm>
              <a:off x="3890765" y="876245"/>
              <a:ext cx="462915" cy="462915"/>
            </a:xfrm>
            <a:custGeom>
              <a:rect b="b" l="l" r="r" t="t"/>
              <a:pathLst>
                <a:path extrusionOk="0" h="462915" w="462914">
                  <a:moveTo>
                    <a:pt x="0" y="0"/>
                  </a:moveTo>
                  <a:lnTo>
                    <a:pt x="462675" y="0"/>
                  </a:lnTo>
                  <a:lnTo>
                    <a:pt x="462675" y="462675"/>
                  </a:lnTo>
                  <a:lnTo>
                    <a:pt x="0" y="462675"/>
                  </a:lnTo>
                  <a:lnTo>
                    <a:pt x="0" y="0"/>
                  </a:lnTo>
                  <a:close/>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93" name="Google Shape;193;p26"/>
          <p:cNvSpPr txBox="1"/>
          <p:nvPr/>
        </p:nvSpPr>
        <p:spPr>
          <a:xfrm rot="-5400000">
            <a:off x="4957032" y="1699469"/>
            <a:ext cx="1495425" cy="153888"/>
          </a:xfrm>
          <a:prstGeom prst="rect">
            <a:avLst/>
          </a:prstGeom>
          <a:noFill/>
          <a:ln>
            <a:noFill/>
          </a:ln>
        </p:spPr>
        <p:txBody>
          <a:bodyPr anchorCtr="0" anchor="t" bIns="0" lIns="0" spcFirstLastPara="1" rIns="0" wrap="square" tIns="6350">
            <a:spAutoFit/>
          </a:bodyPr>
          <a:lstStyle/>
          <a:p>
            <a:pPr indent="0" lvl="0" marL="12700" marR="0" rtl="0" algn="l">
              <a:lnSpc>
                <a:spcPct val="100000"/>
              </a:lnSpc>
              <a:spcBef>
                <a:spcPts val="0"/>
              </a:spcBef>
              <a:spcAft>
                <a:spcPts val="0"/>
              </a:spcAft>
              <a:buNone/>
            </a:pPr>
            <a:r>
              <a:rPr b="1" lang="el-GR" sz="1000">
                <a:solidFill>
                  <a:schemeClr val="dk1"/>
                </a:solidFill>
                <a:latin typeface="Calibri"/>
                <a:ea typeface="Calibri"/>
                <a:cs typeface="Calibri"/>
                <a:sym typeface="Calibri"/>
              </a:rPr>
              <a:t>4. Ανάπτυξη έργου</a:t>
            </a:r>
            <a:endParaRPr sz="1000">
              <a:solidFill>
                <a:schemeClr val="dk1"/>
              </a:solidFill>
              <a:latin typeface="Calibri"/>
              <a:ea typeface="Calibri"/>
              <a:cs typeface="Calibri"/>
              <a:sym typeface="Calibri"/>
            </a:endParaRPr>
          </a:p>
        </p:txBody>
      </p:sp>
      <p:pic>
        <p:nvPicPr>
          <p:cNvPr id="194" name="Google Shape;194;p26"/>
          <p:cNvPicPr preferRelativeResize="0"/>
          <p:nvPr/>
        </p:nvPicPr>
        <p:blipFill rotWithShape="1">
          <a:blip r:embed="rId8">
            <a:alphaModFix/>
          </a:blip>
          <a:srcRect b="0" l="0" r="0" t="0"/>
          <a:stretch/>
        </p:blipFill>
        <p:spPr>
          <a:xfrm>
            <a:off x="5839967" y="1694688"/>
            <a:ext cx="1249680" cy="2670048"/>
          </a:xfrm>
          <a:prstGeom prst="rect">
            <a:avLst/>
          </a:prstGeom>
          <a:noFill/>
          <a:ln>
            <a:noFill/>
          </a:ln>
        </p:spPr>
      </p:pic>
      <p:sp>
        <p:nvSpPr>
          <p:cNvPr id="195" name="Google Shape;195;p26"/>
          <p:cNvSpPr txBox="1"/>
          <p:nvPr/>
        </p:nvSpPr>
        <p:spPr>
          <a:xfrm>
            <a:off x="5949580" y="1890267"/>
            <a:ext cx="1040570" cy="489877"/>
          </a:xfrm>
          <a:prstGeom prst="rect">
            <a:avLst/>
          </a:prstGeom>
          <a:noFill/>
          <a:ln>
            <a:noFill/>
          </a:ln>
        </p:spPr>
        <p:txBody>
          <a:bodyPr anchorCtr="0" anchor="t" bIns="0" lIns="0" spcFirstLastPara="1" rIns="0" wrap="square" tIns="27925">
            <a:spAutoFit/>
          </a:bodyPr>
          <a:lstStyle/>
          <a:p>
            <a:pPr indent="-57150" lvl="0" marL="69850" marR="5080" rtl="0" algn="l">
              <a:lnSpc>
                <a:spcPct val="110000"/>
              </a:lnSpc>
              <a:spcBef>
                <a:spcPts val="0"/>
              </a:spcBef>
              <a:spcAft>
                <a:spcPts val="0"/>
              </a:spcAft>
              <a:buClr>
                <a:schemeClr val="dk1"/>
              </a:buClr>
              <a:buSzPts val="900"/>
              <a:buFont typeface="Calibri"/>
              <a:buChar char="•"/>
            </a:pPr>
            <a:r>
              <a:rPr lang="el-GR" sz="1000">
                <a:solidFill>
                  <a:schemeClr val="dk1"/>
                </a:solidFill>
                <a:latin typeface="Calibri"/>
                <a:ea typeface="Calibri"/>
                <a:cs typeface="Calibri"/>
                <a:sym typeface="Calibri"/>
              </a:rPr>
              <a:t>Προσδιορισμός;?</a:t>
            </a:r>
            <a:endParaRPr/>
          </a:p>
          <a:p>
            <a:pPr indent="-64135" lvl="0" marL="76200" marR="0" rtl="0" algn="l">
              <a:lnSpc>
                <a:spcPct val="100000"/>
              </a:lnSpc>
              <a:spcBef>
                <a:spcPts val="80"/>
              </a:spcBef>
              <a:spcAft>
                <a:spcPts val="0"/>
              </a:spcAft>
              <a:buClr>
                <a:schemeClr val="dk1"/>
              </a:buClr>
              <a:buSzPts val="900"/>
              <a:buFont typeface="Calibri"/>
              <a:buChar char="•"/>
            </a:pPr>
            <a:r>
              <a:rPr lang="el-GR" sz="1000">
                <a:solidFill>
                  <a:schemeClr val="dk1"/>
                </a:solidFill>
                <a:latin typeface="Calibri"/>
                <a:ea typeface="Calibri"/>
                <a:cs typeface="Calibri"/>
                <a:sym typeface="Calibri"/>
              </a:rPr>
              <a:t>Δημιουργία μιας αφήγησης</a:t>
            </a:r>
            <a:endParaRPr sz="1000">
              <a:solidFill>
                <a:schemeClr val="dk1"/>
              </a:solidFill>
              <a:latin typeface="Calibri"/>
              <a:ea typeface="Calibri"/>
              <a:cs typeface="Calibri"/>
              <a:sym typeface="Calibri"/>
            </a:endParaRPr>
          </a:p>
        </p:txBody>
      </p:sp>
      <p:grpSp>
        <p:nvGrpSpPr>
          <p:cNvPr id="196" name="Google Shape;196;p26"/>
          <p:cNvGrpSpPr/>
          <p:nvPr/>
        </p:nvGrpSpPr>
        <p:grpSpPr>
          <a:xfrm>
            <a:off x="5614415" y="850391"/>
            <a:ext cx="554736" cy="554736"/>
            <a:chOff x="5614415" y="850391"/>
            <a:chExt cx="554736" cy="554736"/>
          </a:xfrm>
        </p:grpSpPr>
        <p:pic>
          <p:nvPicPr>
            <p:cNvPr id="197" name="Google Shape;197;p26"/>
            <p:cNvPicPr preferRelativeResize="0"/>
            <p:nvPr/>
          </p:nvPicPr>
          <p:blipFill rotWithShape="1">
            <a:blip r:embed="rId9">
              <a:alphaModFix/>
            </a:blip>
            <a:srcRect b="0" l="0" r="0" t="0"/>
            <a:stretch/>
          </p:blipFill>
          <p:spPr>
            <a:xfrm>
              <a:off x="5614415" y="850391"/>
              <a:ext cx="554736" cy="554736"/>
            </a:xfrm>
            <a:prstGeom prst="rect">
              <a:avLst/>
            </a:prstGeom>
            <a:noFill/>
            <a:ln>
              <a:noFill/>
            </a:ln>
          </p:spPr>
        </p:pic>
        <p:sp>
          <p:nvSpPr>
            <p:cNvPr id="198" name="Google Shape;198;p26"/>
            <p:cNvSpPr/>
            <p:nvPr/>
          </p:nvSpPr>
          <p:spPr>
            <a:xfrm>
              <a:off x="5659823" y="876245"/>
              <a:ext cx="462915" cy="462915"/>
            </a:xfrm>
            <a:custGeom>
              <a:rect b="b" l="l" r="r" t="t"/>
              <a:pathLst>
                <a:path extrusionOk="0" h="462915" w="462914">
                  <a:moveTo>
                    <a:pt x="462674" y="0"/>
                  </a:moveTo>
                  <a:lnTo>
                    <a:pt x="0" y="0"/>
                  </a:lnTo>
                  <a:lnTo>
                    <a:pt x="0" y="462674"/>
                  </a:lnTo>
                  <a:lnTo>
                    <a:pt x="462674" y="462674"/>
                  </a:lnTo>
                  <a:lnTo>
                    <a:pt x="462674" y="0"/>
                  </a:lnTo>
                  <a:close/>
                </a:path>
              </a:pathLst>
            </a:custGeom>
            <a:solidFill>
              <a:srgbClr val="FBD3C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 name="Google Shape;199;p26"/>
            <p:cNvSpPr/>
            <p:nvPr/>
          </p:nvSpPr>
          <p:spPr>
            <a:xfrm>
              <a:off x="5659823" y="876245"/>
              <a:ext cx="462915" cy="462915"/>
            </a:xfrm>
            <a:custGeom>
              <a:rect b="b" l="l" r="r" t="t"/>
              <a:pathLst>
                <a:path extrusionOk="0" h="462915" w="462914">
                  <a:moveTo>
                    <a:pt x="0" y="0"/>
                  </a:moveTo>
                  <a:lnTo>
                    <a:pt x="462675" y="0"/>
                  </a:lnTo>
                  <a:lnTo>
                    <a:pt x="462675" y="462675"/>
                  </a:lnTo>
                  <a:lnTo>
                    <a:pt x="0" y="462675"/>
                  </a:lnTo>
                  <a:lnTo>
                    <a:pt x="0" y="0"/>
                  </a:lnTo>
                  <a:close/>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00" name="Google Shape;200;p26"/>
          <p:cNvSpPr txBox="1"/>
          <p:nvPr/>
        </p:nvSpPr>
        <p:spPr>
          <a:xfrm rot="-5400000">
            <a:off x="6585246" y="2126058"/>
            <a:ext cx="1461396" cy="153888"/>
          </a:xfrm>
          <a:prstGeom prst="rect">
            <a:avLst/>
          </a:prstGeom>
          <a:noFill/>
          <a:ln>
            <a:noFill/>
          </a:ln>
        </p:spPr>
        <p:txBody>
          <a:bodyPr anchorCtr="0" anchor="t" bIns="0" lIns="0" spcFirstLastPara="1" rIns="0" wrap="square" tIns="6350">
            <a:spAutoFit/>
          </a:bodyPr>
          <a:lstStyle/>
          <a:p>
            <a:pPr indent="0" lvl="0" marL="12700" marR="0" rtl="0" algn="l">
              <a:lnSpc>
                <a:spcPct val="100000"/>
              </a:lnSpc>
              <a:spcBef>
                <a:spcPts val="0"/>
              </a:spcBef>
              <a:spcAft>
                <a:spcPts val="0"/>
              </a:spcAft>
              <a:buNone/>
            </a:pPr>
            <a:r>
              <a:rPr b="1" lang="el-GR" sz="1000">
                <a:solidFill>
                  <a:schemeClr val="dk1"/>
                </a:solidFill>
                <a:latin typeface="Calibri"/>
                <a:ea typeface="Calibri"/>
                <a:cs typeface="Calibri"/>
                <a:sym typeface="Calibri"/>
              </a:rPr>
              <a:t>5. Οργάνωση, υποστήριξη</a:t>
            </a:r>
            <a:endParaRPr sz="1000">
              <a:solidFill>
                <a:schemeClr val="dk1"/>
              </a:solidFill>
              <a:latin typeface="Calibri"/>
              <a:ea typeface="Calibri"/>
              <a:cs typeface="Calibri"/>
              <a:sym typeface="Calibri"/>
            </a:endParaRPr>
          </a:p>
        </p:txBody>
      </p:sp>
      <p:pic>
        <p:nvPicPr>
          <p:cNvPr id="201" name="Google Shape;201;p26"/>
          <p:cNvPicPr preferRelativeResize="0"/>
          <p:nvPr/>
        </p:nvPicPr>
        <p:blipFill rotWithShape="1">
          <a:blip r:embed="rId10">
            <a:alphaModFix/>
          </a:blip>
          <a:srcRect b="0" l="0" r="0" t="0"/>
          <a:stretch/>
        </p:blipFill>
        <p:spPr>
          <a:xfrm>
            <a:off x="7479792" y="1783079"/>
            <a:ext cx="1466088" cy="2557272"/>
          </a:xfrm>
          <a:prstGeom prst="rect">
            <a:avLst/>
          </a:prstGeom>
          <a:noFill/>
          <a:ln>
            <a:noFill/>
          </a:ln>
        </p:spPr>
      </p:pic>
      <p:sp>
        <p:nvSpPr>
          <p:cNvPr id="202" name="Google Shape;202;p26"/>
          <p:cNvSpPr txBox="1"/>
          <p:nvPr/>
        </p:nvSpPr>
        <p:spPr>
          <a:xfrm>
            <a:off x="7591862" y="1963420"/>
            <a:ext cx="1202055" cy="687070"/>
          </a:xfrm>
          <a:prstGeom prst="rect">
            <a:avLst/>
          </a:prstGeom>
          <a:noFill/>
          <a:ln>
            <a:noFill/>
          </a:ln>
        </p:spPr>
        <p:txBody>
          <a:bodyPr anchorCtr="0" anchor="t" bIns="0" lIns="0" spcFirstLastPara="1" rIns="0" wrap="square" tIns="24750">
            <a:spAutoFit/>
          </a:bodyPr>
          <a:lstStyle/>
          <a:p>
            <a:pPr indent="-64135" lvl="0" marL="76200" marR="0" rtl="0" algn="l">
              <a:lnSpc>
                <a:spcPct val="100000"/>
              </a:lnSpc>
              <a:spcBef>
                <a:spcPts val="0"/>
              </a:spcBef>
              <a:spcAft>
                <a:spcPts val="0"/>
              </a:spcAft>
              <a:buClr>
                <a:schemeClr val="dk1"/>
              </a:buClr>
              <a:buSzPts val="900"/>
              <a:buFont typeface="Calibri"/>
              <a:buChar char="•"/>
            </a:pPr>
            <a:r>
              <a:rPr lang="el-GR" sz="1000">
                <a:solidFill>
                  <a:schemeClr val="dk1"/>
                </a:solidFill>
                <a:latin typeface="Calibri"/>
                <a:ea typeface="Calibri"/>
                <a:cs typeface="Calibri"/>
                <a:sym typeface="Calibri"/>
              </a:rPr>
              <a:t>Εκτέλεση;</a:t>
            </a:r>
            <a:endParaRPr sz="1000">
              <a:solidFill>
                <a:schemeClr val="dk1"/>
              </a:solidFill>
              <a:latin typeface="Calibri"/>
              <a:ea typeface="Calibri"/>
              <a:cs typeface="Calibri"/>
              <a:sym typeface="Calibri"/>
            </a:endParaRPr>
          </a:p>
          <a:p>
            <a:pPr indent="-64135" lvl="0" marL="76200" marR="0" rtl="0" algn="l">
              <a:lnSpc>
                <a:spcPct val="100000"/>
              </a:lnSpc>
              <a:spcBef>
                <a:spcPts val="95"/>
              </a:spcBef>
              <a:spcAft>
                <a:spcPts val="0"/>
              </a:spcAft>
              <a:buClr>
                <a:schemeClr val="dk1"/>
              </a:buClr>
              <a:buSzPts val="900"/>
              <a:buFont typeface="Calibri"/>
              <a:buChar char="•"/>
            </a:pPr>
            <a:r>
              <a:rPr lang="el-GR" sz="1000">
                <a:solidFill>
                  <a:schemeClr val="dk1"/>
                </a:solidFill>
                <a:latin typeface="Calibri"/>
                <a:ea typeface="Calibri"/>
                <a:cs typeface="Calibri"/>
                <a:sym typeface="Calibri"/>
              </a:rPr>
              <a:t>Οργανωτική δομή</a:t>
            </a:r>
            <a:endParaRPr sz="1000">
              <a:solidFill>
                <a:schemeClr val="dk1"/>
              </a:solidFill>
              <a:latin typeface="Calibri"/>
              <a:ea typeface="Calibri"/>
              <a:cs typeface="Calibri"/>
              <a:sym typeface="Calibri"/>
            </a:endParaRPr>
          </a:p>
          <a:p>
            <a:pPr indent="-64135" lvl="0" marL="76200" marR="0" rtl="0" algn="l">
              <a:lnSpc>
                <a:spcPct val="100000"/>
              </a:lnSpc>
              <a:spcBef>
                <a:spcPts val="95"/>
              </a:spcBef>
              <a:spcAft>
                <a:spcPts val="0"/>
              </a:spcAft>
              <a:buClr>
                <a:schemeClr val="dk1"/>
              </a:buClr>
              <a:buSzPts val="900"/>
              <a:buFont typeface="Calibri"/>
              <a:buChar char="•"/>
            </a:pPr>
            <a:r>
              <a:rPr lang="el-GR" sz="1000">
                <a:solidFill>
                  <a:schemeClr val="dk1"/>
                </a:solidFill>
                <a:latin typeface="Calibri"/>
                <a:ea typeface="Calibri"/>
                <a:cs typeface="Calibri"/>
                <a:sym typeface="Calibri"/>
              </a:rPr>
              <a:t>Υποστήριξη</a:t>
            </a:r>
            <a:endParaRPr sz="1000">
              <a:solidFill>
                <a:schemeClr val="dk1"/>
              </a:solidFill>
              <a:latin typeface="Calibri"/>
              <a:ea typeface="Calibri"/>
              <a:cs typeface="Calibri"/>
              <a:sym typeface="Calibri"/>
            </a:endParaRPr>
          </a:p>
          <a:p>
            <a:pPr indent="-64135" lvl="0" marL="76200" marR="0" rtl="0" algn="l">
              <a:lnSpc>
                <a:spcPct val="100000"/>
              </a:lnSpc>
              <a:spcBef>
                <a:spcPts val="120"/>
              </a:spcBef>
              <a:spcAft>
                <a:spcPts val="0"/>
              </a:spcAft>
              <a:buClr>
                <a:schemeClr val="dk1"/>
              </a:buClr>
              <a:buSzPts val="900"/>
              <a:buFont typeface="Calibri"/>
              <a:buChar char="•"/>
            </a:pPr>
            <a:r>
              <a:rPr lang="el-GR" sz="1000">
                <a:solidFill>
                  <a:schemeClr val="dk1"/>
                </a:solidFill>
                <a:latin typeface="Calibri"/>
                <a:ea typeface="Calibri"/>
                <a:cs typeface="Calibri"/>
                <a:sym typeface="Calibri"/>
              </a:rPr>
              <a:t>Αξιολόγηση</a:t>
            </a:r>
            <a:endParaRPr sz="1000">
              <a:solidFill>
                <a:schemeClr val="dk1"/>
              </a:solidFill>
              <a:latin typeface="Calibri"/>
              <a:ea typeface="Calibri"/>
              <a:cs typeface="Calibri"/>
              <a:sym typeface="Calibri"/>
            </a:endParaRPr>
          </a:p>
        </p:txBody>
      </p:sp>
      <p:grpSp>
        <p:nvGrpSpPr>
          <p:cNvPr id="203" name="Google Shape;203;p26"/>
          <p:cNvGrpSpPr/>
          <p:nvPr/>
        </p:nvGrpSpPr>
        <p:grpSpPr>
          <a:xfrm>
            <a:off x="7296911" y="850391"/>
            <a:ext cx="554735" cy="554736"/>
            <a:chOff x="7296911" y="850391"/>
            <a:chExt cx="554735" cy="554736"/>
          </a:xfrm>
        </p:grpSpPr>
        <p:pic>
          <p:nvPicPr>
            <p:cNvPr id="204" name="Google Shape;204;p26"/>
            <p:cNvPicPr preferRelativeResize="0"/>
            <p:nvPr/>
          </p:nvPicPr>
          <p:blipFill rotWithShape="1">
            <a:blip r:embed="rId11">
              <a:alphaModFix/>
            </a:blip>
            <a:srcRect b="0" l="0" r="0" t="0"/>
            <a:stretch/>
          </p:blipFill>
          <p:spPr>
            <a:xfrm>
              <a:off x="7296911" y="850391"/>
              <a:ext cx="554735" cy="554736"/>
            </a:xfrm>
            <a:prstGeom prst="rect">
              <a:avLst/>
            </a:prstGeom>
            <a:noFill/>
            <a:ln>
              <a:noFill/>
            </a:ln>
          </p:spPr>
        </p:pic>
        <p:sp>
          <p:nvSpPr>
            <p:cNvPr id="205" name="Google Shape;205;p26"/>
            <p:cNvSpPr/>
            <p:nvPr/>
          </p:nvSpPr>
          <p:spPr>
            <a:xfrm>
              <a:off x="7341852" y="876245"/>
              <a:ext cx="462915" cy="462915"/>
            </a:xfrm>
            <a:custGeom>
              <a:rect b="b" l="l" r="r" t="t"/>
              <a:pathLst>
                <a:path extrusionOk="0" h="462915" w="462915">
                  <a:moveTo>
                    <a:pt x="462674" y="0"/>
                  </a:moveTo>
                  <a:lnTo>
                    <a:pt x="0" y="0"/>
                  </a:lnTo>
                  <a:lnTo>
                    <a:pt x="0" y="462674"/>
                  </a:lnTo>
                  <a:lnTo>
                    <a:pt x="462674" y="462674"/>
                  </a:lnTo>
                  <a:lnTo>
                    <a:pt x="462674" y="0"/>
                  </a:lnTo>
                  <a:close/>
                </a:path>
              </a:pathLst>
            </a:custGeom>
            <a:solidFill>
              <a:srgbClr val="FBD3C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 name="Google Shape;206;p26"/>
            <p:cNvSpPr/>
            <p:nvPr/>
          </p:nvSpPr>
          <p:spPr>
            <a:xfrm>
              <a:off x="7341852" y="876245"/>
              <a:ext cx="462915" cy="462915"/>
            </a:xfrm>
            <a:custGeom>
              <a:rect b="b" l="l" r="r" t="t"/>
              <a:pathLst>
                <a:path extrusionOk="0" h="462915" w="462915">
                  <a:moveTo>
                    <a:pt x="0" y="0"/>
                  </a:moveTo>
                  <a:lnTo>
                    <a:pt x="462675" y="0"/>
                  </a:lnTo>
                  <a:lnTo>
                    <a:pt x="462675" y="462675"/>
                  </a:lnTo>
                  <a:lnTo>
                    <a:pt x="0" y="462675"/>
                  </a:lnTo>
                  <a:lnTo>
                    <a:pt x="0" y="0"/>
                  </a:lnTo>
                  <a:close/>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07" name="Google Shape;207;p26"/>
          <p:cNvSpPr txBox="1"/>
          <p:nvPr/>
        </p:nvSpPr>
        <p:spPr>
          <a:xfrm>
            <a:off x="2482214" y="5511291"/>
            <a:ext cx="6582409" cy="177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l-GR" sz="1000">
                <a:solidFill>
                  <a:schemeClr val="dk1"/>
                </a:solidFill>
                <a:latin typeface="Calibri"/>
                <a:ea typeface="Calibri"/>
                <a:cs typeface="Calibri"/>
                <a:sym typeface="Calibri"/>
              </a:rPr>
              <a:t>PERRON L., JANIN C., 2015. </a:t>
            </a:r>
            <a:r>
              <a:rPr i="1" lang="el-GR" sz="1000">
                <a:solidFill>
                  <a:schemeClr val="dk1"/>
                </a:solidFill>
                <a:latin typeface="Calibri"/>
                <a:ea typeface="Calibri"/>
                <a:cs typeface="Calibri"/>
                <a:sym typeface="Calibri"/>
              </a:rPr>
              <a:t>Developing territorial resources: keys for action. Methodological guide . </a:t>
            </a:r>
            <a:r>
              <a:rPr lang="el-GR" sz="1000">
                <a:solidFill>
                  <a:schemeClr val="dk1"/>
                </a:solidFill>
                <a:latin typeface="Calibri"/>
                <a:ea typeface="Calibri"/>
                <a:cs typeface="Calibri"/>
                <a:sym typeface="Calibri"/>
              </a:rPr>
              <a:t>SUACI Northern Alps, 101 p.</a:t>
            </a:r>
            <a:endParaRPr sz="1000">
              <a:solidFill>
                <a:schemeClr val="dk1"/>
              </a:solidFill>
              <a:latin typeface="Calibri"/>
              <a:ea typeface="Calibri"/>
              <a:cs typeface="Calibri"/>
              <a:sym typeface="Calibri"/>
            </a:endParaRPr>
          </a:p>
        </p:txBody>
      </p:sp>
      <p:sp>
        <p:nvSpPr>
          <p:cNvPr id="208" name="Google Shape;208;p26"/>
          <p:cNvSpPr txBox="1"/>
          <p:nvPr>
            <p:ph type="title"/>
          </p:nvPr>
        </p:nvSpPr>
        <p:spPr>
          <a:xfrm>
            <a:off x="1607777" y="203707"/>
            <a:ext cx="5928447" cy="289823"/>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l-GR" sz="1800">
                <a:latin typeface="Calibri"/>
                <a:ea typeface="Calibri"/>
                <a:cs typeface="Calibri"/>
                <a:sym typeface="Calibri"/>
              </a:rPr>
              <a:t>Μέθοδος που χρησιμοποιεί αγροτικές και διατροφικές πηγές</a:t>
            </a:r>
            <a:endParaRPr sz="18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2" name="Shape 212"/>
        <p:cNvGrpSpPr/>
        <p:nvPr/>
      </p:nvGrpSpPr>
      <p:grpSpPr>
        <a:xfrm>
          <a:off x="0" y="0"/>
          <a:ext cx="0" cy="0"/>
          <a:chOff x="0" y="0"/>
          <a:chExt cx="0" cy="0"/>
        </a:xfrm>
      </p:grpSpPr>
      <p:sp>
        <p:nvSpPr>
          <p:cNvPr id="213" name="Google Shape;213;p27"/>
          <p:cNvSpPr/>
          <p:nvPr/>
        </p:nvSpPr>
        <p:spPr>
          <a:xfrm>
            <a:off x="1046163" y="2518252"/>
            <a:ext cx="7051675" cy="678496"/>
          </a:xfrm>
          <a:custGeom>
            <a:rect b="b" l="l" r="r" t="t"/>
            <a:pathLst>
              <a:path extrusionOk="0" h="1104900" w="7051675">
                <a:moveTo>
                  <a:pt x="7051342" y="0"/>
                </a:moveTo>
                <a:lnTo>
                  <a:pt x="0" y="0"/>
                </a:lnTo>
                <a:lnTo>
                  <a:pt x="0" y="1104635"/>
                </a:lnTo>
                <a:lnTo>
                  <a:pt x="7051342" y="1104635"/>
                </a:lnTo>
                <a:lnTo>
                  <a:pt x="7051342" y="0"/>
                </a:lnTo>
                <a:close/>
              </a:path>
            </a:pathLst>
          </a:custGeom>
          <a:solidFill>
            <a:srgbClr val="FDEAD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 name="Google Shape;214;p27"/>
          <p:cNvSpPr txBox="1"/>
          <p:nvPr>
            <p:ph type="title"/>
          </p:nvPr>
        </p:nvSpPr>
        <p:spPr>
          <a:xfrm>
            <a:off x="1066800" y="2553903"/>
            <a:ext cx="7051675" cy="532197"/>
          </a:xfrm>
          <a:prstGeom prst="rect">
            <a:avLst/>
          </a:prstGeom>
          <a:noFill/>
          <a:ln>
            <a:noFill/>
          </a:ln>
        </p:spPr>
        <p:txBody>
          <a:bodyPr anchorCtr="0" anchor="ctr" bIns="0" lIns="0" spcFirstLastPara="1" rIns="0" wrap="square" tIns="31750">
            <a:spAutoFit/>
          </a:bodyPr>
          <a:lstStyle/>
          <a:p>
            <a:pPr indent="-1767205" lvl="0" marL="1779270" marR="5080" rtl="0" algn="l">
              <a:lnSpc>
                <a:spcPct val="118484"/>
              </a:lnSpc>
              <a:spcBef>
                <a:spcPts val="0"/>
              </a:spcBef>
              <a:spcAft>
                <a:spcPts val="0"/>
              </a:spcAft>
              <a:buNone/>
            </a:pPr>
            <a:r>
              <a:rPr b="1" lang="el-GR" sz="3300">
                <a:latin typeface="Calibri"/>
                <a:ea typeface="Calibri"/>
                <a:cs typeface="Calibri"/>
                <a:sym typeface="Calibri"/>
              </a:rPr>
              <a:t>Βήμα 1. Συλλογικός κατάλογος πηγών</a:t>
            </a:r>
            <a:endParaRPr sz="33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8" name="Shape 218"/>
        <p:cNvGrpSpPr/>
        <p:nvPr/>
      </p:nvGrpSpPr>
      <p:grpSpPr>
        <a:xfrm>
          <a:off x="0" y="0"/>
          <a:ext cx="0" cy="0"/>
          <a:chOff x="0" y="0"/>
          <a:chExt cx="0" cy="0"/>
        </a:xfrm>
      </p:grpSpPr>
      <p:grpSp>
        <p:nvGrpSpPr>
          <p:cNvPr id="219" name="Google Shape;219;p28"/>
          <p:cNvGrpSpPr/>
          <p:nvPr/>
        </p:nvGrpSpPr>
        <p:grpSpPr>
          <a:xfrm>
            <a:off x="1848806" y="3076304"/>
            <a:ext cx="1222375" cy="1049020"/>
            <a:chOff x="1848806" y="3076304"/>
            <a:chExt cx="1222375" cy="1049020"/>
          </a:xfrm>
        </p:grpSpPr>
        <p:sp>
          <p:nvSpPr>
            <p:cNvPr id="220" name="Google Shape;220;p28"/>
            <p:cNvSpPr/>
            <p:nvPr/>
          </p:nvSpPr>
          <p:spPr>
            <a:xfrm>
              <a:off x="1848806" y="3076304"/>
              <a:ext cx="1222375" cy="1049020"/>
            </a:xfrm>
            <a:custGeom>
              <a:rect b="b" l="l" r="r" t="t"/>
              <a:pathLst>
                <a:path extrusionOk="0" h="1049020" w="1222375">
                  <a:moveTo>
                    <a:pt x="959642" y="0"/>
                  </a:moveTo>
                  <a:lnTo>
                    <a:pt x="262197" y="0"/>
                  </a:lnTo>
                  <a:lnTo>
                    <a:pt x="0" y="524394"/>
                  </a:lnTo>
                  <a:lnTo>
                    <a:pt x="262197" y="1048788"/>
                  </a:lnTo>
                  <a:lnTo>
                    <a:pt x="959642" y="1048788"/>
                  </a:lnTo>
                  <a:lnTo>
                    <a:pt x="1221839" y="524394"/>
                  </a:lnTo>
                  <a:lnTo>
                    <a:pt x="959642" y="0"/>
                  </a:lnTo>
                  <a:close/>
                </a:path>
              </a:pathLst>
            </a:custGeom>
            <a:solidFill>
              <a:srgbClr val="F7964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 name="Google Shape;221;p28"/>
            <p:cNvSpPr/>
            <p:nvPr/>
          </p:nvSpPr>
          <p:spPr>
            <a:xfrm>
              <a:off x="1848806" y="3076304"/>
              <a:ext cx="1222375" cy="1049020"/>
            </a:xfrm>
            <a:custGeom>
              <a:rect b="b" l="l" r="r" t="t"/>
              <a:pathLst>
                <a:path extrusionOk="0" h="1049020" w="1222375">
                  <a:moveTo>
                    <a:pt x="0" y="524394"/>
                  </a:moveTo>
                  <a:lnTo>
                    <a:pt x="262197" y="0"/>
                  </a:lnTo>
                  <a:lnTo>
                    <a:pt x="959642" y="0"/>
                  </a:lnTo>
                  <a:lnTo>
                    <a:pt x="1221839" y="524394"/>
                  </a:lnTo>
                  <a:lnTo>
                    <a:pt x="959642" y="1048788"/>
                  </a:lnTo>
                  <a:lnTo>
                    <a:pt x="262197" y="1048788"/>
                  </a:lnTo>
                  <a:lnTo>
                    <a:pt x="0" y="52439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22" name="Google Shape;222;p28"/>
          <p:cNvSpPr txBox="1"/>
          <p:nvPr/>
        </p:nvSpPr>
        <p:spPr>
          <a:xfrm>
            <a:off x="2048372" y="3464052"/>
            <a:ext cx="822960" cy="343235"/>
          </a:xfrm>
          <a:prstGeom prst="rect">
            <a:avLst/>
          </a:prstGeom>
          <a:noFill/>
          <a:ln>
            <a:noFill/>
          </a:ln>
        </p:spPr>
        <p:txBody>
          <a:bodyPr anchorCtr="0" anchor="t" bIns="0" lIns="0" spcFirstLastPara="1" rIns="0" wrap="square" tIns="33650">
            <a:spAutoFit/>
          </a:bodyPr>
          <a:lstStyle/>
          <a:p>
            <a:pPr indent="-215900" lvl="0" marL="227965" marR="5080" rtl="0" algn="l">
              <a:lnSpc>
                <a:spcPct val="98750"/>
              </a:lnSpc>
              <a:spcBef>
                <a:spcPts val="0"/>
              </a:spcBef>
              <a:spcAft>
                <a:spcPts val="0"/>
              </a:spcAft>
              <a:buNone/>
            </a:pPr>
            <a:r>
              <a:rPr lang="el-GR" sz="800">
                <a:solidFill>
                  <a:srgbClr val="FFFFFF"/>
                </a:solidFill>
                <a:latin typeface="Calibri"/>
                <a:ea typeface="Calibri"/>
                <a:cs typeface="Calibri"/>
                <a:sym typeface="Calibri"/>
              </a:rPr>
              <a:t>Ακατέργαστα και μεταποιημένα προϊόντα</a:t>
            </a:r>
            <a:endParaRPr sz="800">
              <a:solidFill>
                <a:schemeClr val="dk1"/>
              </a:solidFill>
              <a:latin typeface="Calibri"/>
              <a:ea typeface="Calibri"/>
              <a:cs typeface="Calibri"/>
              <a:sym typeface="Calibri"/>
            </a:endParaRPr>
          </a:p>
        </p:txBody>
      </p:sp>
      <p:grpSp>
        <p:nvGrpSpPr>
          <p:cNvPr id="223" name="Google Shape;223;p28"/>
          <p:cNvGrpSpPr/>
          <p:nvPr/>
        </p:nvGrpSpPr>
        <p:grpSpPr>
          <a:xfrm>
            <a:off x="797859" y="2493423"/>
            <a:ext cx="3325023" cy="1187582"/>
            <a:chOff x="797859" y="2493423"/>
            <a:chExt cx="3325023" cy="1187582"/>
          </a:xfrm>
        </p:grpSpPr>
        <p:pic>
          <p:nvPicPr>
            <p:cNvPr id="224" name="Google Shape;224;p28"/>
            <p:cNvPicPr preferRelativeResize="0"/>
            <p:nvPr/>
          </p:nvPicPr>
          <p:blipFill rotWithShape="1">
            <a:blip r:embed="rId3">
              <a:alphaModFix/>
            </a:blip>
            <a:srcRect b="0" l="0" r="0" t="0"/>
            <a:stretch/>
          </p:blipFill>
          <p:spPr>
            <a:xfrm>
              <a:off x="1865467" y="3532685"/>
              <a:ext cx="167684" cy="148320"/>
            </a:xfrm>
            <a:prstGeom prst="rect">
              <a:avLst/>
            </a:prstGeom>
            <a:noFill/>
            <a:ln>
              <a:noFill/>
            </a:ln>
          </p:spPr>
        </p:pic>
        <p:sp>
          <p:nvSpPr>
            <p:cNvPr id="225" name="Google Shape;225;p28"/>
            <p:cNvSpPr/>
            <p:nvPr/>
          </p:nvSpPr>
          <p:spPr>
            <a:xfrm>
              <a:off x="797859" y="2496596"/>
              <a:ext cx="1222375" cy="1049020"/>
            </a:xfrm>
            <a:custGeom>
              <a:rect b="b" l="l" r="r" t="t"/>
              <a:pathLst>
                <a:path extrusionOk="0" h="1049020" w="1222375">
                  <a:moveTo>
                    <a:pt x="959642" y="0"/>
                  </a:moveTo>
                  <a:lnTo>
                    <a:pt x="262197" y="0"/>
                  </a:lnTo>
                  <a:lnTo>
                    <a:pt x="0" y="524394"/>
                  </a:lnTo>
                  <a:lnTo>
                    <a:pt x="262197" y="1048788"/>
                  </a:lnTo>
                  <a:lnTo>
                    <a:pt x="959642" y="1048788"/>
                  </a:lnTo>
                  <a:lnTo>
                    <a:pt x="1221838" y="524394"/>
                  </a:lnTo>
                  <a:lnTo>
                    <a:pt x="959642" y="0"/>
                  </a:lnTo>
                  <a:close/>
                </a:path>
              </a:pathLst>
            </a:custGeom>
            <a:solidFill>
              <a:srgbClr val="FFFFFF">
                <a:alpha val="90196"/>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6" name="Google Shape;226;p28"/>
            <p:cNvSpPr/>
            <p:nvPr/>
          </p:nvSpPr>
          <p:spPr>
            <a:xfrm>
              <a:off x="797859" y="2496596"/>
              <a:ext cx="1222375" cy="1049020"/>
            </a:xfrm>
            <a:custGeom>
              <a:rect b="b" l="l" r="r" t="t"/>
              <a:pathLst>
                <a:path extrusionOk="0" h="1049020" w="1222375">
                  <a:moveTo>
                    <a:pt x="0" y="524394"/>
                  </a:moveTo>
                  <a:lnTo>
                    <a:pt x="262197" y="0"/>
                  </a:lnTo>
                  <a:lnTo>
                    <a:pt x="959642" y="0"/>
                  </a:lnTo>
                  <a:lnTo>
                    <a:pt x="1221839" y="524394"/>
                  </a:lnTo>
                  <a:lnTo>
                    <a:pt x="959642" y="1048788"/>
                  </a:lnTo>
                  <a:lnTo>
                    <a:pt x="262197" y="1048788"/>
                  </a:lnTo>
                  <a:lnTo>
                    <a:pt x="0" y="52439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27" name="Google Shape;227;p28"/>
            <p:cNvPicPr preferRelativeResize="0"/>
            <p:nvPr/>
          </p:nvPicPr>
          <p:blipFill rotWithShape="1">
            <a:blip r:embed="rId4">
              <a:alphaModFix/>
            </a:blip>
            <a:srcRect b="0" l="0" r="0" t="0"/>
            <a:stretch/>
          </p:blipFill>
          <p:spPr>
            <a:xfrm>
              <a:off x="1621551" y="3393507"/>
              <a:ext cx="167684" cy="148320"/>
            </a:xfrm>
            <a:prstGeom prst="rect">
              <a:avLst/>
            </a:prstGeom>
            <a:noFill/>
            <a:ln>
              <a:noFill/>
            </a:ln>
          </p:spPr>
        </p:pic>
        <p:sp>
          <p:nvSpPr>
            <p:cNvPr id="228" name="Google Shape;228;p28"/>
            <p:cNvSpPr/>
            <p:nvPr/>
          </p:nvSpPr>
          <p:spPr>
            <a:xfrm>
              <a:off x="2900507" y="2493423"/>
              <a:ext cx="1222375" cy="1049020"/>
            </a:xfrm>
            <a:custGeom>
              <a:rect b="b" l="l" r="r" t="t"/>
              <a:pathLst>
                <a:path extrusionOk="0" h="1049020" w="1222375">
                  <a:moveTo>
                    <a:pt x="959642" y="0"/>
                  </a:moveTo>
                  <a:lnTo>
                    <a:pt x="262197" y="0"/>
                  </a:lnTo>
                  <a:lnTo>
                    <a:pt x="0" y="524394"/>
                  </a:lnTo>
                  <a:lnTo>
                    <a:pt x="262197" y="1048787"/>
                  </a:lnTo>
                  <a:lnTo>
                    <a:pt x="959642" y="1048787"/>
                  </a:lnTo>
                  <a:lnTo>
                    <a:pt x="1221839" y="524394"/>
                  </a:lnTo>
                  <a:lnTo>
                    <a:pt x="959642" y="0"/>
                  </a:lnTo>
                  <a:close/>
                </a:path>
              </a:pathLst>
            </a:custGeom>
            <a:solidFill>
              <a:srgbClr val="F7964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 name="Google Shape;229;p28"/>
            <p:cNvSpPr/>
            <p:nvPr/>
          </p:nvSpPr>
          <p:spPr>
            <a:xfrm>
              <a:off x="2900507" y="2493423"/>
              <a:ext cx="1222375" cy="1049020"/>
            </a:xfrm>
            <a:custGeom>
              <a:rect b="b" l="l" r="r" t="t"/>
              <a:pathLst>
                <a:path extrusionOk="0" h="1049020" w="1222375">
                  <a:moveTo>
                    <a:pt x="0" y="524394"/>
                  </a:moveTo>
                  <a:lnTo>
                    <a:pt x="262197" y="0"/>
                  </a:lnTo>
                  <a:lnTo>
                    <a:pt x="959642" y="0"/>
                  </a:lnTo>
                  <a:lnTo>
                    <a:pt x="1221839" y="524394"/>
                  </a:lnTo>
                  <a:lnTo>
                    <a:pt x="959642" y="1048788"/>
                  </a:lnTo>
                  <a:lnTo>
                    <a:pt x="262197" y="1048788"/>
                  </a:lnTo>
                  <a:lnTo>
                    <a:pt x="0" y="52439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30" name="Google Shape;230;p28"/>
          <p:cNvSpPr txBox="1"/>
          <p:nvPr/>
        </p:nvSpPr>
        <p:spPr>
          <a:xfrm>
            <a:off x="3164367" y="2823972"/>
            <a:ext cx="694690" cy="464613"/>
          </a:xfrm>
          <a:prstGeom prst="rect">
            <a:avLst/>
          </a:prstGeom>
          <a:noFill/>
          <a:ln>
            <a:noFill/>
          </a:ln>
        </p:spPr>
        <p:txBody>
          <a:bodyPr anchorCtr="0" anchor="t" bIns="0" lIns="0" spcFirstLastPara="1" rIns="0" wrap="square" tIns="26025">
            <a:spAutoFit/>
          </a:bodyPr>
          <a:lstStyle/>
          <a:p>
            <a:pPr indent="-635" lvl="0" marL="12700" marR="5080" rtl="0" algn="ctr">
              <a:lnSpc>
                <a:spcPct val="88700"/>
              </a:lnSpc>
              <a:spcBef>
                <a:spcPts val="0"/>
              </a:spcBef>
              <a:spcAft>
                <a:spcPts val="0"/>
              </a:spcAft>
              <a:buNone/>
            </a:pPr>
            <a:r>
              <a:rPr lang="el-GR" sz="800">
                <a:solidFill>
                  <a:srgbClr val="FFFFFF"/>
                </a:solidFill>
                <a:latin typeface="Calibri"/>
                <a:ea typeface="Calibri"/>
                <a:cs typeface="Calibri"/>
                <a:sym typeface="Calibri"/>
              </a:rPr>
              <a:t>Πρακτική, γνώση και τεχνογνωσία, δεξιότητες</a:t>
            </a:r>
            <a:endParaRPr sz="800">
              <a:solidFill>
                <a:schemeClr val="dk1"/>
              </a:solidFill>
              <a:latin typeface="Calibri"/>
              <a:ea typeface="Calibri"/>
              <a:cs typeface="Calibri"/>
              <a:sym typeface="Calibri"/>
            </a:endParaRPr>
          </a:p>
        </p:txBody>
      </p:sp>
      <p:grpSp>
        <p:nvGrpSpPr>
          <p:cNvPr id="231" name="Google Shape;231;p28"/>
          <p:cNvGrpSpPr/>
          <p:nvPr/>
        </p:nvGrpSpPr>
        <p:grpSpPr>
          <a:xfrm>
            <a:off x="1848806" y="1916888"/>
            <a:ext cx="3325025" cy="2206453"/>
            <a:chOff x="1848806" y="1916888"/>
            <a:chExt cx="3325025" cy="2206453"/>
          </a:xfrm>
        </p:grpSpPr>
        <p:pic>
          <p:nvPicPr>
            <p:cNvPr id="232" name="Google Shape;232;p28"/>
            <p:cNvPicPr preferRelativeResize="0"/>
            <p:nvPr/>
          </p:nvPicPr>
          <p:blipFill rotWithShape="1">
            <a:blip r:embed="rId5">
              <a:alphaModFix/>
            </a:blip>
            <a:srcRect b="0" l="0" r="0" t="0"/>
            <a:stretch/>
          </p:blipFill>
          <p:spPr>
            <a:xfrm>
              <a:off x="3728717" y="3387956"/>
              <a:ext cx="167684" cy="148320"/>
            </a:xfrm>
            <a:prstGeom prst="rect">
              <a:avLst/>
            </a:prstGeom>
            <a:noFill/>
            <a:ln>
              <a:noFill/>
            </a:ln>
          </p:spPr>
        </p:pic>
        <p:sp>
          <p:nvSpPr>
            <p:cNvPr id="233" name="Google Shape;233;p28"/>
            <p:cNvSpPr/>
            <p:nvPr/>
          </p:nvSpPr>
          <p:spPr>
            <a:xfrm>
              <a:off x="3951456" y="3074321"/>
              <a:ext cx="1222375" cy="1049020"/>
            </a:xfrm>
            <a:custGeom>
              <a:rect b="b" l="l" r="r" t="t"/>
              <a:pathLst>
                <a:path extrusionOk="0" h="1049020" w="1222375">
                  <a:moveTo>
                    <a:pt x="959641" y="0"/>
                  </a:moveTo>
                  <a:lnTo>
                    <a:pt x="262196" y="0"/>
                  </a:lnTo>
                  <a:lnTo>
                    <a:pt x="0" y="524394"/>
                  </a:lnTo>
                  <a:lnTo>
                    <a:pt x="262196" y="1048787"/>
                  </a:lnTo>
                  <a:lnTo>
                    <a:pt x="959641" y="1048787"/>
                  </a:lnTo>
                  <a:lnTo>
                    <a:pt x="1221839" y="524394"/>
                  </a:lnTo>
                  <a:lnTo>
                    <a:pt x="959641" y="0"/>
                  </a:lnTo>
                  <a:close/>
                </a:path>
              </a:pathLst>
            </a:custGeom>
            <a:solidFill>
              <a:srgbClr val="FFFFFF">
                <a:alpha val="90196"/>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 name="Google Shape;234;p28"/>
            <p:cNvSpPr/>
            <p:nvPr/>
          </p:nvSpPr>
          <p:spPr>
            <a:xfrm>
              <a:off x="3951456" y="3074321"/>
              <a:ext cx="1222375" cy="1049020"/>
            </a:xfrm>
            <a:custGeom>
              <a:rect b="b" l="l" r="r" t="t"/>
              <a:pathLst>
                <a:path extrusionOk="0" h="1049020" w="1222375">
                  <a:moveTo>
                    <a:pt x="0" y="524394"/>
                  </a:moveTo>
                  <a:lnTo>
                    <a:pt x="262197" y="0"/>
                  </a:lnTo>
                  <a:lnTo>
                    <a:pt x="959642" y="0"/>
                  </a:lnTo>
                  <a:lnTo>
                    <a:pt x="1221839" y="524394"/>
                  </a:lnTo>
                  <a:lnTo>
                    <a:pt x="959642" y="1048788"/>
                  </a:lnTo>
                  <a:lnTo>
                    <a:pt x="262197" y="1048788"/>
                  </a:lnTo>
                  <a:lnTo>
                    <a:pt x="0" y="52439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35" name="Google Shape;235;p28"/>
            <p:cNvPicPr preferRelativeResize="0"/>
            <p:nvPr/>
          </p:nvPicPr>
          <p:blipFill rotWithShape="1">
            <a:blip r:embed="rId3">
              <a:alphaModFix/>
            </a:blip>
            <a:srcRect b="0" l="0" r="0" t="0"/>
            <a:stretch/>
          </p:blipFill>
          <p:spPr>
            <a:xfrm>
              <a:off x="3968116" y="3528322"/>
              <a:ext cx="167684" cy="148320"/>
            </a:xfrm>
            <a:prstGeom prst="rect">
              <a:avLst/>
            </a:prstGeom>
            <a:noFill/>
            <a:ln>
              <a:noFill/>
            </a:ln>
          </p:spPr>
        </p:pic>
        <p:sp>
          <p:nvSpPr>
            <p:cNvPr id="236" name="Google Shape;236;p28"/>
            <p:cNvSpPr/>
            <p:nvPr/>
          </p:nvSpPr>
          <p:spPr>
            <a:xfrm>
              <a:off x="1848806" y="1916888"/>
              <a:ext cx="1222375" cy="1049020"/>
            </a:xfrm>
            <a:custGeom>
              <a:rect b="b" l="l" r="r" t="t"/>
              <a:pathLst>
                <a:path extrusionOk="0" h="1049020" w="1222375">
                  <a:moveTo>
                    <a:pt x="959642" y="0"/>
                  </a:moveTo>
                  <a:lnTo>
                    <a:pt x="262197" y="0"/>
                  </a:lnTo>
                  <a:lnTo>
                    <a:pt x="0" y="524393"/>
                  </a:lnTo>
                  <a:lnTo>
                    <a:pt x="262197" y="1048787"/>
                  </a:lnTo>
                  <a:lnTo>
                    <a:pt x="959642" y="1048787"/>
                  </a:lnTo>
                  <a:lnTo>
                    <a:pt x="1221839" y="524393"/>
                  </a:lnTo>
                  <a:lnTo>
                    <a:pt x="959642" y="0"/>
                  </a:lnTo>
                  <a:close/>
                </a:path>
              </a:pathLst>
            </a:custGeom>
            <a:solidFill>
              <a:srgbClr val="F7964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 name="Google Shape;237;p28"/>
            <p:cNvSpPr/>
            <p:nvPr/>
          </p:nvSpPr>
          <p:spPr>
            <a:xfrm>
              <a:off x="1848806" y="1916888"/>
              <a:ext cx="1222375" cy="1049020"/>
            </a:xfrm>
            <a:custGeom>
              <a:rect b="b" l="l" r="r" t="t"/>
              <a:pathLst>
                <a:path extrusionOk="0" h="1049020" w="1222375">
                  <a:moveTo>
                    <a:pt x="0" y="524394"/>
                  </a:moveTo>
                  <a:lnTo>
                    <a:pt x="262197" y="0"/>
                  </a:lnTo>
                  <a:lnTo>
                    <a:pt x="959642" y="0"/>
                  </a:lnTo>
                  <a:lnTo>
                    <a:pt x="1221839" y="524394"/>
                  </a:lnTo>
                  <a:lnTo>
                    <a:pt x="959642" y="1048788"/>
                  </a:lnTo>
                  <a:lnTo>
                    <a:pt x="262197" y="1048788"/>
                  </a:lnTo>
                  <a:lnTo>
                    <a:pt x="0" y="52439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38" name="Google Shape;238;p28"/>
          <p:cNvSpPr txBox="1"/>
          <p:nvPr/>
        </p:nvSpPr>
        <p:spPr>
          <a:xfrm>
            <a:off x="2032148" y="2080259"/>
            <a:ext cx="855344" cy="815095"/>
          </a:xfrm>
          <a:prstGeom prst="rect">
            <a:avLst/>
          </a:prstGeom>
          <a:noFill/>
          <a:ln>
            <a:noFill/>
          </a:ln>
        </p:spPr>
        <p:txBody>
          <a:bodyPr anchorCtr="0" anchor="t" bIns="0" lIns="0" spcFirstLastPara="1" rIns="0" wrap="square" tIns="22225">
            <a:spAutoFit/>
          </a:bodyPr>
          <a:lstStyle/>
          <a:p>
            <a:pPr indent="-635" lvl="0" marL="12700" marR="5080" rtl="0" algn="ctr">
              <a:lnSpc>
                <a:spcPct val="92000"/>
              </a:lnSpc>
              <a:spcBef>
                <a:spcPts val="0"/>
              </a:spcBef>
              <a:spcAft>
                <a:spcPts val="0"/>
              </a:spcAft>
              <a:buNone/>
            </a:pPr>
            <a:r>
              <a:rPr lang="el-GR" sz="800">
                <a:solidFill>
                  <a:srgbClr val="FFFFFF"/>
                </a:solidFill>
                <a:latin typeface="Calibri"/>
                <a:ea typeface="Calibri"/>
                <a:cs typeface="Calibri"/>
                <a:sym typeface="Calibri"/>
              </a:rPr>
              <a:t>Συναφή αντικείμενα (π.χ. εργαλεία/όργανα, παραδοσιακή κληρονομιά, μέρη, τοπικές φυλές και ποικιλίες</a:t>
            </a:r>
            <a:endParaRPr sz="800">
              <a:solidFill>
                <a:schemeClr val="dk1"/>
              </a:solidFill>
              <a:latin typeface="Calibri"/>
              <a:ea typeface="Calibri"/>
              <a:cs typeface="Calibri"/>
              <a:sym typeface="Calibri"/>
            </a:endParaRPr>
          </a:p>
        </p:txBody>
      </p:sp>
      <p:grpSp>
        <p:nvGrpSpPr>
          <p:cNvPr id="239" name="Google Shape;239;p28"/>
          <p:cNvGrpSpPr/>
          <p:nvPr/>
        </p:nvGrpSpPr>
        <p:grpSpPr>
          <a:xfrm>
            <a:off x="2667981" y="1333610"/>
            <a:ext cx="2505850" cy="1629918"/>
            <a:chOff x="2667981" y="1333610"/>
            <a:chExt cx="2505850" cy="1629918"/>
          </a:xfrm>
        </p:grpSpPr>
        <p:pic>
          <p:nvPicPr>
            <p:cNvPr id="240" name="Google Shape;240;p28"/>
            <p:cNvPicPr preferRelativeResize="0"/>
            <p:nvPr/>
          </p:nvPicPr>
          <p:blipFill rotWithShape="1">
            <a:blip r:embed="rId3">
              <a:alphaModFix/>
            </a:blip>
            <a:srcRect b="0" l="0" r="0" t="0"/>
            <a:stretch/>
          </p:blipFill>
          <p:spPr>
            <a:xfrm>
              <a:off x="2667981" y="1918463"/>
              <a:ext cx="167684" cy="148320"/>
            </a:xfrm>
            <a:prstGeom prst="rect">
              <a:avLst/>
            </a:prstGeom>
            <a:noFill/>
            <a:ln>
              <a:noFill/>
            </a:ln>
          </p:spPr>
        </p:pic>
        <p:sp>
          <p:nvSpPr>
            <p:cNvPr id="241" name="Google Shape;241;p28"/>
            <p:cNvSpPr/>
            <p:nvPr/>
          </p:nvSpPr>
          <p:spPr>
            <a:xfrm>
              <a:off x="2900507" y="1333610"/>
              <a:ext cx="1222375" cy="1049020"/>
            </a:xfrm>
            <a:custGeom>
              <a:rect b="b" l="l" r="r" t="t"/>
              <a:pathLst>
                <a:path extrusionOk="0" h="1049020" w="1222375">
                  <a:moveTo>
                    <a:pt x="959642" y="0"/>
                  </a:moveTo>
                  <a:lnTo>
                    <a:pt x="262197" y="0"/>
                  </a:lnTo>
                  <a:lnTo>
                    <a:pt x="0" y="524394"/>
                  </a:lnTo>
                  <a:lnTo>
                    <a:pt x="262197" y="1048788"/>
                  </a:lnTo>
                  <a:lnTo>
                    <a:pt x="959642" y="1048788"/>
                  </a:lnTo>
                  <a:lnTo>
                    <a:pt x="1221839" y="524394"/>
                  </a:lnTo>
                  <a:lnTo>
                    <a:pt x="959642" y="0"/>
                  </a:lnTo>
                  <a:close/>
                </a:path>
              </a:pathLst>
            </a:custGeom>
            <a:solidFill>
              <a:srgbClr val="FFFFFF">
                <a:alpha val="90196"/>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2" name="Google Shape;242;p28"/>
            <p:cNvSpPr/>
            <p:nvPr/>
          </p:nvSpPr>
          <p:spPr>
            <a:xfrm>
              <a:off x="2900507" y="1333610"/>
              <a:ext cx="1222375" cy="1049020"/>
            </a:xfrm>
            <a:custGeom>
              <a:rect b="b" l="l" r="r" t="t"/>
              <a:pathLst>
                <a:path extrusionOk="0" h="1049020" w="1222375">
                  <a:moveTo>
                    <a:pt x="0" y="524394"/>
                  </a:moveTo>
                  <a:lnTo>
                    <a:pt x="262197" y="0"/>
                  </a:lnTo>
                  <a:lnTo>
                    <a:pt x="959642" y="0"/>
                  </a:lnTo>
                  <a:lnTo>
                    <a:pt x="1221839" y="524394"/>
                  </a:lnTo>
                  <a:lnTo>
                    <a:pt x="959642" y="1048788"/>
                  </a:lnTo>
                  <a:lnTo>
                    <a:pt x="262197" y="1048788"/>
                  </a:lnTo>
                  <a:lnTo>
                    <a:pt x="0" y="52439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43" name="Google Shape;243;p28"/>
            <p:cNvPicPr preferRelativeResize="0"/>
            <p:nvPr/>
          </p:nvPicPr>
          <p:blipFill rotWithShape="1">
            <a:blip r:embed="rId3">
              <a:alphaModFix/>
            </a:blip>
            <a:srcRect b="0" l="0" r="0" t="0"/>
            <a:stretch/>
          </p:blipFill>
          <p:spPr>
            <a:xfrm>
              <a:off x="2922437" y="1785628"/>
              <a:ext cx="167684" cy="148320"/>
            </a:xfrm>
            <a:prstGeom prst="rect">
              <a:avLst/>
            </a:prstGeom>
            <a:noFill/>
            <a:ln>
              <a:noFill/>
            </a:ln>
          </p:spPr>
        </p:pic>
        <p:sp>
          <p:nvSpPr>
            <p:cNvPr id="244" name="Google Shape;244;p28"/>
            <p:cNvSpPr/>
            <p:nvPr/>
          </p:nvSpPr>
          <p:spPr>
            <a:xfrm>
              <a:off x="3951456" y="1914508"/>
              <a:ext cx="1222375" cy="1049020"/>
            </a:xfrm>
            <a:custGeom>
              <a:rect b="b" l="l" r="r" t="t"/>
              <a:pathLst>
                <a:path extrusionOk="0" h="1049020" w="1222375">
                  <a:moveTo>
                    <a:pt x="959641" y="0"/>
                  </a:moveTo>
                  <a:lnTo>
                    <a:pt x="262196" y="0"/>
                  </a:lnTo>
                  <a:lnTo>
                    <a:pt x="0" y="524394"/>
                  </a:lnTo>
                  <a:lnTo>
                    <a:pt x="262196" y="1048788"/>
                  </a:lnTo>
                  <a:lnTo>
                    <a:pt x="959641" y="1048788"/>
                  </a:lnTo>
                  <a:lnTo>
                    <a:pt x="1221839" y="524394"/>
                  </a:lnTo>
                  <a:lnTo>
                    <a:pt x="959641" y="0"/>
                  </a:lnTo>
                  <a:close/>
                </a:path>
              </a:pathLst>
            </a:custGeom>
            <a:solidFill>
              <a:srgbClr val="F7964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 name="Google Shape;245;p28"/>
            <p:cNvSpPr/>
            <p:nvPr/>
          </p:nvSpPr>
          <p:spPr>
            <a:xfrm>
              <a:off x="3951456" y="1914508"/>
              <a:ext cx="1222375" cy="1049020"/>
            </a:xfrm>
            <a:custGeom>
              <a:rect b="b" l="l" r="r" t="t"/>
              <a:pathLst>
                <a:path extrusionOk="0" h="1049020" w="1222375">
                  <a:moveTo>
                    <a:pt x="0" y="524394"/>
                  </a:moveTo>
                  <a:lnTo>
                    <a:pt x="262197" y="0"/>
                  </a:lnTo>
                  <a:lnTo>
                    <a:pt x="959642" y="0"/>
                  </a:lnTo>
                  <a:lnTo>
                    <a:pt x="1221839" y="524394"/>
                  </a:lnTo>
                  <a:lnTo>
                    <a:pt x="959642" y="1048788"/>
                  </a:lnTo>
                  <a:lnTo>
                    <a:pt x="262197" y="1048788"/>
                  </a:lnTo>
                  <a:lnTo>
                    <a:pt x="0" y="52439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46" name="Google Shape;246;p28"/>
          <p:cNvSpPr txBox="1"/>
          <p:nvPr/>
        </p:nvSpPr>
        <p:spPr>
          <a:xfrm>
            <a:off x="4172516" y="2244852"/>
            <a:ext cx="779780" cy="464613"/>
          </a:xfrm>
          <a:prstGeom prst="rect">
            <a:avLst/>
          </a:prstGeom>
          <a:noFill/>
          <a:ln>
            <a:noFill/>
          </a:ln>
        </p:spPr>
        <p:txBody>
          <a:bodyPr anchorCtr="0" anchor="t" bIns="0" lIns="0" spcFirstLastPara="1" rIns="0" wrap="square" tIns="26025">
            <a:spAutoFit/>
          </a:bodyPr>
          <a:lstStyle/>
          <a:p>
            <a:pPr indent="0" lvl="0" marL="12700" marR="5080" rtl="0" algn="ctr">
              <a:lnSpc>
                <a:spcPct val="88700"/>
              </a:lnSpc>
              <a:spcBef>
                <a:spcPts val="0"/>
              </a:spcBef>
              <a:spcAft>
                <a:spcPts val="0"/>
              </a:spcAft>
              <a:buNone/>
            </a:pPr>
            <a:r>
              <a:rPr lang="el-GR" sz="800">
                <a:solidFill>
                  <a:srgbClr val="FFFFFF"/>
                </a:solidFill>
                <a:latin typeface="Calibri"/>
                <a:ea typeface="Calibri"/>
                <a:cs typeface="Calibri"/>
                <a:sym typeface="Calibri"/>
              </a:rPr>
              <a:t>Γαστρονομική κληρονομιά, συνταγές και τεχνογνωσία</a:t>
            </a:r>
            <a:endParaRPr sz="800">
              <a:solidFill>
                <a:schemeClr val="dk1"/>
              </a:solidFill>
              <a:latin typeface="Calibri"/>
              <a:ea typeface="Calibri"/>
              <a:cs typeface="Calibri"/>
              <a:sym typeface="Calibri"/>
            </a:endParaRPr>
          </a:p>
        </p:txBody>
      </p:sp>
      <p:grpSp>
        <p:nvGrpSpPr>
          <p:cNvPr id="247" name="Google Shape;247;p28"/>
          <p:cNvGrpSpPr/>
          <p:nvPr/>
        </p:nvGrpSpPr>
        <p:grpSpPr>
          <a:xfrm>
            <a:off x="4995725" y="1344714"/>
            <a:ext cx="1229053" cy="2208436"/>
            <a:chOff x="4995725" y="1344714"/>
            <a:chExt cx="1229053" cy="2208436"/>
          </a:xfrm>
        </p:grpSpPr>
        <p:pic>
          <p:nvPicPr>
            <p:cNvPr id="248" name="Google Shape;248;p28"/>
            <p:cNvPicPr preferRelativeResize="0"/>
            <p:nvPr/>
          </p:nvPicPr>
          <p:blipFill rotWithShape="1">
            <a:blip r:embed="rId3">
              <a:alphaModFix/>
            </a:blip>
            <a:srcRect b="0" l="0" r="0" t="0"/>
            <a:stretch/>
          </p:blipFill>
          <p:spPr>
            <a:xfrm>
              <a:off x="4995725" y="2366526"/>
              <a:ext cx="167684" cy="148320"/>
            </a:xfrm>
            <a:prstGeom prst="rect">
              <a:avLst/>
            </a:prstGeom>
            <a:noFill/>
            <a:ln>
              <a:noFill/>
            </a:ln>
          </p:spPr>
        </p:pic>
        <p:sp>
          <p:nvSpPr>
            <p:cNvPr id="249" name="Google Shape;249;p28"/>
            <p:cNvSpPr/>
            <p:nvPr/>
          </p:nvSpPr>
          <p:spPr>
            <a:xfrm>
              <a:off x="5002403" y="2504130"/>
              <a:ext cx="1222375" cy="1049020"/>
            </a:xfrm>
            <a:custGeom>
              <a:rect b="b" l="l" r="r" t="t"/>
              <a:pathLst>
                <a:path extrusionOk="0" h="1049020" w="1222375">
                  <a:moveTo>
                    <a:pt x="959642" y="0"/>
                  </a:moveTo>
                  <a:lnTo>
                    <a:pt x="262196" y="0"/>
                  </a:lnTo>
                  <a:lnTo>
                    <a:pt x="0" y="524393"/>
                  </a:lnTo>
                  <a:lnTo>
                    <a:pt x="262196" y="1048787"/>
                  </a:lnTo>
                  <a:lnTo>
                    <a:pt x="959642" y="1048787"/>
                  </a:lnTo>
                  <a:lnTo>
                    <a:pt x="1221839" y="524393"/>
                  </a:lnTo>
                  <a:lnTo>
                    <a:pt x="959642" y="0"/>
                  </a:lnTo>
                  <a:close/>
                </a:path>
              </a:pathLst>
            </a:custGeom>
            <a:solidFill>
              <a:srgbClr val="FFFFFF">
                <a:alpha val="90196"/>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0" name="Google Shape;250;p28"/>
            <p:cNvSpPr/>
            <p:nvPr/>
          </p:nvSpPr>
          <p:spPr>
            <a:xfrm>
              <a:off x="5002403" y="2504130"/>
              <a:ext cx="1222375" cy="1049020"/>
            </a:xfrm>
            <a:custGeom>
              <a:rect b="b" l="l" r="r" t="t"/>
              <a:pathLst>
                <a:path extrusionOk="0" h="1049020" w="1222375">
                  <a:moveTo>
                    <a:pt x="0" y="524394"/>
                  </a:moveTo>
                  <a:lnTo>
                    <a:pt x="262197" y="0"/>
                  </a:lnTo>
                  <a:lnTo>
                    <a:pt x="959642" y="0"/>
                  </a:lnTo>
                  <a:lnTo>
                    <a:pt x="1221839" y="524394"/>
                  </a:lnTo>
                  <a:lnTo>
                    <a:pt x="959642" y="1048788"/>
                  </a:lnTo>
                  <a:lnTo>
                    <a:pt x="262197" y="1048788"/>
                  </a:lnTo>
                  <a:lnTo>
                    <a:pt x="0" y="52439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51" name="Google Shape;251;p28"/>
            <p:cNvPicPr preferRelativeResize="0"/>
            <p:nvPr/>
          </p:nvPicPr>
          <p:blipFill rotWithShape="1">
            <a:blip r:embed="rId3">
              <a:alphaModFix/>
            </a:blip>
            <a:srcRect b="0" l="0" r="0" t="0"/>
            <a:stretch/>
          </p:blipFill>
          <p:spPr>
            <a:xfrm>
              <a:off x="5227597" y="2510462"/>
              <a:ext cx="167684" cy="148320"/>
            </a:xfrm>
            <a:prstGeom prst="rect">
              <a:avLst/>
            </a:prstGeom>
            <a:noFill/>
            <a:ln>
              <a:noFill/>
            </a:ln>
          </p:spPr>
        </p:pic>
        <p:sp>
          <p:nvSpPr>
            <p:cNvPr id="252" name="Google Shape;252;p28"/>
            <p:cNvSpPr/>
            <p:nvPr/>
          </p:nvSpPr>
          <p:spPr>
            <a:xfrm>
              <a:off x="5002403" y="1344714"/>
              <a:ext cx="1222375" cy="1049020"/>
            </a:xfrm>
            <a:custGeom>
              <a:rect b="b" l="l" r="r" t="t"/>
              <a:pathLst>
                <a:path extrusionOk="0" h="1049020" w="1222375">
                  <a:moveTo>
                    <a:pt x="959642" y="0"/>
                  </a:moveTo>
                  <a:lnTo>
                    <a:pt x="262196" y="0"/>
                  </a:lnTo>
                  <a:lnTo>
                    <a:pt x="0" y="524394"/>
                  </a:lnTo>
                  <a:lnTo>
                    <a:pt x="262196" y="1048787"/>
                  </a:lnTo>
                  <a:lnTo>
                    <a:pt x="959642" y="1048787"/>
                  </a:lnTo>
                  <a:lnTo>
                    <a:pt x="1221839" y="524394"/>
                  </a:lnTo>
                  <a:lnTo>
                    <a:pt x="959642" y="0"/>
                  </a:lnTo>
                  <a:close/>
                </a:path>
              </a:pathLst>
            </a:custGeom>
            <a:solidFill>
              <a:srgbClr val="F7964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3" name="Google Shape;253;p28"/>
            <p:cNvSpPr/>
            <p:nvPr/>
          </p:nvSpPr>
          <p:spPr>
            <a:xfrm>
              <a:off x="5002403" y="1344714"/>
              <a:ext cx="1222375" cy="1049020"/>
            </a:xfrm>
            <a:custGeom>
              <a:rect b="b" l="l" r="r" t="t"/>
              <a:pathLst>
                <a:path extrusionOk="0" h="1049020" w="1222375">
                  <a:moveTo>
                    <a:pt x="0" y="524394"/>
                  </a:moveTo>
                  <a:lnTo>
                    <a:pt x="262197" y="0"/>
                  </a:lnTo>
                  <a:lnTo>
                    <a:pt x="959642" y="0"/>
                  </a:lnTo>
                  <a:lnTo>
                    <a:pt x="1221839" y="524394"/>
                  </a:lnTo>
                  <a:lnTo>
                    <a:pt x="959642" y="1048788"/>
                  </a:lnTo>
                  <a:lnTo>
                    <a:pt x="262197" y="1048788"/>
                  </a:lnTo>
                  <a:lnTo>
                    <a:pt x="0" y="52439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54" name="Google Shape;254;p28"/>
          <p:cNvSpPr txBox="1"/>
          <p:nvPr/>
        </p:nvSpPr>
        <p:spPr>
          <a:xfrm>
            <a:off x="5223337" y="1620011"/>
            <a:ext cx="780415" cy="480059"/>
          </a:xfrm>
          <a:prstGeom prst="rect">
            <a:avLst/>
          </a:prstGeom>
          <a:noFill/>
          <a:ln>
            <a:noFill/>
          </a:ln>
        </p:spPr>
        <p:txBody>
          <a:bodyPr anchorCtr="0" anchor="t" bIns="0" lIns="0" spcFirstLastPara="1" rIns="0" wrap="square" tIns="23475">
            <a:spAutoFit/>
          </a:bodyPr>
          <a:lstStyle/>
          <a:p>
            <a:pPr indent="0" lvl="0" marL="12700" marR="5080" rtl="0" algn="ctr">
              <a:lnSpc>
                <a:spcPct val="90800"/>
              </a:lnSpc>
              <a:spcBef>
                <a:spcPts val="0"/>
              </a:spcBef>
              <a:spcAft>
                <a:spcPts val="0"/>
              </a:spcAft>
              <a:buNone/>
            </a:pPr>
            <a:r>
              <a:rPr lang="el-GR" sz="800">
                <a:solidFill>
                  <a:srgbClr val="FFFFFF"/>
                </a:solidFill>
                <a:latin typeface="Calibri"/>
                <a:ea typeface="Calibri"/>
                <a:cs typeface="Calibri"/>
                <a:sym typeface="Calibri"/>
              </a:rPr>
              <a:t>Πολιτιστικά στοιχεία: έθιμα, πανηγύρια, θρύλοι, μουσική...</a:t>
            </a:r>
            <a:endParaRPr sz="800">
              <a:solidFill>
                <a:schemeClr val="dk1"/>
              </a:solidFill>
              <a:latin typeface="Calibri"/>
              <a:ea typeface="Calibri"/>
              <a:cs typeface="Calibri"/>
              <a:sym typeface="Calibri"/>
            </a:endParaRPr>
          </a:p>
        </p:txBody>
      </p:sp>
      <p:grpSp>
        <p:nvGrpSpPr>
          <p:cNvPr id="255" name="Google Shape;255;p28"/>
          <p:cNvGrpSpPr/>
          <p:nvPr/>
        </p:nvGrpSpPr>
        <p:grpSpPr>
          <a:xfrm>
            <a:off x="6046674" y="1802282"/>
            <a:ext cx="1229805" cy="2334542"/>
            <a:chOff x="6046674" y="1802282"/>
            <a:chExt cx="1229805" cy="2334542"/>
          </a:xfrm>
        </p:grpSpPr>
        <p:pic>
          <p:nvPicPr>
            <p:cNvPr id="256" name="Google Shape;256;p28"/>
            <p:cNvPicPr preferRelativeResize="0"/>
            <p:nvPr/>
          </p:nvPicPr>
          <p:blipFill rotWithShape="1">
            <a:blip r:embed="rId5">
              <a:alphaModFix/>
            </a:blip>
            <a:srcRect b="0" l="0" r="0" t="0"/>
            <a:stretch/>
          </p:blipFill>
          <p:spPr>
            <a:xfrm>
              <a:off x="6046674" y="1802282"/>
              <a:ext cx="167684" cy="148320"/>
            </a:xfrm>
            <a:prstGeom prst="rect">
              <a:avLst/>
            </a:prstGeom>
            <a:noFill/>
            <a:ln>
              <a:noFill/>
            </a:ln>
          </p:spPr>
        </p:pic>
        <p:sp>
          <p:nvSpPr>
            <p:cNvPr id="257" name="Google Shape;257;p28"/>
            <p:cNvSpPr/>
            <p:nvPr/>
          </p:nvSpPr>
          <p:spPr>
            <a:xfrm>
              <a:off x="6054104" y="1929973"/>
              <a:ext cx="1222375" cy="1049020"/>
            </a:xfrm>
            <a:custGeom>
              <a:rect b="b" l="l" r="r" t="t"/>
              <a:pathLst>
                <a:path extrusionOk="0" h="1049020" w="1222375">
                  <a:moveTo>
                    <a:pt x="959642" y="0"/>
                  </a:moveTo>
                  <a:lnTo>
                    <a:pt x="262196" y="0"/>
                  </a:lnTo>
                  <a:lnTo>
                    <a:pt x="0" y="524393"/>
                  </a:lnTo>
                  <a:lnTo>
                    <a:pt x="262196" y="1048787"/>
                  </a:lnTo>
                  <a:lnTo>
                    <a:pt x="959642" y="1048787"/>
                  </a:lnTo>
                  <a:lnTo>
                    <a:pt x="1221839" y="524393"/>
                  </a:lnTo>
                  <a:lnTo>
                    <a:pt x="959642" y="0"/>
                  </a:lnTo>
                  <a:close/>
                </a:path>
              </a:pathLst>
            </a:custGeom>
            <a:solidFill>
              <a:srgbClr val="FFFFFF">
                <a:alpha val="90196"/>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8" name="Google Shape;258;p28"/>
            <p:cNvSpPr/>
            <p:nvPr/>
          </p:nvSpPr>
          <p:spPr>
            <a:xfrm>
              <a:off x="6054104" y="1929973"/>
              <a:ext cx="1222375" cy="1049020"/>
            </a:xfrm>
            <a:custGeom>
              <a:rect b="b" l="l" r="r" t="t"/>
              <a:pathLst>
                <a:path extrusionOk="0" h="1049020" w="1222375">
                  <a:moveTo>
                    <a:pt x="0" y="524394"/>
                  </a:moveTo>
                  <a:lnTo>
                    <a:pt x="262197" y="0"/>
                  </a:lnTo>
                  <a:lnTo>
                    <a:pt x="959642" y="0"/>
                  </a:lnTo>
                  <a:lnTo>
                    <a:pt x="1221839" y="524394"/>
                  </a:lnTo>
                  <a:lnTo>
                    <a:pt x="959642" y="1048788"/>
                  </a:lnTo>
                  <a:lnTo>
                    <a:pt x="262197" y="1048788"/>
                  </a:lnTo>
                  <a:lnTo>
                    <a:pt x="0" y="52439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59" name="Google Shape;259;p28"/>
            <p:cNvPicPr preferRelativeResize="0"/>
            <p:nvPr/>
          </p:nvPicPr>
          <p:blipFill rotWithShape="1">
            <a:blip r:embed="rId5">
              <a:alphaModFix/>
            </a:blip>
            <a:srcRect b="0" l="0" r="0" t="0"/>
            <a:stretch/>
          </p:blipFill>
          <p:spPr>
            <a:xfrm>
              <a:off x="6284567" y="1940667"/>
              <a:ext cx="167684" cy="148320"/>
            </a:xfrm>
            <a:prstGeom prst="rect">
              <a:avLst/>
            </a:prstGeom>
            <a:noFill/>
            <a:ln>
              <a:noFill/>
            </a:ln>
          </p:spPr>
        </p:pic>
        <p:sp>
          <p:nvSpPr>
            <p:cNvPr id="260" name="Google Shape;260;p28"/>
            <p:cNvSpPr/>
            <p:nvPr/>
          </p:nvSpPr>
          <p:spPr>
            <a:xfrm>
              <a:off x="6054104" y="3087804"/>
              <a:ext cx="1222375" cy="1049020"/>
            </a:xfrm>
            <a:custGeom>
              <a:rect b="b" l="l" r="r" t="t"/>
              <a:pathLst>
                <a:path extrusionOk="0" h="1049020" w="1222375">
                  <a:moveTo>
                    <a:pt x="959642" y="0"/>
                  </a:moveTo>
                  <a:lnTo>
                    <a:pt x="262196" y="0"/>
                  </a:lnTo>
                  <a:lnTo>
                    <a:pt x="0" y="524393"/>
                  </a:lnTo>
                  <a:lnTo>
                    <a:pt x="262196" y="1048787"/>
                  </a:lnTo>
                  <a:lnTo>
                    <a:pt x="959642" y="1048787"/>
                  </a:lnTo>
                  <a:lnTo>
                    <a:pt x="1221839" y="524393"/>
                  </a:lnTo>
                  <a:lnTo>
                    <a:pt x="959642" y="0"/>
                  </a:lnTo>
                  <a:close/>
                </a:path>
              </a:pathLst>
            </a:custGeom>
            <a:solidFill>
              <a:srgbClr val="F7964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 name="Google Shape;261;p28"/>
            <p:cNvSpPr/>
            <p:nvPr/>
          </p:nvSpPr>
          <p:spPr>
            <a:xfrm>
              <a:off x="6054104" y="3087804"/>
              <a:ext cx="1222375" cy="1049020"/>
            </a:xfrm>
            <a:custGeom>
              <a:rect b="b" l="l" r="r" t="t"/>
              <a:pathLst>
                <a:path extrusionOk="0" h="1049020" w="1222375">
                  <a:moveTo>
                    <a:pt x="0" y="524394"/>
                  </a:moveTo>
                  <a:lnTo>
                    <a:pt x="262197" y="0"/>
                  </a:lnTo>
                  <a:lnTo>
                    <a:pt x="959642" y="0"/>
                  </a:lnTo>
                  <a:lnTo>
                    <a:pt x="1221839" y="524394"/>
                  </a:lnTo>
                  <a:lnTo>
                    <a:pt x="959642" y="1048788"/>
                  </a:lnTo>
                  <a:lnTo>
                    <a:pt x="262197" y="1048788"/>
                  </a:lnTo>
                  <a:lnTo>
                    <a:pt x="0" y="52439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62" name="Google Shape;262;p28"/>
          <p:cNvSpPr txBox="1"/>
          <p:nvPr/>
        </p:nvSpPr>
        <p:spPr>
          <a:xfrm>
            <a:off x="6232715" y="3476244"/>
            <a:ext cx="864235" cy="395686"/>
          </a:xfrm>
          <a:prstGeom prst="rect">
            <a:avLst/>
          </a:prstGeom>
          <a:noFill/>
          <a:ln>
            <a:noFill/>
          </a:ln>
        </p:spPr>
        <p:txBody>
          <a:bodyPr anchorCtr="0" anchor="t" bIns="0" lIns="0" spcFirstLastPara="1" rIns="0" wrap="square" tIns="33650">
            <a:spAutoFit/>
          </a:bodyPr>
          <a:lstStyle/>
          <a:p>
            <a:pPr indent="-12700" lvl="0" marL="12700" marR="5080" rtl="0" algn="ctr">
              <a:lnSpc>
                <a:spcPct val="90800"/>
              </a:lnSpc>
              <a:spcBef>
                <a:spcPts val="0"/>
              </a:spcBef>
              <a:spcAft>
                <a:spcPts val="0"/>
              </a:spcAft>
              <a:buNone/>
            </a:pPr>
            <a:r>
              <a:rPr lang="el-GR" sz="800">
                <a:solidFill>
                  <a:srgbClr val="FFFFFF"/>
                </a:solidFill>
                <a:latin typeface="Calibri"/>
                <a:ea typeface="Calibri"/>
                <a:cs typeface="Calibri"/>
                <a:sym typeface="Calibri"/>
              </a:rPr>
              <a:t>Τουρισμός, αναψυχή και</a:t>
            </a:r>
            <a:endParaRPr/>
          </a:p>
          <a:p>
            <a:pPr indent="-12700" lvl="0" marL="12700" marR="5080" rtl="0" algn="ctr">
              <a:lnSpc>
                <a:spcPct val="90800"/>
              </a:lnSpc>
              <a:spcBef>
                <a:spcPts val="185"/>
              </a:spcBef>
              <a:spcAft>
                <a:spcPts val="0"/>
              </a:spcAft>
              <a:buNone/>
            </a:pPr>
            <a:r>
              <a:rPr lang="el-GR" sz="800">
                <a:solidFill>
                  <a:srgbClr val="FFFFFF"/>
                </a:solidFill>
                <a:latin typeface="Calibri"/>
                <a:ea typeface="Calibri"/>
                <a:cs typeface="Calibri"/>
                <a:sym typeface="Calibri"/>
              </a:rPr>
              <a:t>αθλητισμός</a:t>
            </a:r>
            <a:endParaRPr sz="800">
              <a:solidFill>
                <a:srgbClr val="FFFFFF"/>
              </a:solidFill>
              <a:latin typeface="Calibri"/>
              <a:ea typeface="Calibri"/>
              <a:cs typeface="Calibri"/>
              <a:sym typeface="Calibri"/>
            </a:endParaRPr>
          </a:p>
        </p:txBody>
      </p:sp>
      <p:grpSp>
        <p:nvGrpSpPr>
          <p:cNvPr id="263" name="Google Shape;263;p28"/>
          <p:cNvGrpSpPr/>
          <p:nvPr/>
        </p:nvGrpSpPr>
        <p:grpSpPr>
          <a:xfrm>
            <a:off x="2899755" y="3655616"/>
            <a:ext cx="3550991" cy="1055365"/>
            <a:chOff x="2899755" y="3655616"/>
            <a:chExt cx="3550991" cy="1055365"/>
          </a:xfrm>
        </p:grpSpPr>
        <p:pic>
          <p:nvPicPr>
            <p:cNvPr id="264" name="Google Shape;264;p28"/>
            <p:cNvPicPr preferRelativeResize="0"/>
            <p:nvPr/>
          </p:nvPicPr>
          <p:blipFill rotWithShape="1">
            <a:blip r:embed="rId3">
              <a:alphaModFix/>
            </a:blip>
            <a:srcRect b="0" l="0" r="0" t="0"/>
            <a:stretch/>
          </p:blipFill>
          <p:spPr>
            <a:xfrm>
              <a:off x="6283062" y="3993835"/>
              <a:ext cx="167684" cy="148320"/>
            </a:xfrm>
            <a:prstGeom prst="rect">
              <a:avLst/>
            </a:prstGeom>
            <a:noFill/>
            <a:ln>
              <a:noFill/>
            </a:ln>
          </p:spPr>
        </p:pic>
        <p:sp>
          <p:nvSpPr>
            <p:cNvPr id="265" name="Google Shape;265;p28"/>
            <p:cNvSpPr/>
            <p:nvPr/>
          </p:nvSpPr>
          <p:spPr>
            <a:xfrm>
              <a:off x="5002402" y="3661961"/>
              <a:ext cx="1222375" cy="1049020"/>
            </a:xfrm>
            <a:custGeom>
              <a:rect b="b" l="l" r="r" t="t"/>
              <a:pathLst>
                <a:path extrusionOk="0" h="1049020" w="1222375">
                  <a:moveTo>
                    <a:pt x="959642" y="0"/>
                  </a:moveTo>
                  <a:lnTo>
                    <a:pt x="262196" y="0"/>
                  </a:lnTo>
                  <a:lnTo>
                    <a:pt x="0" y="524393"/>
                  </a:lnTo>
                  <a:lnTo>
                    <a:pt x="262196" y="1048787"/>
                  </a:lnTo>
                  <a:lnTo>
                    <a:pt x="959642" y="1048787"/>
                  </a:lnTo>
                  <a:lnTo>
                    <a:pt x="1221839" y="524393"/>
                  </a:lnTo>
                  <a:lnTo>
                    <a:pt x="959642" y="0"/>
                  </a:lnTo>
                  <a:close/>
                </a:path>
              </a:pathLst>
            </a:custGeom>
            <a:solidFill>
              <a:srgbClr val="FFFFFF">
                <a:alpha val="90196"/>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6" name="Google Shape;266;p28"/>
            <p:cNvSpPr/>
            <p:nvPr/>
          </p:nvSpPr>
          <p:spPr>
            <a:xfrm>
              <a:off x="5002402" y="3661961"/>
              <a:ext cx="1222375" cy="1049020"/>
            </a:xfrm>
            <a:custGeom>
              <a:rect b="b" l="l" r="r" t="t"/>
              <a:pathLst>
                <a:path extrusionOk="0" h="1049020" w="1222375">
                  <a:moveTo>
                    <a:pt x="0" y="524394"/>
                  </a:moveTo>
                  <a:lnTo>
                    <a:pt x="262197" y="0"/>
                  </a:lnTo>
                  <a:lnTo>
                    <a:pt x="959642" y="0"/>
                  </a:lnTo>
                  <a:lnTo>
                    <a:pt x="1221839" y="524394"/>
                  </a:lnTo>
                  <a:lnTo>
                    <a:pt x="959642" y="1048788"/>
                  </a:lnTo>
                  <a:lnTo>
                    <a:pt x="262197" y="1048788"/>
                  </a:lnTo>
                  <a:lnTo>
                    <a:pt x="0" y="52439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67" name="Google Shape;267;p28"/>
            <p:cNvPicPr preferRelativeResize="0"/>
            <p:nvPr/>
          </p:nvPicPr>
          <p:blipFill rotWithShape="1">
            <a:blip r:embed="rId3">
              <a:alphaModFix/>
            </a:blip>
            <a:srcRect b="0" l="0" r="0" t="0"/>
            <a:stretch/>
          </p:blipFill>
          <p:spPr>
            <a:xfrm>
              <a:off x="6056459" y="4109618"/>
              <a:ext cx="167684" cy="148320"/>
            </a:xfrm>
            <a:prstGeom prst="rect">
              <a:avLst/>
            </a:prstGeom>
            <a:noFill/>
            <a:ln>
              <a:noFill/>
            </a:ln>
          </p:spPr>
        </p:pic>
        <p:sp>
          <p:nvSpPr>
            <p:cNvPr id="268" name="Google Shape;268;p28"/>
            <p:cNvSpPr/>
            <p:nvPr/>
          </p:nvSpPr>
          <p:spPr>
            <a:xfrm>
              <a:off x="2899755" y="3655616"/>
              <a:ext cx="1222375" cy="1049020"/>
            </a:xfrm>
            <a:custGeom>
              <a:rect b="b" l="l" r="r" t="t"/>
              <a:pathLst>
                <a:path extrusionOk="0" h="1049020" w="1222375">
                  <a:moveTo>
                    <a:pt x="959641" y="0"/>
                  </a:moveTo>
                  <a:lnTo>
                    <a:pt x="262196" y="0"/>
                  </a:lnTo>
                  <a:lnTo>
                    <a:pt x="0" y="524394"/>
                  </a:lnTo>
                  <a:lnTo>
                    <a:pt x="262196" y="1048788"/>
                  </a:lnTo>
                  <a:lnTo>
                    <a:pt x="959641" y="1048788"/>
                  </a:lnTo>
                  <a:lnTo>
                    <a:pt x="1221837" y="524394"/>
                  </a:lnTo>
                  <a:lnTo>
                    <a:pt x="959641" y="0"/>
                  </a:lnTo>
                  <a:close/>
                </a:path>
              </a:pathLst>
            </a:custGeom>
            <a:solidFill>
              <a:srgbClr val="F7964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9" name="Google Shape;269;p28"/>
            <p:cNvSpPr/>
            <p:nvPr/>
          </p:nvSpPr>
          <p:spPr>
            <a:xfrm>
              <a:off x="2899755" y="3655616"/>
              <a:ext cx="1222375" cy="1049020"/>
            </a:xfrm>
            <a:custGeom>
              <a:rect b="b" l="l" r="r" t="t"/>
              <a:pathLst>
                <a:path extrusionOk="0" h="1049020" w="1222375">
                  <a:moveTo>
                    <a:pt x="0" y="524394"/>
                  </a:moveTo>
                  <a:lnTo>
                    <a:pt x="262197" y="0"/>
                  </a:lnTo>
                  <a:lnTo>
                    <a:pt x="959642" y="0"/>
                  </a:lnTo>
                  <a:lnTo>
                    <a:pt x="1221839" y="524394"/>
                  </a:lnTo>
                  <a:lnTo>
                    <a:pt x="959642" y="1048788"/>
                  </a:lnTo>
                  <a:lnTo>
                    <a:pt x="262197" y="1048788"/>
                  </a:lnTo>
                  <a:lnTo>
                    <a:pt x="0" y="52439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70" name="Google Shape;270;p28"/>
          <p:cNvSpPr txBox="1"/>
          <p:nvPr/>
        </p:nvSpPr>
        <p:spPr>
          <a:xfrm>
            <a:off x="3187490" y="4098035"/>
            <a:ext cx="646430" cy="25904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l-GR" sz="800">
                <a:solidFill>
                  <a:srgbClr val="FFFFFF"/>
                </a:solidFill>
                <a:latin typeface="Calibri"/>
                <a:ea typeface="Calibri"/>
                <a:cs typeface="Calibri"/>
                <a:sym typeface="Calibri"/>
              </a:rPr>
              <a:t>Χειροτεχνία/βιομηχανία</a:t>
            </a:r>
            <a:endParaRPr sz="800">
              <a:solidFill>
                <a:schemeClr val="dk1"/>
              </a:solidFill>
              <a:latin typeface="Calibri"/>
              <a:ea typeface="Calibri"/>
              <a:cs typeface="Calibri"/>
              <a:sym typeface="Calibri"/>
            </a:endParaRPr>
          </a:p>
        </p:txBody>
      </p:sp>
      <p:grpSp>
        <p:nvGrpSpPr>
          <p:cNvPr id="271" name="Google Shape;271;p28"/>
          <p:cNvGrpSpPr/>
          <p:nvPr/>
        </p:nvGrpSpPr>
        <p:grpSpPr>
          <a:xfrm>
            <a:off x="1848054" y="3675443"/>
            <a:ext cx="6474102" cy="1612073"/>
            <a:chOff x="1848054" y="3675443"/>
            <a:chExt cx="6474102" cy="1612073"/>
          </a:xfrm>
        </p:grpSpPr>
        <p:pic>
          <p:nvPicPr>
            <p:cNvPr id="272" name="Google Shape;272;p28"/>
            <p:cNvPicPr preferRelativeResize="0"/>
            <p:nvPr/>
          </p:nvPicPr>
          <p:blipFill rotWithShape="1">
            <a:blip r:embed="rId6">
              <a:alphaModFix/>
            </a:blip>
            <a:srcRect b="0" l="0" r="0" t="0"/>
            <a:stretch/>
          </p:blipFill>
          <p:spPr>
            <a:xfrm>
              <a:off x="2921684" y="4107634"/>
              <a:ext cx="167684" cy="148320"/>
            </a:xfrm>
            <a:prstGeom prst="rect">
              <a:avLst/>
            </a:prstGeom>
            <a:noFill/>
            <a:ln>
              <a:noFill/>
            </a:ln>
          </p:spPr>
        </p:pic>
        <p:sp>
          <p:nvSpPr>
            <p:cNvPr id="273" name="Google Shape;273;p28"/>
            <p:cNvSpPr/>
            <p:nvPr/>
          </p:nvSpPr>
          <p:spPr>
            <a:xfrm>
              <a:off x="1848054" y="4238496"/>
              <a:ext cx="1222375" cy="1049020"/>
            </a:xfrm>
            <a:custGeom>
              <a:rect b="b" l="l" r="r" t="t"/>
              <a:pathLst>
                <a:path extrusionOk="0" h="1049020" w="1222375">
                  <a:moveTo>
                    <a:pt x="959641" y="0"/>
                  </a:moveTo>
                  <a:lnTo>
                    <a:pt x="262196" y="0"/>
                  </a:lnTo>
                  <a:lnTo>
                    <a:pt x="0" y="524394"/>
                  </a:lnTo>
                  <a:lnTo>
                    <a:pt x="262196" y="1048788"/>
                  </a:lnTo>
                  <a:lnTo>
                    <a:pt x="959641" y="1048788"/>
                  </a:lnTo>
                  <a:lnTo>
                    <a:pt x="1221839" y="524394"/>
                  </a:lnTo>
                  <a:lnTo>
                    <a:pt x="959641" y="0"/>
                  </a:lnTo>
                  <a:close/>
                </a:path>
              </a:pathLst>
            </a:custGeom>
            <a:solidFill>
              <a:srgbClr val="FFFFFF">
                <a:alpha val="90196"/>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4" name="Google Shape;274;p28"/>
            <p:cNvSpPr/>
            <p:nvPr/>
          </p:nvSpPr>
          <p:spPr>
            <a:xfrm>
              <a:off x="1848054" y="4238496"/>
              <a:ext cx="1222375" cy="1049020"/>
            </a:xfrm>
            <a:custGeom>
              <a:rect b="b" l="l" r="r" t="t"/>
              <a:pathLst>
                <a:path extrusionOk="0" h="1049020" w="1222375">
                  <a:moveTo>
                    <a:pt x="0" y="524394"/>
                  </a:moveTo>
                  <a:lnTo>
                    <a:pt x="262197" y="0"/>
                  </a:lnTo>
                  <a:lnTo>
                    <a:pt x="959642" y="0"/>
                  </a:lnTo>
                  <a:lnTo>
                    <a:pt x="1221839" y="524394"/>
                  </a:lnTo>
                  <a:lnTo>
                    <a:pt x="959642" y="1048788"/>
                  </a:lnTo>
                  <a:lnTo>
                    <a:pt x="262197" y="1048788"/>
                  </a:lnTo>
                  <a:lnTo>
                    <a:pt x="0" y="52439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75" name="Google Shape;275;p28"/>
            <p:cNvPicPr preferRelativeResize="0"/>
            <p:nvPr/>
          </p:nvPicPr>
          <p:blipFill rotWithShape="1">
            <a:blip r:embed="rId5">
              <a:alphaModFix/>
            </a:blip>
            <a:srcRect b="0" l="0" r="0" t="0"/>
            <a:stretch/>
          </p:blipFill>
          <p:spPr>
            <a:xfrm>
              <a:off x="2667228" y="4240469"/>
              <a:ext cx="167684" cy="148320"/>
            </a:xfrm>
            <a:prstGeom prst="rect">
              <a:avLst/>
            </a:prstGeom>
            <a:noFill/>
            <a:ln>
              <a:noFill/>
            </a:ln>
          </p:spPr>
        </p:pic>
        <p:sp>
          <p:nvSpPr>
            <p:cNvPr id="276" name="Google Shape;276;p28"/>
            <p:cNvSpPr/>
            <p:nvPr/>
          </p:nvSpPr>
          <p:spPr>
            <a:xfrm>
              <a:off x="7099781" y="3675443"/>
              <a:ext cx="1222375" cy="1049020"/>
            </a:xfrm>
            <a:custGeom>
              <a:rect b="b" l="l" r="r" t="t"/>
              <a:pathLst>
                <a:path extrusionOk="0" h="1049020" w="1222375">
                  <a:moveTo>
                    <a:pt x="959642" y="0"/>
                  </a:moveTo>
                  <a:lnTo>
                    <a:pt x="262196" y="0"/>
                  </a:lnTo>
                  <a:lnTo>
                    <a:pt x="0" y="524393"/>
                  </a:lnTo>
                  <a:lnTo>
                    <a:pt x="262196" y="1048787"/>
                  </a:lnTo>
                  <a:lnTo>
                    <a:pt x="959642" y="1048787"/>
                  </a:lnTo>
                  <a:lnTo>
                    <a:pt x="1221839" y="524393"/>
                  </a:lnTo>
                  <a:lnTo>
                    <a:pt x="959642" y="0"/>
                  </a:lnTo>
                  <a:close/>
                </a:path>
              </a:pathLst>
            </a:custGeom>
            <a:solidFill>
              <a:srgbClr val="F7964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7" name="Google Shape;277;p28"/>
            <p:cNvSpPr/>
            <p:nvPr/>
          </p:nvSpPr>
          <p:spPr>
            <a:xfrm>
              <a:off x="7099781" y="3675443"/>
              <a:ext cx="1222375" cy="1049020"/>
            </a:xfrm>
            <a:custGeom>
              <a:rect b="b" l="l" r="r" t="t"/>
              <a:pathLst>
                <a:path extrusionOk="0" h="1049020" w="1222375">
                  <a:moveTo>
                    <a:pt x="0" y="524394"/>
                  </a:moveTo>
                  <a:lnTo>
                    <a:pt x="262197" y="0"/>
                  </a:lnTo>
                  <a:lnTo>
                    <a:pt x="959642" y="0"/>
                  </a:lnTo>
                  <a:lnTo>
                    <a:pt x="1221839" y="524394"/>
                  </a:lnTo>
                  <a:lnTo>
                    <a:pt x="959642" y="1048788"/>
                  </a:lnTo>
                  <a:lnTo>
                    <a:pt x="262197" y="1048788"/>
                  </a:lnTo>
                  <a:lnTo>
                    <a:pt x="0" y="52439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78" name="Google Shape;278;p28"/>
          <p:cNvSpPr txBox="1"/>
          <p:nvPr/>
        </p:nvSpPr>
        <p:spPr>
          <a:xfrm>
            <a:off x="7303951" y="4006596"/>
            <a:ext cx="814069" cy="363855"/>
          </a:xfrm>
          <a:prstGeom prst="rect">
            <a:avLst/>
          </a:prstGeom>
          <a:noFill/>
          <a:ln>
            <a:noFill/>
          </a:ln>
        </p:spPr>
        <p:txBody>
          <a:bodyPr anchorCtr="0" anchor="t" bIns="0" lIns="0" spcFirstLastPara="1" rIns="0" wrap="square" tIns="26025">
            <a:spAutoFit/>
          </a:bodyPr>
          <a:lstStyle/>
          <a:p>
            <a:pPr indent="0" lvl="0" marL="12065" marR="5080" rtl="0" algn="ctr">
              <a:lnSpc>
                <a:spcPct val="88700"/>
              </a:lnSpc>
              <a:spcBef>
                <a:spcPts val="0"/>
              </a:spcBef>
              <a:spcAft>
                <a:spcPts val="0"/>
              </a:spcAft>
              <a:buNone/>
            </a:pPr>
            <a:r>
              <a:rPr lang="el-GR" sz="800">
                <a:solidFill>
                  <a:srgbClr val="FFFFFF"/>
                </a:solidFill>
                <a:latin typeface="Calibri"/>
                <a:ea typeface="Calibri"/>
                <a:cs typeface="Calibri"/>
                <a:sym typeface="Calibri"/>
              </a:rPr>
              <a:t>Πολιτιστικό τοπίο, περιβάλλον, βιοποικιλότητα</a:t>
            </a:r>
            <a:endParaRPr sz="800">
              <a:solidFill>
                <a:schemeClr val="dk1"/>
              </a:solidFill>
              <a:latin typeface="Calibri"/>
              <a:ea typeface="Calibri"/>
              <a:cs typeface="Calibri"/>
              <a:sym typeface="Calibri"/>
            </a:endParaRPr>
          </a:p>
        </p:txBody>
      </p:sp>
      <p:grpSp>
        <p:nvGrpSpPr>
          <p:cNvPr id="279" name="Google Shape;279;p28"/>
          <p:cNvGrpSpPr/>
          <p:nvPr/>
        </p:nvGrpSpPr>
        <p:grpSpPr>
          <a:xfrm>
            <a:off x="6048833" y="1356212"/>
            <a:ext cx="2277840" cy="3942803"/>
            <a:chOff x="6048833" y="1356212"/>
            <a:chExt cx="2277840" cy="3942803"/>
          </a:xfrm>
        </p:grpSpPr>
        <p:pic>
          <p:nvPicPr>
            <p:cNvPr id="280" name="Google Shape;280;p28"/>
            <p:cNvPicPr preferRelativeResize="0"/>
            <p:nvPr/>
          </p:nvPicPr>
          <p:blipFill rotWithShape="1">
            <a:blip r:embed="rId3">
              <a:alphaModFix/>
            </a:blip>
            <a:srcRect b="0" l="0" r="0" t="0"/>
            <a:stretch/>
          </p:blipFill>
          <p:spPr>
            <a:xfrm>
              <a:off x="7329492" y="4581473"/>
              <a:ext cx="167684" cy="148320"/>
            </a:xfrm>
            <a:prstGeom prst="rect">
              <a:avLst/>
            </a:prstGeom>
            <a:noFill/>
            <a:ln>
              <a:noFill/>
            </a:ln>
          </p:spPr>
        </p:pic>
        <p:sp>
          <p:nvSpPr>
            <p:cNvPr id="281" name="Google Shape;281;p28"/>
            <p:cNvSpPr/>
            <p:nvPr/>
          </p:nvSpPr>
          <p:spPr>
            <a:xfrm>
              <a:off x="6048833" y="4249995"/>
              <a:ext cx="1222375" cy="1049020"/>
            </a:xfrm>
            <a:custGeom>
              <a:rect b="b" l="l" r="r" t="t"/>
              <a:pathLst>
                <a:path extrusionOk="0" h="1049020" w="1222375">
                  <a:moveTo>
                    <a:pt x="959642" y="0"/>
                  </a:moveTo>
                  <a:lnTo>
                    <a:pt x="262197" y="0"/>
                  </a:lnTo>
                  <a:lnTo>
                    <a:pt x="0" y="524394"/>
                  </a:lnTo>
                  <a:lnTo>
                    <a:pt x="262197" y="1048788"/>
                  </a:lnTo>
                  <a:lnTo>
                    <a:pt x="959642" y="1048788"/>
                  </a:lnTo>
                  <a:lnTo>
                    <a:pt x="1221839" y="524394"/>
                  </a:lnTo>
                  <a:lnTo>
                    <a:pt x="959642" y="0"/>
                  </a:lnTo>
                  <a:close/>
                </a:path>
              </a:pathLst>
            </a:custGeom>
            <a:solidFill>
              <a:srgbClr val="FFFFFF">
                <a:alpha val="90196"/>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2" name="Google Shape;282;p28"/>
            <p:cNvSpPr/>
            <p:nvPr/>
          </p:nvSpPr>
          <p:spPr>
            <a:xfrm>
              <a:off x="6048833" y="4249995"/>
              <a:ext cx="1222375" cy="1049020"/>
            </a:xfrm>
            <a:custGeom>
              <a:rect b="b" l="l" r="r" t="t"/>
              <a:pathLst>
                <a:path extrusionOk="0" h="1049020" w="1222375">
                  <a:moveTo>
                    <a:pt x="0" y="524394"/>
                  </a:moveTo>
                  <a:lnTo>
                    <a:pt x="262197" y="0"/>
                  </a:lnTo>
                  <a:lnTo>
                    <a:pt x="959642" y="0"/>
                  </a:lnTo>
                  <a:lnTo>
                    <a:pt x="1221839" y="524394"/>
                  </a:lnTo>
                  <a:lnTo>
                    <a:pt x="959642" y="1048788"/>
                  </a:lnTo>
                  <a:lnTo>
                    <a:pt x="262197" y="1048788"/>
                  </a:lnTo>
                  <a:lnTo>
                    <a:pt x="0" y="52439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83" name="Google Shape;283;p28"/>
            <p:cNvPicPr preferRelativeResize="0"/>
            <p:nvPr/>
          </p:nvPicPr>
          <p:blipFill rotWithShape="1">
            <a:blip r:embed="rId6">
              <a:alphaModFix/>
            </a:blip>
            <a:srcRect b="0" l="0" r="0" t="0"/>
            <a:stretch/>
          </p:blipFill>
          <p:spPr>
            <a:xfrm>
              <a:off x="7102890" y="4697652"/>
              <a:ext cx="167684" cy="148320"/>
            </a:xfrm>
            <a:prstGeom prst="rect">
              <a:avLst/>
            </a:prstGeom>
            <a:noFill/>
            <a:ln>
              <a:noFill/>
            </a:ln>
          </p:spPr>
        </p:pic>
        <p:sp>
          <p:nvSpPr>
            <p:cNvPr id="284" name="Google Shape;284;p28"/>
            <p:cNvSpPr/>
            <p:nvPr/>
          </p:nvSpPr>
          <p:spPr>
            <a:xfrm>
              <a:off x="7104298" y="1356212"/>
              <a:ext cx="1222375" cy="1049020"/>
            </a:xfrm>
            <a:custGeom>
              <a:rect b="b" l="l" r="r" t="t"/>
              <a:pathLst>
                <a:path extrusionOk="0" h="1049020" w="1222375">
                  <a:moveTo>
                    <a:pt x="959641" y="0"/>
                  </a:moveTo>
                  <a:lnTo>
                    <a:pt x="262196" y="0"/>
                  </a:lnTo>
                  <a:lnTo>
                    <a:pt x="0" y="524394"/>
                  </a:lnTo>
                  <a:lnTo>
                    <a:pt x="262196" y="1048788"/>
                  </a:lnTo>
                  <a:lnTo>
                    <a:pt x="959641" y="1048788"/>
                  </a:lnTo>
                  <a:lnTo>
                    <a:pt x="1221839" y="524394"/>
                  </a:lnTo>
                  <a:lnTo>
                    <a:pt x="959641" y="0"/>
                  </a:lnTo>
                  <a:close/>
                </a:path>
              </a:pathLst>
            </a:custGeom>
            <a:solidFill>
              <a:srgbClr val="F7964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 name="Google Shape;285;p28"/>
            <p:cNvSpPr/>
            <p:nvPr/>
          </p:nvSpPr>
          <p:spPr>
            <a:xfrm>
              <a:off x="7104298" y="1356212"/>
              <a:ext cx="1222375" cy="1049020"/>
            </a:xfrm>
            <a:custGeom>
              <a:rect b="b" l="l" r="r" t="t"/>
              <a:pathLst>
                <a:path extrusionOk="0" h="1049020" w="1222375">
                  <a:moveTo>
                    <a:pt x="0" y="524394"/>
                  </a:moveTo>
                  <a:lnTo>
                    <a:pt x="262197" y="0"/>
                  </a:lnTo>
                  <a:lnTo>
                    <a:pt x="959642" y="0"/>
                  </a:lnTo>
                  <a:lnTo>
                    <a:pt x="1221839" y="524394"/>
                  </a:lnTo>
                  <a:lnTo>
                    <a:pt x="959642" y="1048788"/>
                  </a:lnTo>
                  <a:lnTo>
                    <a:pt x="262197" y="1048788"/>
                  </a:lnTo>
                  <a:lnTo>
                    <a:pt x="0" y="52439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86" name="Google Shape;286;p28"/>
          <p:cNvSpPr txBox="1"/>
          <p:nvPr/>
        </p:nvSpPr>
        <p:spPr>
          <a:xfrm>
            <a:off x="7490553" y="1799844"/>
            <a:ext cx="450215" cy="25904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l-GR" sz="800">
                <a:solidFill>
                  <a:srgbClr val="FFFFFF"/>
                </a:solidFill>
                <a:latin typeface="Calibri"/>
                <a:ea typeface="Calibri"/>
                <a:cs typeface="Calibri"/>
                <a:sym typeface="Calibri"/>
              </a:rPr>
              <a:t>Και επιπλέον;</a:t>
            </a:r>
            <a:endParaRPr sz="800">
              <a:solidFill>
                <a:schemeClr val="dk1"/>
              </a:solidFill>
              <a:latin typeface="Calibri"/>
              <a:ea typeface="Calibri"/>
              <a:cs typeface="Calibri"/>
              <a:sym typeface="Calibri"/>
            </a:endParaRPr>
          </a:p>
        </p:txBody>
      </p:sp>
      <p:grpSp>
        <p:nvGrpSpPr>
          <p:cNvPr id="287" name="Google Shape;287;p28"/>
          <p:cNvGrpSpPr/>
          <p:nvPr/>
        </p:nvGrpSpPr>
        <p:grpSpPr>
          <a:xfrm>
            <a:off x="7104298" y="2265812"/>
            <a:ext cx="1222375" cy="1297250"/>
            <a:chOff x="7104298" y="2265812"/>
            <a:chExt cx="1222375" cy="1297250"/>
          </a:xfrm>
        </p:grpSpPr>
        <p:pic>
          <p:nvPicPr>
            <p:cNvPr id="288" name="Google Shape;288;p28"/>
            <p:cNvPicPr preferRelativeResize="0"/>
            <p:nvPr/>
          </p:nvPicPr>
          <p:blipFill rotWithShape="1">
            <a:blip r:embed="rId3">
              <a:alphaModFix/>
            </a:blip>
            <a:srcRect b="0" l="0" r="0" t="0"/>
            <a:stretch/>
          </p:blipFill>
          <p:spPr>
            <a:xfrm>
              <a:off x="7937025" y="2265812"/>
              <a:ext cx="167684" cy="148320"/>
            </a:xfrm>
            <a:prstGeom prst="rect">
              <a:avLst/>
            </a:prstGeom>
            <a:noFill/>
            <a:ln>
              <a:noFill/>
            </a:ln>
          </p:spPr>
        </p:pic>
        <p:sp>
          <p:nvSpPr>
            <p:cNvPr id="289" name="Google Shape;289;p28"/>
            <p:cNvSpPr/>
            <p:nvPr/>
          </p:nvSpPr>
          <p:spPr>
            <a:xfrm>
              <a:off x="7104298" y="2514042"/>
              <a:ext cx="1222375" cy="1049020"/>
            </a:xfrm>
            <a:custGeom>
              <a:rect b="b" l="l" r="r" t="t"/>
              <a:pathLst>
                <a:path extrusionOk="0" h="1049020" w="1222375">
                  <a:moveTo>
                    <a:pt x="959641" y="0"/>
                  </a:moveTo>
                  <a:lnTo>
                    <a:pt x="262196" y="0"/>
                  </a:lnTo>
                  <a:lnTo>
                    <a:pt x="0" y="524394"/>
                  </a:lnTo>
                  <a:lnTo>
                    <a:pt x="262196" y="1048788"/>
                  </a:lnTo>
                  <a:lnTo>
                    <a:pt x="959641" y="1048788"/>
                  </a:lnTo>
                  <a:lnTo>
                    <a:pt x="1221839" y="524394"/>
                  </a:lnTo>
                  <a:lnTo>
                    <a:pt x="959641" y="0"/>
                  </a:lnTo>
                  <a:close/>
                </a:path>
              </a:pathLst>
            </a:custGeom>
            <a:solidFill>
              <a:srgbClr val="FFFFFF">
                <a:alpha val="90196"/>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0" name="Google Shape;290;p28"/>
            <p:cNvSpPr/>
            <p:nvPr/>
          </p:nvSpPr>
          <p:spPr>
            <a:xfrm>
              <a:off x="7104298" y="2514042"/>
              <a:ext cx="1222375" cy="1049020"/>
            </a:xfrm>
            <a:custGeom>
              <a:rect b="b" l="l" r="r" t="t"/>
              <a:pathLst>
                <a:path extrusionOk="0" h="1049020" w="1222375">
                  <a:moveTo>
                    <a:pt x="0" y="524394"/>
                  </a:moveTo>
                  <a:lnTo>
                    <a:pt x="262197" y="0"/>
                  </a:lnTo>
                  <a:lnTo>
                    <a:pt x="959642" y="0"/>
                  </a:lnTo>
                  <a:lnTo>
                    <a:pt x="1221839" y="524394"/>
                  </a:lnTo>
                  <a:lnTo>
                    <a:pt x="959642" y="1048788"/>
                  </a:lnTo>
                  <a:lnTo>
                    <a:pt x="262197" y="1048788"/>
                  </a:lnTo>
                  <a:lnTo>
                    <a:pt x="0" y="52439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91" name="Google Shape;291;p28"/>
            <p:cNvPicPr preferRelativeResize="0"/>
            <p:nvPr/>
          </p:nvPicPr>
          <p:blipFill rotWithShape="1">
            <a:blip r:embed="rId3">
              <a:alphaModFix/>
            </a:blip>
            <a:srcRect b="0" l="0" r="0" t="0"/>
            <a:stretch/>
          </p:blipFill>
          <p:spPr>
            <a:xfrm>
              <a:off x="7937025" y="2507687"/>
              <a:ext cx="167684" cy="148320"/>
            </a:xfrm>
            <a:prstGeom prst="rect">
              <a:avLst/>
            </a:prstGeom>
            <a:noFill/>
            <a:ln>
              <a:noFill/>
            </a:ln>
          </p:spPr>
        </p:pic>
      </p:grpSp>
      <p:sp>
        <p:nvSpPr>
          <p:cNvPr id="292" name="Google Shape;292;p28"/>
          <p:cNvSpPr txBox="1"/>
          <p:nvPr/>
        </p:nvSpPr>
        <p:spPr>
          <a:xfrm>
            <a:off x="3187490" y="5027164"/>
            <a:ext cx="2816261" cy="249427"/>
          </a:xfrm>
          <a:prstGeom prst="rect">
            <a:avLst/>
          </a:prstGeom>
          <a:noFill/>
          <a:ln cap="flat" cmpd="sng" w="25400">
            <a:solidFill>
              <a:srgbClr val="8C3836"/>
            </a:solidFill>
            <a:prstDash val="solid"/>
            <a:round/>
            <a:headEnd len="sm" w="sm" type="none"/>
            <a:tailEnd len="sm" w="sm" type="none"/>
          </a:ln>
        </p:spPr>
        <p:txBody>
          <a:bodyPr anchorCtr="0" anchor="t" bIns="0" lIns="0" spcFirstLastPara="1" rIns="0" wrap="square" tIns="33650">
            <a:spAutoFit/>
          </a:bodyPr>
          <a:lstStyle/>
          <a:p>
            <a:pPr indent="0" lvl="0" marL="514350" marR="0" rtl="0" algn="l">
              <a:lnSpc>
                <a:spcPct val="100000"/>
              </a:lnSpc>
              <a:spcBef>
                <a:spcPts val="0"/>
              </a:spcBef>
              <a:spcAft>
                <a:spcPts val="0"/>
              </a:spcAft>
              <a:buNone/>
            </a:pPr>
            <a:r>
              <a:rPr lang="el-GR" sz="1400">
                <a:solidFill>
                  <a:schemeClr val="dk1"/>
                </a:solidFill>
                <a:latin typeface="Calibri"/>
                <a:ea typeface="Calibri"/>
                <a:cs typeface="Calibri"/>
                <a:sym typeface="Calibri"/>
              </a:rPr>
              <a:t>Μέθοδος μέσω φωτογραφιών;</a:t>
            </a:r>
            <a:endParaRPr sz="1400">
              <a:solidFill>
                <a:schemeClr val="dk1"/>
              </a:solidFill>
              <a:latin typeface="Calibri"/>
              <a:ea typeface="Calibri"/>
              <a:cs typeface="Calibri"/>
              <a:sym typeface="Calibri"/>
            </a:endParaRPr>
          </a:p>
        </p:txBody>
      </p:sp>
      <p:sp>
        <p:nvSpPr>
          <p:cNvPr id="293" name="Google Shape;293;p28"/>
          <p:cNvSpPr txBox="1"/>
          <p:nvPr/>
        </p:nvSpPr>
        <p:spPr>
          <a:xfrm>
            <a:off x="5215327" y="5438140"/>
            <a:ext cx="2992120" cy="177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l-GR" sz="1000">
                <a:solidFill>
                  <a:schemeClr val="dk1"/>
                </a:solidFill>
                <a:latin typeface="Arial"/>
                <a:ea typeface="Arial"/>
                <a:cs typeface="Arial"/>
                <a:sym typeface="Arial"/>
              </a:rPr>
              <a:t>Source: according to Loïc Perron,Claude Janin, 2014</a:t>
            </a:r>
            <a:endParaRPr sz="1000">
              <a:solidFill>
                <a:schemeClr val="dk1"/>
              </a:solidFill>
              <a:latin typeface="Arial"/>
              <a:ea typeface="Arial"/>
              <a:cs typeface="Arial"/>
              <a:sym typeface="Arial"/>
            </a:endParaRPr>
          </a:p>
        </p:txBody>
      </p:sp>
      <p:sp>
        <p:nvSpPr>
          <p:cNvPr id="294" name="Google Shape;294;p28"/>
          <p:cNvSpPr txBox="1"/>
          <p:nvPr/>
        </p:nvSpPr>
        <p:spPr>
          <a:xfrm>
            <a:off x="485459" y="73471"/>
            <a:ext cx="8153400"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l-GR" sz="1200">
                <a:solidFill>
                  <a:schemeClr val="dk1"/>
                </a:solidFill>
                <a:latin typeface="Calibri"/>
                <a:ea typeface="Calibri"/>
                <a:cs typeface="Calibri"/>
                <a:sym typeface="Calibri"/>
              </a:rPr>
              <a:t>Διάγνωση ανά πόρο</a:t>
            </a:r>
            <a:endParaRPr/>
          </a:p>
          <a:p>
            <a:pPr indent="-285750" lvl="0" marL="285750" marR="0" rtl="0" algn="l">
              <a:spcBef>
                <a:spcPts val="0"/>
              </a:spcBef>
              <a:spcAft>
                <a:spcPts val="0"/>
              </a:spcAft>
              <a:buClr>
                <a:schemeClr val="dk1"/>
              </a:buClr>
              <a:buSzPts val="1200"/>
              <a:buFont typeface="Arial"/>
              <a:buChar char="•"/>
            </a:pPr>
            <a:r>
              <a:rPr lang="el-GR" sz="1200">
                <a:solidFill>
                  <a:schemeClr val="dk1"/>
                </a:solidFill>
                <a:latin typeface="Calibri"/>
                <a:ea typeface="Calibri"/>
                <a:cs typeface="Calibri"/>
                <a:sym typeface="Calibri"/>
              </a:rPr>
              <a:t>Αναγνωρίζεται η αξία της πηγής; Από ποιους ανθρώπους;</a:t>
            </a:r>
            <a:endParaRPr/>
          </a:p>
          <a:p>
            <a:pPr indent="-285750" lvl="0" marL="285750" marR="0" rtl="0" algn="l">
              <a:spcBef>
                <a:spcPts val="0"/>
              </a:spcBef>
              <a:spcAft>
                <a:spcPts val="0"/>
              </a:spcAft>
              <a:buClr>
                <a:schemeClr val="dk1"/>
              </a:buClr>
              <a:buSzPts val="1200"/>
              <a:buFont typeface="Arial"/>
              <a:buChar char="•"/>
            </a:pPr>
            <a:r>
              <a:rPr lang="el-GR" sz="1200">
                <a:solidFill>
                  <a:schemeClr val="dk1"/>
                </a:solidFill>
                <a:latin typeface="Calibri"/>
                <a:ea typeface="Calibri"/>
                <a:cs typeface="Calibri"/>
                <a:sym typeface="Calibri"/>
              </a:rPr>
              <a:t>Υπάρχει ήδη μια πρόσφατη αποτίμηση; Σε ποια μορφή (π.χ. τουρισμός, σύντομος ανεφοδιασμός); Από ποιους φορείς/δίκτυα;</a:t>
            </a:r>
            <a:endParaRPr/>
          </a:p>
          <a:p>
            <a:pPr indent="-285750" lvl="0" marL="285750" marR="0" rtl="0" algn="l">
              <a:spcBef>
                <a:spcPts val="0"/>
              </a:spcBef>
              <a:spcAft>
                <a:spcPts val="0"/>
              </a:spcAft>
              <a:buClr>
                <a:schemeClr val="dk1"/>
              </a:buClr>
              <a:buSzPts val="1200"/>
              <a:buFont typeface="Arial"/>
              <a:buChar char="•"/>
            </a:pPr>
            <a:r>
              <a:rPr lang="el-GR" sz="1200">
                <a:solidFill>
                  <a:schemeClr val="dk1"/>
                </a:solidFill>
                <a:latin typeface="Calibri"/>
                <a:ea typeface="Calibri"/>
                <a:cs typeface="Calibri"/>
                <a:sym typeface="Calibri"/>
              </a:rPr>
              <a:t>Εάν όχι, υπάρχει αίτημα αποτίμησης για αυτό το στοιχείο; Από ποιον ?</a:t>
            </a:r>
            <a:endParaRPr/>
          </a:p>
          <a:p>
            <a:pPr indent="-285750" lvl="0" marL="285750" marR="0" rtl="0" algn="l">
              <a:spcBef>
                <a:spcPts val="0"/>
              </a:spcBef>
              <a:spcAft>
                <a:spcPts val="0"/>
              </a:spcAft>
              <a:buClr>
                <a:schemeClr val="dk1"/>
              </a:buClr>
              <a:buSzPts val="1200"/>
              <a:buFont typeface="Arial"/>
              <a:buChar char="•"/>
            </a:pPr>
            <a:r>
              <a:rPr lang="el-GR" sz="1200">
                <a:solidFill>
                  <a:schemeClr val="dk1"/>
                </a:solidFill>
                <a:latin typeface="Calibri"/>
                <a:ea typeface="Calibri"/>
                <a:cs typeface="Calibri"/>
                <a:sym typeface="Calibri"/>
              </a:rPr>
              <a:t>Υπάρχουν πιθανές αποτιμήσεις με άλλους πόρους; (αναφορά στο πλέγμα χαρακτηρισμού)</a:t>
            </a:r>
            <a:endParaRPr/>
          </a:p>
          <a:p>
            <a:pPr indent="-285750" lvl="0" marL="285750" marR="0" rtl="0" algn="l">
              <a:spcBef>
                <a:spcPts val="0"/>
              </a:spcBef>
              <a:spcAft>
                <a:spcPts val="0"/>
              </a:spcAft>
              <a:buClr>
                <a:schemeClr val="dk1"/>
              </a:buClr>
              <a:buSzPts val="1200"/>
              <a:buFont typeface="Arial"/>
              <a:buChar char="•"/>
            </a:pPr>
            <a:r>
              <a:rPr lang="el-GR" sz="1200">
                <a:solidFill>
                  <a:schemeClr val="dk1"/>
                </a:solidFill>
                <a:latin typeface="Calibri"/>
                <a:ea typeface="Calibri"/>
                <a:cs typeface="Calibri"/>
                <a:sym typeface="Calibri"/>
              </a:rPr>
              <a:t>Διάγνωση ανά παράγοντα:</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8" name="Shape 298"/>
        <p:cNvGrpSpPr/>
        <p:nvPr/>
      </p:nvGrpSpPr>
      <p:grpSpPr>
        <a:xfrm>
          <a:off x="0" y="0"/>
          <a:ext cx="0" cy="0"/>
          <a:chOff x="0" y="0"/>
          <a:chExt cx="0" cy="0"/>
        </a:xfrm>
      </p:grpSpPr>
      <p:sp>
        <p:nvSpPr>
          <p:cNvPr id="299" name="Google Shape;299;p29"/>
          <p:cNvSpPr txBox="1"/>
          <p:nvPr>
            <p:ph type="title"/>
          </p:nvPr>
        </p:nvSpPr>
        <p:spPr>
          <a:xfrm>
            <a:off x="2057400" y="0"/>
            <a:ext cx="5209350" cy="5206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l-GR" sz="3300">
                <a:solidFill>
                  <a:srgbClr val="4F81BD"/>
                </a:solidFill>
                <a:latin typeface="Calibri"/>
                <a:ea typeface="Calibri"/>
                <a:cs typeface="Calibri"/>
                <a:sym typeface="Calibri"/>
              </a:rPr>
              <a:t>Το παράδειγμα τουAubrac</a:t>
            </a:r>
            <a:endParaRPr sz="3300">
              <a:latin typeface="Calibri"/>
              <a:ea typeface="Calibri"/>
              <a:cs typeface="Calibri"/>
              <a:sym typeface="Calibri"/>
            </a:endParaRPr>
          </a:p>
        </p:txBody>
      </p:sp>
      <p:grpSp>
        <p:nvGrpSpPr>
          <p:cNvPr id="300" name="Google Shape;300;p29"/>
          <p:cNvGrpSpPr/>
          <p:nvPr/>
        </p:nvGrpSpPr>
        <p:grpSpPr>
          <a:xfrm>
            <a:off x="1826224" y="2220228"/>
            <a:ext cx="1237615" cy="1062355"/>
            <a:chOff x="1826224" y="2220228"/>
            <a:chExt cx="1237615" cy="1062355"/>
          </a:xfrm>
        </p:grpSpPr>
        <p:sp>
          <p:nvSpPr>
            <p:cNvPr id="301" name="Google Shape;301;p29"/>
            <p:cNvSpPr/>
            <p:nvPr/>
          </p:nvSpPr>
          <p:spPr>
            <a:xfrm>
              <a:off x="1826224" y="2220228"/>
              <a:ext cx="1237615" cy="1062355"/>
            </a:xfrm>
            <a:custGeom>
              <a:rect b="b" l="l" r="r" t="t"/>
              <a:pathLst>
                <a:path extrusionOk="0" h="1062354" w="1237614">
                  <a:moveTo>
                    <a:pt x="971663" y="0"/>
                  </a:moveTo>
                  <a:lnTo>
                    <a:pt x="265485" y="0"/>
                  </a:lnTo>
                  <a:lnTo>
                    <a:pt x="0" y="530974"/>
                  </a:lnTo>
                  <a:lnTo>
                    <a:pt x="265485" y="1061948"/>
                  </a:lnTo>
                  <a:lnTo>
                    <a:pt x="971663" y="1061948"/>
                  </a:lnTo>
                  <a:lnTo>
                    <a:pt x="1237150" y="530974"/>
                  </a:lnTo>
                  <a:lnTo>
                    <a:pt x="971663" y="0"/>
                  </a:lnTo>
                  <a:close/>
                </a:path>
              </a:pathLst>
            </a:custGeom>
            <a:solidFill>
              <a:srgbClr val="F7964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2" name="Google Shape;302;p29"/>
            <p:cNvSpPr/>
            <p:nvPr/>
          </p:nvSpPr>
          <p:spPr>
            <a:xfrm>
              <a:off x="1826224" y="2220228"/>
              <a:ext cx="1237615" cy="1062355"/>
            </a:xfrm>
            <a:custGeom>
              <a:rect b="b" l="l" r="r" t="t"/>
              <a:pathLst>
                <a:path extrusionOk="0" h="1062354" w="1237614">
                  <a:moveTo>
                    <a:pt x="0" y="530974"/>
                  </a:moveTo>
                  <a:lnTo>
                    <a:pt x="265486" y="0"/>
                  </a:lnTo>
                  <a:lnTo>
                    <a:pt x="971664" y="0"/>
                  </a:lnTo>
                  <a:lnTo>
                    <a:pt x="1237151" y="530974"/>
                  </a:lnTo>
                  <a:lnTo>
                    <a:pt x="971664" y="1061948"/>
                  </a:lnTo>
                  <a:lnTo>
                    <a:pt x="265486" y="1061948"/>
                  </a:lnTo>
                  <a:lnTo>
                    <a:pt x="0" y="53097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03" name="Google Shape;303;p29"/>
          <p:cNvSpPr txBox="1"/>
          <p:nvPr/>
        </p:nvSpPr>
        <p:spPr>
          <a:xfrm>
            <a:off x="2084119" y="2476500"/>
            <a:ext cx="721995" cy="574195"/>
          </a:xfrm>
          <a:prstGeom prst="rect">
            <a:avLst/>
          </a:prstGeom>
          <a:noFill/>
          <a:ln>
            <a:noFill/>
          </a:ln>
        </p:spPr>
        <p:txBody>
          <a:bodyPr anchorCtr="0" anchor="t" bIns="0" lIns="0" spcFirstLastPara="1" rIns="0" wrap="square" tIns="26025">
            <a:spAutoFit/>
          </a:bodyPr>
          <a:lstStyle/>
          <a:p>
            <a:pPr indent="-635" lvl="0" marL="12700" marR="5080" rtl="0" algn="ctr">
              <a:lnSpc>
                <a:spcPct val="88800"/>
              </a:lnSpc>
              <a:spcBef>
                <a:spcPts val="0"/>
              </a:spcBef>
              <a:spcAft>
                <a:spcPts val="0"/>
              </a:spcAft>
              <a:buNone/>
            </a:pPr>
            <a:r>
              <a:rPr lang="el-GR" sz="800">
                <a:solidFill>
                  <a:srgbClr val="FFFFFF"/>
                </a:solidFill>
                <a:latin typeface="Calibri"/>
                <a:ea typeface="Calibri"/>
                <a:cs typeface="Calibri"/>
                <a:sym typeface="Calibri"/>
              </a:rPr>
              <a:t>Εκτροφή (βοσκοτόπια σε υψόμετρο, η φυλή  Aubrac , κλπ)</a:t>
            </a:r>
            <a:endParaRPr sz="800">
              <a:solidFill>
                <a:schemeClr val="dk1"/>
              </a:solidFill>
              <a:latin typeface="Calibri"/>
              <a:ea typeface="Calibri"/>
              <a:cs typeface="Calibri"/>
              <a:sym typeface="Calibri"/>
            </a:endParaRPr>
          </a:p>
        </p:txBody>
      </p:sp>
      <p:grpSp>
        <p:nvGrpSpPr>
          <p:cNvPr id="304" name="Google Shape;304;p29"/>
          <p:cNvGrpSpPr/>
          <p:nvPr/>
        </p:nvGrpSpPr>
        <p:grpSpPr>
          <a:xfrm>
            <a:off x="762000" y="1630032"/>
            <a:ext cx="3366062" cy="1202324"/>
            <a:chOff x="762000" y="1630032"/>
            <a:chExt cx="3366062" cy="1202324"/>
          </a:xfrm>
        </p:grpSpPr>
        <p:pic>
          <p:nvPicPr>
            <p:cNvPr id="305" name="Google Shape;305;p29"/>
            <p:cNvPicPr preferRelativeResize="0"/>
            <p:nvPr/>
          </p:nvPicPr>
          <p:blipFill rotWithShape="1">
            <a:blip r:embed="rId3">
              <a:alphaModFix/>
            </a:blip>
            <a:srcRect b="0" l="0" r="0" t="0"/>
            <a:stretch/>
          </p:blipFill>
          <p:spPr>
            <a:xfrm>
              <a:off x="1843233" y="2682494"/>
              <a:ext cx="169378" cy="149862"/>
            </a:xfrm>
            <a:prstGeom prst="rect">
              <a:avLst/>
            </a:prstGeom>
            <a:noFill/>
            <a:ln>
              <a:noFill/>
            </a:ln>
          </p:spPr>
        </p:pic>
        <p:pic>
          <p:nvPicPr>
            <p:cNvPr id="306" name="Google Shape;306;p29"/>
            <p:cNvPicPr preferRelativeResize="0"/>
            <p:nvPr/>
          </p:nvPicPr>
          <p:blipFill rotWithShape="1">
            <a:blip r:embed="rId4">
              <a:alphaModFix/>
            </a:blip>
            <a:srcRect b="0" l="0" r="0" t="0"/>
            <a:stretch/>
          </p:blipFill>
          <p:spPr>
            <a:xfrm>
              <a:off x="762000" y="1633245"/>
              <a:ext cx="1237151" cy="1061947"/>
            </a:xfrm>
            <a:prstGeom prst="rect">
              <a:avLst/>
            </a:prstGeom>
            <a:noFill/>
            <a:ln>
              <a:noFill/>
            </a:ln>
          </p:spPr>
        </p:pic>
        <p:sp>
          <p:nvSpPr>
            <p:cNvPr id="307" name="Google Shape;307;p29"/>
            <p:cNvSpPr/>
            <p:nvPr/>
          </p:nvSpPr>
          <p:spPr>
            <a:xfrm>
              <a:off x="762000" y="1633245"/>
              <a:ext cx="1237615" cy="1062355"/>
            </a:xfrm>
            <a:custGeom>
              <a:rect b="b" l="l" r="r" t="t"/>
              <a:pathLst>
                <a:path extrusionOk="0" h="1062355" w="1237614">
                  <a:moveTo>
                    <a:pt x="0" y="530974"/>
                  </a:moveTo>
                  <a:lnTo>
                    <a:pt x="265486" y="0"/>
                  </a:lnTo>
                  <a:lnTo>
                    <a:pt x="971664" y="0"/>
                  </a:lnTo>
                  <a:lnTo>
                    <a:pt x="1237151" y="530974"/>
                  </a:lnTo>
                  <a:lnTo>
                    <a:pt x="971664" y="1061948"/>
                  </a:lnTo>
                  <a:lnTo>
                    <a:pt x="265486" y="1061948"/>
                  </a:lnTo>
                  <a:lnTo>
                    <a:pt x="0" y="53097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08" name="Google Shape;308;p29"/>
            <p:cNvPicPr preferRelativeResize="0"/>
            <p:nvPr/>
          </p:nvPicPr>
          <p:blipFill rotWithShape="1">
            <a:blip r:embed="rId5">
              <a:alphaModFix/>
            </a:blip>
            <a:srcRect b="0" l="0" r="0" t="0"/>
            <a:stretch/>
          </p:blipFill>
          <p:spPr>
            <a:xfrm>
              <a:off x="1596412" y="2541569"/>
              <a:ext cx="169378" cy="149862"/>
            </a:xfrm>
            <a:prstGeom prst="rect">
              <a:avLst/>
            </a:prstGeom>
            <a:noFill/>
            <a:ln>
              <a:noFill/>
            </a:ln>
          </p:spPr>
        </p:pic>
        <p:sp>
          <p:nvSpPr>
            <p:cNvPr id="309" name="Google Shape;309;p29"/>
            <p:cNvSpPr/>
            <p:nvPr/>
          </p:nvSpPr>
          <p:spPr>
            <a:xfrm>
              <a:off x="2890447" y="1630032"/>
              <a:ext cx="1237615" cy="1062355"/>
            </a:xfrm>
            <a:custGeom>
              <a:rect b="b" l="l" r="r" t="t"/>
              <a:pathLst>
                <a:path extrusionOk="0" h="1062355" w="1237614">
                  <a:moveTo>
                    <a:pt x="971664" y="0"/>
                  </a:moveTo>
                  <a:lnTo>
                    <a:pt x="265487" y="0"/>
                  </a:lnTo>
                  <a:lnTo>
                    <a:pt x="0" y="530974"/>
                  </a:lnTo>
                  <a:lnTo>
                    <a:pt x="265487" y="1061948"/>
                  </a:lnTo>
                  <a:lnTo>
                    <a:pt x="971664" y="1061948"/>
                  </a:lnTo>
                  <a:lnTo>
                    <a:pt x="1237151" y="530974"/>
                  </a:lnTo>
                  <a:lnTo>
                    <a:pt x="971664" y="0"/>
                  </a:lnTo>
                  <a:close/>
                </a:path>
              </a:pathLst>
            </a:custGeom>
            <a:solidFill>
              <a:srgbClr val="F7964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0" name="Google Shape;310;p29"/>
            <p:cNvSpPr/>
            <p:nvPr/>
          </p:nvSpPr>
          <p:spPr>
            <a:xfrm>
              <a:off x="2890447" y="1630032"/>
              <a:ext cx="1237615" cy="1062355"/>
            </a:xfrm>
            <a:custGeom>
              <a:rect b="b" l="l" r="r" t="t"/>
              <a:pathLst>
                <a:path extrusionOk="0" h="1062355" w="1237614">
                  <a:moveTo>
                    <a:pt x="0" y="530974"/>
                  </a:moveTo>
                  <a:lnTo>
                    <a:pt x="265486" y="0"/>
                  </a:lnTo>
                  <a:lnTo>
                    <a:pt x="971664" y="0"/>
                  </a:lnTo>
                  <a:lnTo>
                    <a:pt x="1237151" y="530974"/>
                  </a:lnTo>
                  <a:lnTo>
                    <a:pt x="971664" y="1061948"/>
                  </a:lnTo>
                  <a:lnTo>
                    <a:pt x="265486" y="1061948"/>
                  </a:lnTo>
                  <a:lnTo>
                    <a:pt x="0" y="53097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11" name="Google Shape;311;p29"/>
          <p:cNvSpPr txBox="1"/>
          <p:nvPr/>
        </p:nvSpPr>
        <p:spPr>
          <a:xfrm>
            <a:off x="3115197" y="1912620"/>
            <a:ext cx="788035" cy="476884"/>
          </a:xfrm>
          <a:prstGeom prst="rect">
            <a:avLst/>
          </a:prstGeom>
          <a:noFill/>
          <a:ln>
            <a:noFill/>
          </a:ln>
        </p:spPr>
        <p:txBody>
          <a:bodyPr anchorCtr="0" anchor="t" bIns="0" lIns="0" spcFirstLastPara="1" rIns="0" wrap="square" tIns="24750">
            <a:spAutoFit/>
          </a:bodyPr>
          <a:lstStyle/>
          <a:p>
            <a:pPr indent="0" lvl="0" marL="12700" marR="5080" rtl="0" algn="ctr">
              <a:lnSpc>
                <a:spcPct val="90000"/>
              </a:lnSpc>
              <a:spcBef>
                <a:spcPts val="0"/>
              </a:spcBef>
              <a:spcAft>
                <a:spcPts val="0"/>
              </a:spcAft>
              <a:buNone/>
            </a:pPr>
            <a:r>
              <a:rPr lang="el-GR" sz="800">
                <a:solidFill>
                  <a:srgbClr val="FFFFFF"/>
                </a:solidFill>
                <a:latin typeface="Calibri"/>
                <a:ea typeface="Calibri"/>
                <a:cs typeface="Calibri"/>
                <a:sym typeface="Calibri"/>
              </a:rPr>
              <a:t>Προϊόντα (τυρί Laguiole ΠΟΠ, πατάτες, τσάι Aubrac κ.λπ.)</a:t>
            </a:r>
            <a:endParaRPr sz="800">
              <a:solidFill>
                <a:schemeClr val="dk1"/>
              </a:solidFill>
              <a:latin typeface="Calibri"/>
              <a:ea typeface="Calibri"/>
              <a:cs typeface="Calibri"/>
              <a:sym typeface="Calibri"/>
            </a:endParaRPr>
          </a:p>
        </p:txBody>
      </p:sp>
      <p:grpSp>
        <p:nvGrpSpPr>
          <p:cNvPr id="312" name="Google Shape;312;p29"/>
          <p:cNvGrpSpPr/>
          <p:nvPr/>
        </p:nvGrpSpPr>
        <p:grpSpPr>
          <a:xfrm>
            <a:off x="1826224" y="1046262"/>
            <a:ext cx="3366824" cy="2234313"/>
            <a:chOff x="1826224" y="1046262"/>
            <a:chExt cx="3366824" cy="2234313"/>
          </a:xfrm>
        </p:grpSpPr>
        <p:pic>
          <p:nvPicPr>
            <p:cNvPr id="313" name="Google Shape;313;p29"/>
            <p:cNvPicPr preferRelativeResize="0"/>
            <p:nvPr/>
          </p:nvPicPr>
          <p:blipFill rotWithShape="1">
            <a:blip r:embed="rId3">
              <a:alphaModFix/>
            </a:blip>
            <a:srcRect b="0" l="0" r="0" t="0"/>
            <a:stretch/>
          </p:blipFill>
          <p:spPr>
            <a:xfrm>
              <a:off x="3729432" y="2535948"/>
              <a:ext cx="169378" cy="149862"/>
            </a:xfrm>
            <a:prstGeom prst="rect">
              <a:avLst/>
            </a:prstGeom>
            <a:noFill/>
            <a:ln>
              <a:noFill/>
            </a:ln>
          </p:spPr>
        </p:pic>
        <p:pic>
          <p:nvPicPr>
            <p:cNvPr id="314" name="Google Shape;314;p29"/>
            <p:cNvPicPr preferRelativeResize="0"/>
            <p:nvPr/>
          </p:nvPicPr>
          <p:blipFill rotWithShape="1">
            <a:blip r:embed="rId6">
              <a:alphaModFix/>
            </a:blip>
            <a:srcRect b="0" l="0" r="0" t="0"/>
            <a:stretch/>
          </p:blipFill>
          <p:spPr>
            <a:xfrm>
              <a:off x="3955433" y="2218220"/>
              <a:ext cx="1237151" cy="1061947"/>
            </a:xfrm>
            <a:prstGeom prst="rect">
              <a:avLst/>
            </a:prstGeom>
            <a:noFill/>
            <a:ln>
              <a:noFill/>
            </a:ln>
          </p:spPr>
        </p:pic>
        <p:sp>
          <p:nvSpPr>
            <p:cNvPr id="315" name="Google Shape;315;p29"/>
            <p:cNvSpPr/>
            <p:nvPr/>
          </p:nvSpPr>
          <p:spPr>
            <a:xfrm>
              <a:off x="3955433" y="2218220"/>
              <a:ext cx="1237615" cy="1062355"/>
            </a:xfrm>
            <a:custGeom>
              <a:rect b="b" l="l" r="r" t="t"/>
              <a:pathLst>
                <a:path extrusionOk="0" h="1062354" w="1237614">
                  <a:moveTo>
                    <a:pt x="0" y="530974"/>
                  </a:moveTo>
                  <a:lnTo>
                    <a:pt x="265486" y="0"/>
                  </a:lnTo>
                  <a:lnTo>
                    <a:pt x="971664" y="0"/>
                  </a:lnTo>
                  <a:lnTo>
                    <a:pt x="1237151" y="530974"/>
                  </a:lnTo>
                  <a:lnTo>
                    <a:pt x="971664" y="1061948"/>
                  </a:lnTo>
                  <a:lnTo>
                    <a:pt x="265486" y="1061948"/>
                  </a:lnTo>
                  <a:lnTo>
                    <a:pt x="0" y="53097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16" name="Google Shape;316;p29"/>
            <p:cNvPicPr preferRelativeResize="0"/>
            <p:nvPr/>
          </p:nvPicPr>
          <p:blipFill rotWithShape="1">
            <a:blip r:embed="rId3">
              <a:alphaModFix/>
            </a:blip>
            <a:srcRect b="0" l="0" r="0" t="0"/>
            <a:stretch/>
          </p:blipFill>
          <p:spPr>
            <a:xfrm>
              <a:off x="3972444" y="2678076"/>
              <a:ext cx="169378" cy="149862"/>
            </a:xfrm>
            <a:prstGeom prst="rect">
              <a:avLst/>
            </a:prstGeom>
            <a:noFill/>
            <a:ln>
              <a:noFill/>
            </a:ln>
          </p:spPr>
        </p:pic>
        <p:sp>
          <p:nvSpPr>
            <p:cNvPr id="317" name="Google Shape;317;p29"/>
            <p:cNvSpPr/>
            <p:nvPr/>
          </p:nvSpPr>
          <p:spPr>
            <a:xfrm>
              <a:off x="1826224" y="1046262"/>
              <a:ext cx="1237615" cy="1062355"/>
            </a:xfrm>
            <a:custGeom>
              <a:rect b="b" l="l" r="r" t="t"/>
              <a:pathLst>
                <a:path extrusionOk="0" h="1062355" w="1237614">
                  <a:moveTo>
                    <a:pt x="971663" y="0"/>
                  </a:moveTo>
                  <a:lnTo>
                    <a:pt x="265485" y="0"/>
                  </a:lnTo>
                  <a:lnTo>
                    <a:pt x="0" y="530974"/>
                  </a:lnTo>
                  <a:lnTo>
                    <a:pt x="265485" y="1061948"/>
                  </a:lnTo>
                  <a:lnTo>
                    <a:pt x="971663" y="1061948"/>
                  </a:lnTo>
                  <a:lnTo>
                    <a:pt x="1237150" y="530974"/>
                  </a:lnTo>
                  <a:lnTo>
                    <a:pt x="971663" y="0"/>
                  </a:lnTo>
                  <a:close/>
                </a:path>
              </a:pathLst>
            </a:custGeom>
            <a:solidFill>
              <a:srgbClr val="F7964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8" name="Google Shape;318;p29"/>
            <p:cNvSpPr/>
            <p:nvPr/>
          </p:nvSpPr>
          <p:spPr>
            <a:xfrm>
              <a:off x="1826224" y="1046262"/>
              <a:ext cx="1237615" cy="1062355"/>
            </a:xfrm>
            <a:custGeom>
              <a:rect b="b" l="l" r="r" t="t"/>
              <a:pathLst>
                <a:path extrusionOk="0" h="1062355" w="1237614">
                  <a:moveTo>
                    <a:pt x="0" y="530974"/>
                  </a:moveTo>
                  <a:lnTo>
                    <a:pt x="265486" y="0"/>
                  </a:lnTo>
                  <a:lnTo>
                    <a:pt x="971664" y="0"/>
                  </a:lnTo>
                  <a:lnTo>
                    <a:pt x="1237151" y="530974"/>
                  </a:lnTo>
                  <a:lnTo>
                    <a:pt x="971664" y="1061948"/>
                  </a:lnTo>
                  <a:lnTo>
                    <a:pt x="265486" y="1061948"/>
                  </a:lnTo>
                  <a:lnTo>
                    <a:pt x="0" y="53097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19" name="Google Shape;319;p29"/>
          <p:cNvSpPr txBox="1"/>
          <p:nvPr/>
        </p:nvSpPr>
        <p:spPr>
          <a:xfrm>
            <a:off x="2029160" y="1327403"/>
            <a:ext cx="831215" cy="583814"/>
          </a:xfrm>
          <a:prstGeom prst="rect">
            <a:avLst/>
          </a:prstGeom>
          <a:noFill/>
          <a:ln>
            <a:noFill/>
          </a:ln>
        </p:spPr>
        <p:txBody>
          <a:bodyPr anchorCtr="0" anchor="t" bIns="0" lIns="0" spcFirstLastPara="1" rIns="0" wrap="square" tIns="23475">
            <a:spAutoFit/>
          </a:bodyPr>
          <a:lstStyle/>
          <a:p>
            <a:pPr indent="0" lvl="0" marL="12700" marR="5080" rtl="0" algn="ctr">
              <a:lnSpc>
                <a:spcPct val="90800"/>
              </a:lnSpc>
              <a:spcBef>
                <a:spcPts val="0"/>
              </a:spcBef>
              <a:spcAft>
                <a:spcPts val="0"/>
              </a:spcAft>
              <a:buNone/>
            </a:pPr>
            <a:r>
              <a:rPr lang="el-GR" sz="800">
                <a:solidFill>
                  <a:srgbClr val="FFFFFF"/>
                </a:solidFill>
                <a:latin typeface="Calibri"/>
                <a:ea typeface="Calibri"/>
                <a:cs typeface="Calibri"/>
                <a:sym typeface="Calibri"/>
              </a:rPr>
              <a:t>Γαστρονομική κληρονομιά (aligot, αλλαντικά κ.λπ.) και εστιατόριο με αστέρι</a:t>
            </a:r>
            <a:endParaRPr sz="800">
              <a:solidFill>
                <a:schemeClr val="dk1"/>
              </a:solidFill>
              <a:latin typeface="Calibri"/>
              <a:ea typeface="Calibri"/>
              <a:cs typeface="Calibri"/>
              <a:sym typeface="Calibri"/>
            </a:endParaRPr>
          </a:p>
        </p:txBody>
      </p:sp>
      <p:grpSp>
        <p:nvGrpSpPr>
          <p:cNvPr id="320" name="Google Shape;320;p29"/>
          <p:cNvGrpSpPr/>
          <p:nvPr/>
        </p:nvGrpSpPr>
        <p:grpSpPr>
          <a:xfrm>
            <a:off x="2655304" y="455667"/>
            <a:ext cx="2600493" cy="1689133"/>
            <a:chOff x="2655304" y="455667"/>
            <a:chExt cx="2600493" cy="1689133"/>
          </a:xfrm>
        </p:grpSpPr>
        <p:pic>
          <p:nvPicPr>
            <p:cNvPr id="321" name="Google Shape;321;p29"/>
            <p:cNvPicPr preferRelativeResize="0"/>
            <p:nvPr/>
          </p:nvPicPr>
          <p:blipFill rotWithShape="1">
            <a:blip r:embed="rId7">
              <a:alphaModFix/>
            </a:blip>
            <a:srcRect b="0" l="0" r="0" t="0"/>
            <a:stretch/>
          </p:blipFill>
          <p:spPr>
            <a:xfrm>
              <a:off x="2655304" y="1048015"/>
              <a:ext cx="169378" cy="149862"/>
            </a:xfrm>
            <a:prstGeom prst="rect">
              <a:avLst/>
            </a:prstGeom>
            <a:noFill/>
            <a:ln>
              <a:noFill/>
            </a:ln>
          </p:spPr>
        </p:pic>
        <p:pic>
          <p:nvPicPr>
            <p:cNvPr id="322" name="Google Shape;322;p29"/>
            <p:cNvPicPr preferRelativeResize="0"/>
            <p:nvPr/>
          </p:nvPicPr>
          <p:blipFill rotWithShape="1">
            <a:blip r:embed="rId8">
              <a:alphaModFix/>
            </a:blip>
            <a:srcRect b="0" l="0" r="0" t="0"/>
            <a:stretch/>
          </p:blipFill>
          <p:spPr>
            <a:xfrm>
              <a:off x="2890447" y="455667"/>
              <a:ext cx="1237151" cy="1061947"/>
            </a:xfrm>
            <a:prstGeom prst="rect">
              <a:avLst/>
            </a:prstGeom>
            <a:noFill/>
            <a:ln>
              <a:noFill/>
            </a:ln>
          </p:spPr>
        </p:pic>
        <p:sp>
          <p:nvSpPr>
            <p:cNvPr id="323" name="Google Shape;323;p29"/>
            <p:cNvSpPr/>
            <p:nvPr/>
          </p:nvSpPr>
          <p:spPr>
            <a:xfrm>
              <a:off x="2890447" y="455667"/>
              <a:ext cx="1237615" cy="1062355"/>
            </a:xfrm>
            <a:custGeom>
              <a:rect b="b" l="l" r="r" t="t"/>
              <a:pathLst>
                <a:path extrusionOk="0" h="1062355" w="1237614">
                  <a:moveTo>
                    <a:pt x="0" y="530974"/>
                  </a:moveTo>
                  <a:lnTo>
                    <a:pt x="265486" y="0"/>
                  </a:lnTo>
                  <a:lnTo>
                    <a:pt x="971664" y="0"/>
                  </a:lnTo>
                  <a:lnTo>
                    <a:pt x="1237151" y="530974"/>
                  </a:lnTo>
                  <a:lnTo>
                    <a:pt x="971664" y="1061948"/>
                  </a:lnTo>
                  <a:lnTo>
                    <a:pt x="265486" y="1061948"/>
                  </a:lnTo>
                  <a:lnTo>
                    <a:pt x="0" y="53097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24" name="Google Shape;324;p29"/>
            <p:cNvPicPr preferRelativeResize="0"/>
            <p:nvPr/>
          </p:nvPicPr>
          <p:blipFill rotWithShape="1">
            <a:blip r:embed="rId9">
              <a:alphaModFix/>
            </a:blip>
            <a:srcRect b="0" l="0" r="0" t="0"/>
            <a:stretch/>
          </p:blipFill>
          <p:spPr>
            <a:xfrm>
              <a:off x="2913551" y="913516"/>
              <a:ext cx="169378" cy="149862"/>
            </a:xfrm>
            <a:prstGeom prst="rect">
              <a:avLst/>
            </a:prstGeom>
            <a:noFill/>
            <a:ln>
              <a:noFill/>
            </a:ln>
          </p:spPr>
        </p:pic>
        <p:sp>
          <p:nvSpPr>
            <p:cNvPr id="325" name="Google Shape;325;p29"/>
            <p:cNvSpPr/>
            <p:nvPr/>
          </p:nvSpPr>
          <p:spPr>
            <a:xfrm>
              <a:off x="4018182" y="1082445"/>
              <a:ext cx="1237615" cy="1062355"/>
            </a:xfrm>
            <a:custGeom>
              <a:rect b="b" l="l" r="r" t="t"/>
              <a:pathLst>
                <a:path extrusionOk="0" h="1062355" w="1237614">
                  <a:moveTo>
                    <a:pt x="971664" y="0"/>
                  </a:moveTo>
                  <a:lnTo>
                    <a:pt x="265485" y="0"/>
                  </a:lnTo>
                  <a:lnTo>
                    <a:pt x="0" y="530974"/>
                  </a:lnTo>
                  <a:lnTo>
                    <a:pt x="265485" y="1061947"/>
                  </a:lnTo>
                  <a:lnTo>
                    <a:pt x="971664" y="1061947"/>
                  </a:lnTo>
                  <a:lnTo>
                    <a:pt x="1237150" y="530974"/>
                  </a:lnTo>
                  <a:lnTo>
                    <a:pt x="971664" y="0"/>
                  </a:lnTo>
                  <a:close/>
                </a:path>
              </a:pathLst>
            </a:custGeom>
            <a:solidFill>
              <a:srgbClr val="F7964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6" name="Google Shape;326;p29"/>
            <p:cNvSpPr/>
            <p:nvPr/>
          </p:nvSpPr>
          <p:spPr>
            <a:xfrm>
              <a:off x="4018182" y="1082445"/>
              <a:ext cx="1237615" cy="1062355"/>
            </a:xfrm>
            <a:custGeom>
              <a:rect b="b" l="l" r="r" t="t"/>
              <a:pathLst>
                <a:path extrusionOk="0" h="1062355" w="1237614">
                  <a:moveTo>
                    <a:pt x="0" y="530974"/>
                  </a:moveTo>
                  <a:lnTo>
                    <a:pt x="265486" y="0"/>
                  </a:lnTo>
                  <a:lnTo>
                    <a:pt x="971664" y="0"/>
                  </a:lnTo>
                  <a:lnTo>
                    <a:pt x="1237151" y="530974"/>
                  </a:lnTo>
                  <a:lnTo>
                    <a:pt x="971664" y="1061948"/>
                  </a:lnTo>
                  <a:lnTo>
                    <a:pt x="265486" y="1061948"/>
                  </a:lnTo>
                  <a:lnTo>
                    <a:pt x="0" y="53097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27" name="Google Shape;327;p29"/>
          <p:cNvSpPr txBox="1"/>
          <p:nvPr/>
        </p:nvSpPr>
        <p:spPr>
          <a:xfrm>
            <a:off x="4253629" y="1104900"/>
            <a:ext cx="766445" cy="928972"/>
          </a:xfrm>
          <a:prstGeom prst="rect">
            <a:avLst/>
          </a:prstGeom>
          <a:noFill/>
          <a:ln>
            <a:noFill/>
          </a:ln>
        </p:spPr>
        <p:txBody>
          <a:bodyPr anchorCtr="0" anchor="t" bIns="0" lIns="0" spcFirstLastPara="1" rIns="0" wrap="square" tIns="22850">
            <a:spAutoFit/>
          </a:bodyPr>
          <a:lstStyle/>
          <a:p>
            <a:pPr indent="0" lvl="0" marL="12700" marR="5080" rtl="0" algn="ctr">
              <a:lnSpc>
                <a:spcPct val="91500"/>
              </a:lnSpc>
              <a:spcBef>
                <a:spcPts val="0"/>
              </a:spcBef>
              <a:spcAft>
                <a:spcPts val="0"/>
              </a:spcAft>
              <a:buNone/>
            </a:pPr>
            <a:r>
              <a:rPr lang="el-GR" sz="800">
                <a:solidFill>
                  <a:srgbClr val="FFFFFF"/>
                </a:solidFill>
                <a:latin typeface="Calibri"/>
                <a:ea typeface="Calibri"/>
                <a:cs typeface="Calibri"/>
                <a:sym typeface="Calibri"/>
              </a:rPr>
              <a:t>Πολιτισμός (φεστιβάλ που συνδέονται με την εποχική μετακίνηση  των κοπαδιών,  μουσική, πανηγύρια κ.λπ.)</a:t>
            </a:r>
            <a:endParaRPr sz="800">
              <a:solidFill>
                <a:schemeClr val="dk1"/>
              </a:solidFill>
              <a:latin typeface="Calibri"/>
              <a:ea typeface="Calibri"/>
              <a:cs typeface="Calibri"/>
              <a:sym typeface="Calibri"/>
            </a:endParaRPr>
          </a:p>
        </p:txBody>
      </p:sp>
      <p:grpSp>
        <p:nvGrpSpPr>
          <p:cNvPr id="328" name="Google Shape;328;p29"/>
          <p:cNvGrpSpPr/>
          <p:nvPr/>
        </p:nvGrpSpPr>
        <p:grpSpPr>
          <a:xfrm>
            <a:off x="5012291" y="466907"/>
            <a:ext cx="1244981" cy="2236322"/>
            <a:chOff x="5012291" y="466907"/>
            <a:chExt cx="1244981" cy="2236322"/>
          </a:xfrm>
        </p:grpSpPr>
        <p:pic>
          <p:nvPicPr>
            <p:cNvPr id="329" name="Google Shape;329;p29"/>
            <p:cNvPicPr preferRelativeResize="0"/>
            <p:nvPr/>
          </p:nvPicPr>
          <p:blipFill rotWithShape="1">
            <a:blip r:embed="rId3">
              <a:alphaModFix/>
            </a:blip>
            <a:srcRect b="0" l="0" r="0" t="0"/>
            <a:stretch/>
          </p:blipFill>
          <p:spPr>
            <a:xfrm>
              <a:off x="5012291" y="1501702"/>
              <a:ext cx="169378" cy="149862"/>
            </a:xfrm>
            <a:prstGeom prst="rect">
              <a:avLst/>
            </a:prstGeom>
            <a:noFill/>
            <a:ln>
              <a:noFill/>
            </a:ln>
          </p:spPr>
        </p:pic>
        <p:pic>
          <p:nvPicPr>
            <p:cNvPr id="330" name="Google Shape;330;p29"/>
            <p:cNvPicPr preferRelativeResize="0"/>
            <p:nvPr/>
          </p:nvPicPr>
          <p:blipFill rotWithShape="1">
            <a:blip r:embed="rId10">
              <a:alphaModFix/>
            </a:blip>
            <a:srcRect b="0" l="0" r="0" t="0"/>
            <a:stretch/>
          </p:blipFill>
          <p:spPr>
            <a:xfrm>
              <a:off x="5019657" y="1640874"/>
              <a:ext cx="1237151" cy="1061947"/>
            </a:xfrm>
            <a:prstGeom prst="rect">
              <a:avLst/>
            </a:prstGeom>
            <a:noFill/>
            <a:ln>
              <a:noFill/>
            </a:ln>
          </p:spPr>
        </p:pic>
        <p:sp>
          <p:nvSpPr>
            <p:cNvPr id="331" name="Google Shape;331;p29"/>
            <p:cNvSpPr/>
            <p:nvPr/>
          </p:nvSpPr>
          <p:spPr>
            <a:xfrm>
              <a:off x="5019657" y="1640874"/>
              <a:ext cx="1237615" cy="1062355"/>
            </a:xfrm>
            <a:custGeom>
              <a:rect b="b" l="l" r="r" t="t"/>
              <a:pathLst>
                <a:path extrusionOk="0" h="1062355" w="1237614">
                  <a:moveTo>
                    <a:pt x="0" y="530974"/>
                  </a:moveTo>
                  <a:lnTo>
                    <a:pt x="265486" y="0"/>
                  </a:lnTo>
                  <a:lnTo>
                    <a:pt x="971664" y="0"/>
                  </a:lnTo>
                  <a:lnTo>
                    <a:pt x="1237151" y="530974"/>
                  </a:lnTo>
                  <a:lnTo>
                    <a:pt x="971664" y="1061948"/>
                  </a:lnTo>
                  <a:lnTo>
                    <a:pt x="265486" y="1061948"/>
                  </a:lnTo>
                  <a:lnTo>
                    <a:pt x="0" y="53097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32" name="Google Shape;332;p29"/>
            <p:cNvPicPr preferRelativeResize="0"/>
            <p:nvPr/>
          </p:nvPicPr>
          <p:blipFill rotWithShape="1">
            <a:blip r:embed="rId9">
              <a:alphaModFix/>
            </a:blip>
            <a:srcRect b="0" l="0" r="0" t="0"/>
            <a:stretch/>
          </p:blipFill>
          <p:spPr>
            <a:xfrm>
              <a:off x="5247684" y="1647445"/>
              <a:ext cx="169378" cy="149862"/>
            </a:xfrm>
            <a:prstGeom prst="rect">
              <a:avLst/>
            </a:prstGeom>
            <a:noFill/>
            <a:ln>
              <a:noFill/>
            </a:ln>
          </p:spPr>
        </p:pic>
        <p:sp>
          <p:nvSpPr>
            <p:cNvPr id="333" name="Google Shape;333;p29"/>
            <p:cNvSpPr/>
            <p:nvPr/>
          </p:nvSpPr>
          <p:spPr>
            <a:xfrm>
              <a:off x="5019657" y="466907"/>
              <a:ext cx="1237615" cy="1062355"/>
            </a:xfrm>
            <a:custGeom>
              <a:rect b="b" l="l" r="r" t="t"/>
              <a:pathLst>
                <a:path extrusionOk="0" h="1062355" w="1237614">
                  <a:moveTo>
                    <a:pt x="971664" y="0"/>
                  </a:moveTo>
                  <a:lnTo>
                    <a:pt x="265487" y="0"/>
                  </a:lnTo>
                  <a:lnTo>
                    <a:pt x="0" y="530974"/>
                  </a:lnTo>
                  <a:lnTo>
                    <a:pt x="265487" y="1061948"/>
                  </a:lnTo>
                  <a:lnTo>
                    <a:pt x="971664" y="1061948"/>
                  </a:lnTo>
                  <a:lnTo>
                    <a:pt x="1237151" y="530974"/>
                  </a:lnTo>
                  <a:lnTo>
                    <a:pt x="971664" y="0"/>
                  </a:lnTo>
                  <a:close/>
                </a:path>
              </a:pathLst>
            </a:custGeom>
            <a:solidFill>
              <a:srgbClr val="F7964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4" name="Google Shape;334;p29"/>
            <p:cNvSpPr/>
            <p:nvPr/>
          </p:nvSpPr>
          <p:spPr>
            <a:xfrm>
              <a:off x="5019657" y="466907"/>
              <a:ext cx="1237615" cy="1062355"/>
            </a:xfrm>
            <a:custGeom>
              <a:rect b="b" l="l" r="r" t="t"/>
              <a:pathLst>
                <a:path extrusionOk="0" h="1062355" w="1237614">
                  <a:moveTo>
                    <a:pt x="0" y="530974"/>
                  </a:moveTo>
                  <a:lnTo>
                    <a:pt x="265486" y="0"/>
                  </a:lnTo>
                  <a:lnTo>
                    <a:pt x="971664" y="0"/>
                  </a:lnTo>
                  <a:lnTo>
                    <a:pt x="1237151" y="530974"/>
                  </a:lnTo>
                  <a:lnTo>
                    <a:pt x="971664" y="1061948"/>
                  </a:lnTo>
                  <a:lnTo>
                    <a:pt x="265486" y="1061948"/>
                  </a:lnTo>
                  <a:lnTo>
                    <a:pt x="0" y="53097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35" name="Google Shape;335;p29"/>
          <p:cNvSpPr txBox="1"/>
          <p:nvPr/>
        </p:nvSpPr>
        <p:spPr>
          <a:xfrm>
            <a:off x="5211164" y="601850"/>
            <a:ext cx="854710" cy="807850"/>
          </a:xfrm>
          <a:prstGeom prst="rect">
            <a:avLst/>
          </a:prstGeom>
          <a:noFill/>
          <a:ln>
            <a:noFill/>
          </a:ln>
        </p:spPr>
        <p:txBody>
          <a:bodyPr anchorCtr="0" anchor="t" bIns="0" lIns="0" spcFirstLastPara="1" rIns="0" wrap="square" tIns="23475">
            <a:spAutoFit/>
          </a:bodyPr>
          <a:lstStyle/>
          <a:p>
            <a:pPr indent="0" lvl="0" marL="12700" marR="5080" rtl="0" algn="ctr">
              <a:lnSpc>
                <a:spcPct val="90800"/>
              </a:lnSpc>
              <a:spcBef>
                <a:spcPts val="0"/>
              </a:spcBef>
              <a:spcAft>
                <a:spcPts val="0"/>
              </a:spcAft>
              <a:buNone/>
            </a:pPr>
            <a:r>
              <a:rPr lang="el-GR" sz="800">
                <a:solidFill>
                  <a:srgbClr val="FFFFFF"/>
                </a:solidFill>
                <a:latin typeface="Calibri"/>
                <a:ea typeface="Calibri"/>
                <a:cs typeface="Calibri"/>
                <a:sym typeface="Calibri"/>
              </a:rPr>
              <a:t>Τουρισμός, χαλάρωση, και υπαίθρια αθλήματα,  το μονοπάτι του Saint-Jacques, σκι αντοχής, αναρρίχηση</a:t>
            </a:r>
            <a:endParaRPr sz="800">
              <a:solidFill>
                <a:schemeClr val="dk1"/>
              </a:solidFill>
              <a:latin typeface="Calibri"/>
              <a:ea typeface="Calibri"/>
              <a:cs typeface="Calibri"/>
              <a:sym typeface="Calibri"/>
            </a:endParaRPr>
          </a:p>
        </p:txBody>
      </p:sp>
      <p:grpSp>
        <p:nvGrpSpPr>
          <p:cNvPr id="336" name="Google Shape;336;p29"/>
          <p:cNvGrpSpPr/>
          <p:nvPr/>
        </p:nvGrpSpPr>
        <p:grpSpPr>
          <a:xfrm>
            <a:off x="6076514" y="930379"/>
            <a:ext cx="1244983" cy="2363847"/>
            <a:chOff x="6076514" y="930379"/>
            <a:chExt cx="1244983" cy="2363847"/>
          </a:xfrm>
        </p:grpSpPr>
        <p:pic>
          <p:nvPicPr>
            <p:cNvPr id="337" name="Google Shape;337;p29"/>
            <p:cNvPicPr preferRelativeResize="0"/>
            <p:nvPr/>
          </p:nvPicPr>
          <p:blipFill rotWithShape="1">
            <a:blip r:embed="rId7">
              <a:alphaModFix/>
            </a:blip>
            <a:srcRect b="0" l="0" r="0" t="0"/>
            <a:stretch/>
          </p:blipFill>
          <p:spPr>
            <a:xfrm>
              <a:off x="6076514" y="930379"/>
              <a:ext cx="169378" cy="149862"/>
            </a:xfrm>
            <a:prstGeom prst="rect">
              <a:avLst/>
            </a:prstGeom>
            <a:noFill/>
            <a:ln>
              <a:noFill/>
            </a:ln>
          </p:spPr>
        </p:pic>
        <p:pic>
          <p:nvPicPr>
            <p:cNvPr id="338" name="Google Shape;338;p29"/>
            <p:cNvPicPr preferRelativeResize="0"/>
            <p:nvPr/>
          </p:nvPicPr>
          <p:blipFill rotWithShape="1">
            <a:blip r:embed="rId11">
              <a:alphaModFix/>
            </a:blip>
            <a:srcRect b="0" l="0" r="0" t="0"/>
            <a:stretch/>
          </p:blipFill>
          <p:spPr>
            <a:xfrm>
              <a:off x="6083882" y="1059512"/>
              <a:ext cx="1237151" cy="1061947"/>
            </a:xfrm>
            <a:prstGeom prst="rect">
              <a:avLst/>
            </a:prstGeom>
            <a:noFill/>
            <a:ln>
              <a:noFill/>
            </a:ln>
          </p:spPr>
        </p:pic>
        <p:sp>
          <p:nvSpPr>
            <p:cNvPr id="339" name="Google Shape;339;p29"/>
            <p:cNvSpPr/>
            <p:nvPr/>
          </p:nvSpPr>
          <p:spPr>
            <a:xfrm>
              <a:off x="6083882" y="1059511"/>
              <a:ext cx="1237615" cy="1062355"/>
            </a:xfrm>
            <a:custGeom>
              <a:rect b="b" l="l" r="r" t="t"/>
              <a:pathLst>
                <a:path extrusionOk="0" h="1062355" w="1237615">
                  <a:moveTo>
                    <a:pt x="0" y="530974"/>
                  </a:moveTo>
                  <a:lnTo>
                    <a:pt x="265486" y="0"/>
                  </a:lnTo>
                  <a:lnTo>
                    <a:pt x="971664" y="0"/>
                  </a:lnTo>
                  <a:lnTo>
                    <a:pt x="1237151" y="530974"/>
                  </a:lnTo>
                  <a:lnTo>
                    <a:pt x="971664" y="1061948"/>
                  </a:lnTo>
                  <a:lnTo>
                    <a:pt x="265486" y="1061948"/>
                  </a:lnTo>
                  <a:lnTo>
                    <a:pt x="0" y="53097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40" name="Google Shape;340;p29"/>
            <p:cNvPicPr preferRelativeResize="0"/>
            <p:nvPr/>
          </p:nvPicPr>
          <p:blipFill rotWithShape="1">
            <a:blip r:embed="rId9">
              <a:alphaModFix/>
            </a:blip>
            <a:srcRect b="0" l="0" r="0" t="0"/>
            <a:stretch/>
          </p:blipFill>
          <p:spPr>
            <a:xfrm>
              <a:off x="6318002" y="1070499"/>
              <a:ext cx="169378" cy="149862"/>
            </a:xfrm>
            <a:prstGeom prst="rect">
              <a:avLst/>
            </a:prstGeom>
            <a:noFill/>
            <a:ln>
              <a:noFill/>
            </a:ln>
          </p:spPr>
        </p:pic>
        <p:sp>
          <p:nvSpPr>
            <p:cNvPr id="341" name="Google Shape;341;p29"/>
            <p:cNvSpPr/>
            <p:nvPr/>
          </p:nvSpPr>
          <p:spPr>
            <a:xfrm>
              <a:off x="6083882" y="2231871"/>
              <a:ext cx="1237615" cy="1062355"/>
            </a:xfrm>
            <a:custGeom>
              <a:rect b="b" l="l" r="r" t="t"/>
              <a:pathLst>
                <a:path extrusionOk="0" h="1062354" w="1237615">
                  <a:moveTo>
                    <a:pt x="971664" y="0"/>
                  </a:moveTo>
                  <a:lnTo>
                    <a:pt x="265487" y="0"/>
                  </a:lnTo>
                  <a:lnTo>
                    <a:pt x="0" y="530973"/>
                  </a:lnTo>
                  <a:lnTo>
                    <a:pt x="265487" y="1061947"/>
                  </a:lnTo>
                  <a:lnTo>
                    <a:pt x="971664" y="1061947"/>
                  </a:lnTo>
                  <a:lnTo>
                    <a:pt x="1237151" y="530973"/>
                  </a:lnTo>
                  <a:lnTo>
                    <a:pt x="971664" y="0"/>
                  </a:lnTo>
                  <a:close/>
                </a:path>
              </a:pathLst>
            </a:custGeom>
            <a:solidFill>
              <a:srgbClr val="F7964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2" name="Google Shape;342;p29"/>
            <p:cNvSpPr/>
            <p:nvPr/>
          </p:nvSpPr>
          <p:spPr>
            <a:xfrm>
              <a:off x="6083882" y="2231871"/>
              <a:ext cx="1237615" cy="1062355"/>
            </a:xfrm>
            <a:custGeom>
              <a:rect b="b" l="l" r="r" t="t"/>
              <a:pathLst>
                <a:path extrusionOk="0" h="1062354" w="1237615">
                  <a:moveTo>
                    <a:pt x="0" y="530974"/>
                  </a:moveTo>
                  <a:lnTo>
                    <a:pt x="265486" y="0"/>
                  </a:lnTo>
                  <a:lnTo>
                    <a:pt x="971664" y="0"/>
                  </a:lnTo>
                  <a:lnTo>
                    <a:pt x="1237151" y="530974"/>
                  </a:lnTo>
                  <a:lnTo>
                    <a:pt x="971664" y="1061948"/>
                  </a:lnTo>
                  <a:lnTo>
                    <a:pt x="265486" y="1061948"/>
                  </a:lnTo>
                  <a:lnTo>
                    <a:pt x="0" y="53097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43" name="Google Shape;343;p29"/>
          <p:cNvSpPr txBox="1"/>
          <p:nvPr/>
        </p:nvSpPr>
        <p:spPr>
          <a:xfrm>
            <a:off x="6386609" y="2564072"/>
            <a:ext cx="631825" cy="445828"/>
          </a:xfrm>
          <a:prstGeom prst="rect">
            <a:avLst/>
          </a:prstGeom>
          <a:noFill/>
          <a:ln>
            <a:noFill/>
          </a:ln>
        </p:spPr>
        <p:txBody>
          <a:bodyPr anchorCtr="0" anchor="t" bIns="0" lIns="0" spcFirstLastPara="1" rIns="0" wrap="square" tIns="33650">
            <a:spAutoFit/>
          </a:bodyPr>
          <a:lstStyle/>
          <a:p>
            <a:pPr indent="-19685" lvl="0" marL="31750" marR="5080" rtl="0" algn="ctr">
              <a:lnSpc>
                <a:spcPct val="98750"/>
              </a:lnSpc>
              <a:spcBef>
                <a:spcPts val="0"/>
              </a:spcBef>
              <a:spcAft>
                <a:spcPts val="0"/>
              </a:spcAft>
              <a:buNone/>
            </a:pPr>
            <a:r>
              <a:rPr lang="el-GR" sz="800">
                <a:solidFill>
                  <a:srgbClr val="FFFFFF"/>
                </a:solidFill>
                <a:latin typeface="Calibri"/>
                <a:ea typeface="Calibri"/>
                <a:cs typeface="Calibri"/>
                <a:sym typeface="Calibri"/>
              </a:rPr>
              <a:t>Χειροτεχνία: τυρί, μαχαίρια, ξύλο</a:t>
            </a:r>
            <a:endParaRPr sz="800">
              <a:solidFill>
                <a:schemeClr val="dk1"/>
              </a:solidFill>
              <a:latin typeface="Calibri"/>
              <a:ea typeface="Calibri"/>
              <a:cs typeface="Calibri"/>
              <a:sym typeface="Calibri"/>
            </a:endParaRPr>
          </a:p>
        </p:txBody>
      </p:sp>
      <p:grpSp>
        <p:nvGrpSpPr>
          <p:cNvPr id="344" name="Google Shape;344;p29"/>
          <p:cNvGrpSpPr/>
          <p:nvPr/>
        </p:nvGrpSpPr>
        <p:grpSpPr>
          <a:xfrm>
            <a:off x="2889685" y="2806809"/>
            <a:ext cx="3596172" cy="1068778"/>
            <a:chOff x="2889685" y="2806809"/>
            <a:chExt cx="3596172" cy="1068778"/>
          </a:xfrm>
        </p:grpSpPr>
        <p:pic>
          <p:nvPicPr>
            <p:cNvPr id="345" name="Google Shape;345;p29"/>
            <p:cNvPicPr preferRelativeResize="0"/>
            <p:nvPr/>
          </p:nvPicPr>
          <p:blipFill rotWithShape="1">
            <a:blip r:embed="rId3">
              <a:alphaModFix/>
            </a:blip>
            <a:srcRect b="0" l="0" r="0" t="0"/>
            <a:stretch/>
          </p:blipFill>
          <p:spPr>
            <a:xfrm>
              <a:off x="6316479" y="3149429"/>
              <a:ext cx="169378" cy="149862"/>
            </a:xfrm>
            <a:prstGeom prst="rect">
              <a:avLst/>
            </a:prstGeom>
            <a:noFill/>
            <a:ln>
              <a:noFill/>
            </a:ln>
          </p:spPr>
        </p:pic>
        <p:pic>
          <p:nvPicPr>
            <p:cNvPr id="346" name="Google Shape;346;p29"/>
            <p:cNvPicPr preferRelativeResize="0"/>
            <p:nvPr/>
          </p:nvPicPr>
          <p:blipFill rotWithShape="1">
            <a:blip r:embed="rId12">
              <a:alphaModFix/>
            </a:blip>
            <a:srcRect b="0" l="0" r="0" t="0"/>
            <a:stretch/>
          </p:blipFill>
          <p:spPr>
            <a:xfrm>
              <a:off x="5019657" y="2813233"/>
              <a:ext cx="1237151" cy="1061947"/>
            </a:xfrm>
            <a:prstGeom prst="rect">
              <a:avLst/>
            </a:prstGeom>
            <a:noFill/>
            <a:ln>
              <a:noFill/>
            </a:ln>
          </p:spPr>
        </p:pic>
        <p:sp>
          <p:nvSpPr>
            <p:cNvPr id="347" name="Google Shape;347;p29"/>
            <p:cNvSpPr/>
            <p:nvPr/>
          </p:nvSpPr>
          <p:spPr>
            <a:xfrm>
              <a:off x="5019657" y="2813232"/>
              <a:ext cx="1237615" cy="1062355"/>
            </a:xfrm>
            <a:custGeom>
              <a:rect b="b" l="l" r="r" t="t"/>
              <a:pathLst>
                <a:path extrusionOk="0" h="1062354" w="1237614">
                  <a:moveTo>
                    <a:pt x="0" y="530974"/>
                  </a:moveTo>
                  <a:lnTo>
                    <a:pt x="265486" y="0"/>
                  </a:lnTo>
                  <a:lnTo>
                    <a:pt x="971664" y="0"/>
                  </a:lnTo>
                  <a:lnTo>
                    <a:pt x="1237151" y="530974"/>
                  </a:lnTo>
                  <a:lnTo>
                    <a:pt x="971664" y="1061948"/>
                  </a:lnTo>
                  <a:lnTo>
                    <a:pt x="265486" y="1061948"/>
                  </a:lnTo>
                  <a:lnTo>
                    <a:pt x="0" y="53097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48" name="Google Shape;348;p29"/>
            <p:cNvPicPr preferRelativeResize="0"/>
            <p:nvPr/>
          </p:nvPicPr>
          <p:blipFill rotWithShape="1">
            <a:blip r:embed="rId5">
              <a:alphaModFix/>
            </a:blip>
            <a:srcRect b="0" l="0" r="0" t="0"/>
            <a:stretch/>
          </p:blipFill>
          <p:spPr>
            <a:xfrm>
              <a:off x="6087179" y="3266666"/>
              <a:ext cx="169378" cy="149862"/>
            </a:xfrm>
            <a:prstGeom prst="rect">
              <a:avLst/>
            </a:prstGeom>
            <a:noFill/>
            <a:ln>
              <a:noFill/>
            </a:ln>
          </p:spPr>
        </p:pic>
        <p:sp>
          <p:nvSpPr>
            <p:cNvPr id="349" name="Google Shape;349;p29"/>
            <p:cNvSpPr/>
            <p:nvPr/>
          </p:nvSpPr>
          <p:spPr>
            <a:xfrm>
              <a:off x="2889685" y="2806809"/>
              <a:ext cx="1237615" cy="1062355"/>
            </a:xfrm>
            <a:custGeom>
              <a:rect b="b" l="l" r="r" t="t"/>
              <a:pathLst>
                <a:path extrusionOk="0" h="1062354" w="1237614">
                  <a:moveTo>
                    <a:pt x="971664" y="0"/>
                  </a:moveTo>
                  <a:lnTo>
                    <a:pt x="265487" y="0"/>
                  </a:lnTo>
                  <a:lnTo>
                    <a:pt x="0" y="530973"/>
                  </a:lnTo>
                  <a:lnTo>
                    <a:pt x="265487" y="1061947"/>
                  </a:lnTo>
                  <a:lnTo>
                    <a:pt x="971664" y="1061947"/>
                  </a:lnTo>
                  <a:lnTo>
                    <a:pt x="1237151" y="530973"/>
                  </a:lnTo>
                  <a:lnTo>
                    <a:pt x="971664" y="0"/>
                  </a:lnTo>
                  <a:close/>
                </a:path>
              </a:pathLst>
            </a:custGeom>
            <a:solidFill>
              <a:srgbClr val="F7964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0" name="Google Shape;350;p29"/>
            <p:cNvSpPr/>
            <p:nvPr/>
          </p:nvSpPr>
          <p:spPr>
            <a:xfrm>
              <a:off x="2889685" y="2806809"/>
              <a:ext cx="1237615" cy="1062355"/>
            </a:xfrm>
            <a:custGeom>
              <a:rect b="b" l="l" r="r" t="t"/>
              <a:pathLst>
                <a:path extrusionOk="0" h="1062354" w="1237614">
                  <a:moveTo>
                    <a:pt x="0" y="530974"/>
                  </a:moveTo>
                  <a:lnTo>
                    <a:pt x="265486" y="0"/>
                  </a:lnTo>
                  <a:lnTo>
                    <a:pt x="971664" y="0"/>
                  </a:lnTo>
                  <a:lnTo>
                    <a:pt x="1237151" y="530974"/>
                  </a:lnTo>
                  <a:lnTo>
                    <a:pt x="971664" y="1061948"/>
                  </a:lnTo>
                  <a:lnTo>
                    <a:pt x="265486" y="1061948"/>
                  </a:lnTo>
                  <a:lnTo>
                    <a:pt x="0" y="53097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51" name="Google Shape;351;p29"/>
          <p:cNvSpPr txBox="1"/>
          <p:nvPr/>
        </p:nvSpPr>
        <p:spPr>
          <a:xfrm>
            <a:off x="3072237" y="2888491"/>
            <a:ext cx="872490" cy="807209"/>
          </a:xfrm>
          <a:prstGeom prst="rect">
            <a:avLst/>
          </a:prstGeom>
          <a:noFill/>
          <a:ln>
            <a:noFill/>
          </a:ln>
        </p:spPr>
        <p:txBody>
          <a:bodyPr anchorCtr="0" anchor="t" bIns="0" lIns="0" spcFirstLastPara="1" rIns="0" wrap="square" tIns="22850">
            <a:spAutoFit/>
          </a:bodyPr>
          <a:lstStyle/>
          <a:p>
            <a:pPr indent="0" lvl="0" marL="12700" marR="5080" rtl="0" algn="ctr">
              <a:lnSpc>
                <a:spcPct val="91300"/>
              </a:lnSpc>
              <a:spcBef>
                <a:spcPts val="0"/>
              </a:spcBef>
              <a:spcAft>
                <a:spcPts val="0"/>
              </a:spcAft>
              <a:buNone/>
            </a:pPr>
            <a:r>
              <a:rPr lang="el-GR" sz="800">
                <a:solidFill>
                  <a:srgbClr val="FFFFFF"/>
                </a:solidFill>
                <a:latin typeface="Calibri"/>
                <a:ea typeface="Calibri"/>
                <a:cs typeface="Calibri"/>
                <a:sym typeface="Calibri"/>
              </a:rPr>
              <a:t>Ποιμενικό τοπίο, βοσκότοποι και θερινά λιβάδια, λίμνες, έλη, βιοποικιλότητα  από «δασώδεις λωρίδες»</a:t>
            </a:r>
            <a:endParaRPr sz="800">
              <a:solidFill>
                <a:schemeClr val="dk1"/>
              </a:solidFill>
              <a:latin typeface="Calibri"/>
              <a:ea typeface="Calibri"/>
              <a:cs typeface="Calibri"/>
              <a:sym typeface="Calibri"/>
            </a:endParaRPr>
          </a:p>
        </p:txBody>
      </p:sp>
      <p:grpSp>
        <p:nvGrpSpPr>
          <p:cNvPr id="352" name="Google Shape;352;p29"/>
          <p:cNvGrpSpPr/>
          <p:nvPr/>
        </p:nvGrpSpPr>
        <p:grpSpPr>
          <a:xfrm>
            <a:off x="1825462" y="2826884"/>
            <a:ext cx="6554926" cy="1632474"/>
            <a:chOff x="1825462" y="2826884"/>
            <a:chExt cx="6554926" cy="1632474"/>
          </a:xfrm>
        </p:grpSpPr>
        <p:pic>
          <p:nvPicPr>
            <p:cNvPr id="353" name="Google Shape;353;p29"/>
            <p:cNvPicPr preferRelativeResize="0"/>
            <p:nvPr/>
          </p:nvPicPr>
          <p:blipFill rotWithShape="1">
            <a:blip r:embed="rId7">
              <a:alphaModFix/>
            </a:blip>
            <a:srcRect b="0" l="0" r="0" t="0"/>
            <a:stretch/>
          </p:blipFill>
          <p:spPr>
            <a:xfrm>
              <a:off x="2912789" y="3264659"/>
              <a:ext cx="169378" cy="149862"/>
            </a:xfrm>
            <a:prstGeom prst="rect">
              <a:avLst/>
            </a:prstGeom>
            <a:noFill/>
            <a:ln>
              <a:noFill/>
            </a:ln>
          </p:spPr>
        </p:pic>
        <p:pic>
          <p:nvPicPr>
            <p:cNvPr id="354" name="Google Shape;354;p29"/>
            <p:cNvPicPr preferRelativeResize="0"/>
            <p:nvPr/>
          </p:nvPicPr>
          <p:blipFill rotWithShape="1">
            <a:blip r:embed="rId13">
              <a:alphaModFix/>
            </a:blip>
            <a:srcRect b="0" l="0" r="0" t="0"/>
            <a:stretch/>
          </p:blipFill>
          <p:spPr>
            <a:xfrm>
              <a:off x="1825462" y="3397003"/>
              <a:ext cx="1237150" cy="1061947"/>
            </a:xfrm>
            <a:prstGeom prst="rect">
              <a:avLst/>
            </a:prstGeom>
            <a:noFill/>
            <a:ln>
              <a:noFill/>
            </a:ln>
          </p:spPr>
        </p:pic>
        <p:sp>
          <p:nvSpPr>
            <p:cNvPr id="355" name="Google Shape;355;p29"/>
            <p:cNvSpPr/>
            <p:nvPr/>
          </p:nvSpPr>
          <p:spPr>
            <a:xfrm>
              <a:off x="1825462" y="3397003"/>
              <a:ext cx="1237615" cy="1062355"/>
            </a:xfrm>
            <a:custGeom>
              <a:rect b="b" l="l" r="r" t="t"/>
              <a:pathLst>
                <a:path extrusionOk="0" h="1062354" w="1237614">
                  <a:moveTo>
                    <a:pt x="0" y="530974"/>
                  </a:moveTo>
                  <a:lnTo>
                    <a:pt x="265486" y="0"/>
                  </a:lnTo>
                  <a:lnTo>
                    <a:pt x="971664" y="0"/>
                  </a:lnTo>
                  <a:lnTo>
                    <a:pt x="1237151" y="530974"/>
                  </a:lnTo>
                  <a:lnTo>
                    <a:pt x="971664" y="1061948"/>
                  </a:lnTo>
                  <a:lnTo>
                    <a:pt x="265486" y="1061948"/>
                  </a:lnTo>
                  <a:lnTo>
                    <a:pt x="0" y="53097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56" name="Google Shape;356;p29"/>
            <p:cNvPicPr preferRelativeResize="0"/>
            <p:nvPr/>
          </p:nvPicPr>
          <p:blipFill rotWithShape="1">
            <a:blip r:embed="rId5">
              <a:alphaModFix/>
            </a:blip>
            <a:srcRect b="0" l="0" r="0" t="0"/>
            <a:stretch/>
          </p:blipFill>
          <p:spPr>
            <a:xfrm>
              <a:off x="2654542" y="3399158"/>
              <a:ext cx="169378" cy="149862"/>
            </a:xfrm>
            <a:prstGeom prst="rect">
              <a:avLst/>
            </a:prstGeom>
            <a:noFill/>
            <a:ln>
              <a:noFill/>
            </a:ln>
          </p:spPr>
        </p:pic>
        <p:sp>
          <p:nvSpPr>
            <p:cNvPr id="357" name="Google Shape;357;p29"/>
            <p:cNvSpPr/>
            <p:nvPr/>
          </p:nvSpPr>
          <p:spPr>
            <a:xfrm>
              <a:off x="7142773" y="2826884"/>
              <a:ext cx="1237615" cy="1062355"/>
            </a:xfrm>
            <a:custGeom>
              <a:rect b="b" l="l" r="r" t="t"/>
              <a:pathLst>
                <a:path extrusionOk="0" h="1062354" w="1237615">
                  <a:moveTo>
                    <a:pt x="971664" y="0"/>
                  </a:moveTo>
                  <a:lnTo>
                    <a:pt x="265487" y="0"/>
                  </a:lnTo>
                  <a:lnTo>
                    <a:pt x="0" y="530974"/>
                  </a:lnTo>
                  <a:lnTo>
                    <a:pt x="265487" y="1061947"/>
                  </a:lnTo>
                  <a:lnTo>
                    <a:pt x="971664" y="1061947"/>
                  </a:lnTo>
                  <a:lnTo>
                    <a:pt x="1237151" y="530974"/>
                  </a:lnTo>
                  <a:lnTo>
                    <a:pt x="971664" y="0"/>
                  </a:lnTo>
                  <a:close/>
                </a:path>
              </a:pathLst>
            </a:custGeom>
            <a:solidFill>
              <a:srgbClr val="F7964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8" name="Google Shape;358;p29"/>
            <p:cNvSpPr/>
            <p:nvPr/>
          </p:nvSpPr>
          <p:spPr>
            <a:xfrm>
              <a:off x="7142773" y="2826884"/>
              <a:ext cx="1237615" cy="1062355"/>
            </a:xfrm>
            <a:custGeom>
              <a:rect b="b" l="l" r="r" t="t"/>
              <a:pathLst>
                <a:path extrusionOk="0" h="1062354" w="1237615">
                  <a:moveTo>
                    <a:pt x="0" y="530974"/>
                  </a:moveTo>
                  <a:lnTo>
                    <a:pt x="265486" y="0"/>
                  </a:lnTo>
                  <a:lnTo>
                    <a:pt x="971664" y="0"/>
                  </a:lnTo>
                  <a:lnTo>
                    <a:pt x="1237151" y="530974"/>
                  </a:lnTo>
                  <a:lnTo>
                    <a:pt x="971664" y="1061948"/>
                  </a:lnTo>
                  <a:lnTo>
                    <a:pt x="265486" y="1061948"/>
                  </a:lnTo>
                  <a:lnTo>
                    <a:pt x="0" y="53097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59" name="Google Shape;359;p29"/>
          <p:cNvSpPr txBox="1"/>
          <p:nvPr/>
        </p:nvSpPr>
        <p:spPr>
          <a:xfrm>
            <a:off x="7391400" y="3254965"/>
            <a:ext cx="664516" cy="135935"/>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None/>
            </a:pPr>
            <a:r>
              <a:rPr lang="el-GR" sz="800">
                <a:solidFill>
                  <a:srgbClr val="FFFFFF"/>
                </a:solidFill>
                <a:latin typeface="Calibri"/>
                <a:ea typeface="Calibri"/>
                <a:cs typeface="Calibri"/>
                <a:sym typeface="Calibri"/>
              </a:rPr>
              <a:t>Και τι ακόμη;</a:t>
            </a:r>
            <a:endParaRPr sz="800">
              <a:solidFill>
                <a:schemeClr val="dk1"/>
              </a:solidFill>
              <a:latin typeface="Calibri"/>
              <a:ea typeface="Calibri"/>
              <a:cs typeface="Calibri"/>
              <a:sym typeface="Calibri"/>
            </a:endParaRPr>
          </a:p>
        </p:txBody>
      </p:sp>
      <p:grpSp>
        <p:nvGrpSpPr>
          <p:cNvPr id="360" name="Google Shape;360;p29"/>
          <p:cNvGrpSpPr/>
          <p:nvPr/>
        </p:nvGrpSpPr>
        <p:grpSpPr>
          <a:xfrm>
            <a:off x="6078550" y="3408646"/>
            <a:ext cx="1466200" cy="1062355"/>
            <a:chOff x="6078550" y="3408646"/>
            <a:chExt cx="1466200" cy="1062355"/>
          </a:xfrm>
        </p:grpSpPr>
        <p:pic>
          <p:nvPicPr>
            <p:cNvPr id="361" name="Google Shape;361;p29"/>
            <p:cNvPicPr preferRelativeResize="0"/>
            <p:nvPr/>
          </p:nvPicPr>
          <p:blipFill rotWithShape="1">
            <a:blip r:embed="rId7">
              <a:alphaModFix/>
            </a:blip>
            <a:srcRect b="0" l="0" r="0" t="0"/>
            <a:stretch/>
          </p:blipFill>
          <p:spPr>
            <a:xfrm>
              <a:off x="7375372" y="3744442"/>
              <a:ext cx="169378" cy="149862"/>
            </a:xfrm>
            <a:prstGeom prst="rect">
              <a:avLst/>
            </a:prstGeom>
            <a:noFill/>
            <a:ln>
              <a:noFill/>
            </a:ln>
          </p:spPr>
        </p:pic>
        <p:pic>
          <p:nvPicPr>
            <p:cNvPr id="362" name="Google Shape;362;p29"/>
            <p:cNvPicPr preferRelativeResize="0"/>
            <p:nvPr/>
          </p:nvPicPr>
          <p:blipFill rotWithShape="1">
            <a:blip r:embed="rId14">
              <a:alphaModFix/>
            </a:blip>
            <a:srcRect b="0" l="0" r="0" t="0"/>
            <a:stretch/>
          </p:blipFill>
          <p:spPr>
            <a:xfrm>
              <a:off x="6078550" y="3408646"/>
              <a:ext cx="1237150" cy="1061947"/>
            </a:xfrm>
            <a:prstGeom prst="rect">
              <a:avLst/>
            </a:prstGeom>
            <a:noFill/>
            <a:ln>
              <a:noFill/>
            </a:ln>
          </p:spPr>
        </p:pic>
        <p:sp>
          <p:nvSpPr>
            <p:cNvPr id="363" name="Google Shape;363;p29"/>
            <p:cNvSpPr/>
            <p:nvPr/>
          </p:nvSpPr>
          <p:spPr>
            <a:xfrm>
              <a:off x="6078550" y="3408646"/>
              <a:ext cx="1237615" cy="1062355"/>
            </a:xfrm>
            <a:custGeom>
              <a:rect b="b" l="l" r="r" t="t"/>
              <a:pathLst>
                <a:path extrusionOk="0" h="1062354" w="1237615">
                  <a:moveTo>
                    <a:pt x="0" y="530974"/>
                  </a:moveTo>
                  <a:lnTo>
                    <a:pt x="265486" y="0"/>
                  </a:lnTo>
                  <a:lnTo>
                    <a:pt x="971664" y="0"/>
                  </a:lnTo>
                  <a:lnTo>
                    <a:pt x="1237151" y="530974"/>
                  </a:lnTo>
                  <a:lnTo>
                    <a:pt x="971664" y="1061948"/>
                  </a:lnTo>
                  <a:lnTo>
                    <a:pt x="265486" y="1061948"/>
                  </a:lnTo>
                  <a:lnTo>
                    <a:pt x="0" y="53097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64" name="Google Shape;364;p29"/>
            <p:cNvPicPr preferRelativeResize="0"/>
            <p:nvPr/>
          </p:nvPicPr>
          <p:blipFill rotWithShape="1">
            <a:blip r:embed="rId5">
              <a:alphaModFix/>
            </a:blip>
            <a:srcRect b="0" l="0" r="0" t="0"/>
            <a:stretch/>
          </p:blipFill>
          <p:spPr>
            <a:xfrm>
              <a:off x="7146071" y="3862080"/>
              <a:ext cx="169378" cy="149862"/>
            </a:xfrm>
            <a:prstGeom prst="rect">
              <a:avLst/>
            </a:prstGeom>
            <a:noFill/>
            <a:ln>
              <a:noFill/>
            </a:ln>
          </p:spPr>
        </p:pic>
      </p:grpSp>
      <p:sp>
        <p:nvSpPr>
          <p:cNvPr id="365" name="Google Shape;365;p29"/>
          <p:cNvSpPr txBox="1"/>
          <p:nvPr/>
        </p:nvSpPr>
        <p:spPr>
          <a:xfrm>
            <a:off x="571500" y="4658359"/>
            <a:ext cx="7962900" cy="7112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lang="el-GR" sz="1500">
                <a:solidFill>
                  <a:schemeClr val="dk1"/>
                </a:solidFill>
                <a:latin typeface="Calibri"/>
                <a:ea typeface="Calibri"/>
                <a:cs typeface="Calibri"/>
                <a:sym typeface="Calibri"/>
              </a:rPr>
              <a:t>Μια συλλογική προσέγγιση για την προώθηση, την πολιτιστική διαμόρφωση και την οργανωτική καινοτομία (διεπαγγελματική οργάνωση, συνεργασία για δια-δραστηριότητες) =&gt; οδηγεί στη δημιουργία ενός Περιφερειακού Φυσικού Πάρκου</a:t>
            </a:r>
            <a:endParaRPr sz="15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69" name="Shape 369"/>
        <p:cNvGrpSpPr/>
        <p:nvPr/>
      </p:nvGrpSpPr>
      <p:grpSpPr>
        <a:xfrm>
          <a:off x="0" y="0"/>
          <a:ext cx="0" cy="0"/>
          <a:chOff x="0" y="0"/>
          <a:chExt cx="0" cy="0"/>
        </a:xfrm>
      </p:grpSpPr>
      <p:grpSp>
        <p:nvGrpSpPr>
          <p:cNvPr id="370" name="Google Shape;370;p30"/>
          <p:cNvGrpSpPr/>
          <p:nvPr/>
        </p:nvGrpSpPr>
        <p:grpSpPr>
          <a:xfrm>
            <a:off x="1826224" y="2673158"/>
            <a:ext cx="1237615" cy="1062355"/>
            <a:chOff x="1826224" y="2673158"/>
            <a:chExt cx="1237615" cy="1062355"/>
          </a:xfrm>
        </p:grpSpPr>
        <p:sp>
          <p:nvSpPr>
            <p:cNvPr id="371" name="Google Shape;371;p30"/>
            <p:cNvSpPr/>
            <p:nvPr/>
          </p:nvSpPr>
          <p:spPr>
            <a:xfrm>
              <a:off x="1826224" y="2673158"/>
              <a:ext cx="1237615" cy="1062355"/>
            </a:xfrm>
            <a:custGeom>
              <a:rect b="b" l="l" r="r" t="t"/>
              <a:pathLst>
                <a:path extrusionOk="0" h="1062354" w="1237614">
                  <a:moveTo>
                    <a:pt x="971663" y="0"/>
                  </a:moveTo>
                  <a:lnTo>
                    <a:pt x="265485" y="0"/>
                  </a:lnTo>
                  <a:lnTo>
                    <a:pt x="0" y="530973"/>
                  </a:lnTo>
                  <a:lnTo>
                    <a:pt x="265485" y="1061947"/>
                  </a:lnTo>
                  <a:lnTo>
                    <a:pt x="971663" y="1061947"/>
                  </a:lnTo>
                  <a:lnTo>
                    <a:pt x="1237150" y="530973"/>
                  </a:lnTo>
                  <a:lnTo>
                    <a:pt x="971663" y="0"/>
                  </a:lnTo>
                  <a:close/>
                </a:path>
              </a:pathLst>
            </a:custGeom>
            <a:solidFill>
              <a:srgbClr val="F7964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2" name="Google Shape;372;p30"/>
            <p:cNvSpPr/>
            <p:nvPr/>
          </p:nvSpPr>
          <p:spPr>
            <a:xfrm>
              <a:off x="1826224" y="2673158"/>
              <a:ext cx="1237615" cy="1062355"/>
            </a:xfrm>
            <a:custGeom>
              <a:rect b="b" l="l" r="r" t="t"/>
              <a:pathLst>
                <a:path extrusionOk="0" h="1062354" w="1237614">
                  <a:moveTo>
                    <a:pt x="0" y="530974"/>
                  </a:moveTo>
                  <a:lnTo>
                    <a:pt x="265486" y="0"/>
                  </a:lnTo>
                  <a:lnTo>
                    <a:pt x="971664" y="0"/>
                  </a:lnTo>
                  <a:lnTo>
                    <a:pt x="1237151" y="530974"/>
                  </a:lnTo>
                  <a:lnTo>
                    <a:pt x="971664" y="1061948"/>
                  </a:lnTo>
                  <a:lnTo>
                    <a:pt x="265486" y="1061948"/>
                  </a:lnTo>
                  <a:lnTo>
                    <a:pt x="0" y="53097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73" name="Google Shape;373;p30"/>
          <p:cNvSpPr txBox="1"/>
          <p:nvPr/>
        </p:nvSpPr>
        <p:spPr>
          <a:xfrm>
            <a:off x="2062464" y="2857500"/>
            <a:ext cx="765175" cy="583814"/>
          </a:xfrm>
          <a:prstGeom prst="rect">
            <a:avLst/>
          </a:prstGeom>
          <a:noFill/>
          <a:ln>
            <a:noFill/>
          </a:ln>
        </p:spPr>
        <p:txBody>
          <a:bodyPr anchorCtr="0" anchor="t" bIns="0" lIns="0" spcFirstLastPara="1" rIns="0" wrap="square" tIns="23475">
            <a:spAutoFit/>
          </a:bodyPr>
          <a:lstStyle/>
          <a:p>
            <a:pPr indent="-635" lvl="0" marL="12065" marR="5080" rtl="0" algn="ctr">
              <a:lnSpc>
                <a:spcPct val="90800"/>
              </a:lnSpc>
              <a:spcBef>
                <a:spcPts val="0"/>
              </a:spcBef>
              <a:spcAft>
                <a:spcPts val="0"/>
              </a:spcAft>
              <a:buNone/>
            </a:pPr>
            <a:r>
              <a:rPr lang="el-GR" sz="800">
                <a:solidFill>
                  <a:srgbClr val="FFFFFF"/>
                </a:solidFill>
                <a:latin typeface="Calibri"/>
                <a:ea typeface="Calibri"/>
                <a:cs typeface="Calibri"/>
                <a:sym typeface="Calibri"/>
              </a:rPr>
              <a:t>Μικρής κλίμακας γεωργία στις πλαγιές, καλλιέργειες και κτηνοτροφία</a:t>
            </a:r>
            <a:endParaRPr sz="800">
              <a:solidFill>
                <a:schemeClr val="dk1"/>
              </a:solidFill>
              <a:latin typeface="Calibri"/>
              <a:ea typeface="Calibri"/>
              <a:cs typeface="Calibri"/>
              <a:sym typeface="Calibri"/>
            </a:endParaRPr>
          </a:p>
        </p:txBody>
      </p:sp>
      <p:grpSp>
        <p:nvGrpSpPr>
          <p:cNvPr id="374" name="Google Shape;374;p30"/>
          <p:cNvGrpSpPr/>
          <p:nvPr/>
        </p:nvGrpSpPr>
        <p:grpSpPr>
          <a:xfrm>
            <a:off x="762000" y="2082962"/>
            <a:ext cx="3366062" cy="1202324"/>
            <a:chOff x="762000" y="2082962"/>
            <a:chExt cx="3366062" cy="1202324"/>
          </a:xfrm>
        </p:grpSpPr>
        <p:pic>
          <p:nvPicPr>
            <p:cNvPr id="375" name="Google Shape;375;p30"/>
            <p:cNvPicPr preferRelativeResize="0"/>
            <p:nvPr/>
          </p:nvPicPr>
          <p:blipFill rotWithShape="1">
            <a:blip r:embed="rId3">
              <a:alphaModFix/>
            </a:blip>
            <a:srcRect b="0" l="0" r="0" t="0"/>
            <a:stretch/>
          </p:blipFill>
          <p:spPr>
            <a:xfrm>
              <a:off x="1843233" y="3135424"/>
              <a:ext cx="169378" cy="149862"/>
            </a:xfrm>
            <a:prstGeom prst="rect">
              <a:avLst/>
            </a:prstGeom>
            <a:noFill/>
            <a:ln>
              <a:noFill/>
            </a:ln>
          </p:spPr>
        </p:pic>
        <p:pic>
          <p:nvPicPr>
            <p:cNvPr id="376" name="Google Shape;376;p30"/>
            <p:cNvPicPr preferRelativeResize="0"/>
            <p:nvPr/>
          </p:nvPicPr>
          <p:blipFill rotWithShape="1">
            <a:blip r:embed="rId4">
              <a:alphaModFix/>
            </a:blip>
            <a:srcRect b="0" l="0" r="0" t="0"/>
            <a:stretch/>
          </p:blipFill>
          <p:spPr>
            <a:xfrm>
              <a:off x="762000" y="2086175"/>
              <a:ext cx="1237151" cy="1061947"/>
            </a:xfrm>
            <a:prstGeom prst="rect">
              <a:avLst/>
            </a:prstGeom>
            <a:noFill/>
            <a:ln>
              <a:noFill/>
            </a:ln>
          </p:spPr>
        </p:pic>
        <p:sp>
          <p:nvSpPr>
            <p:cNvPr id="377" name="Google Shape;377;p30"/>
            <p:cNvSpPr/>
            <p:nvPr/>
          </p:nvSpPr>
          <p:spPr>
            <a:xfrm>
              <a:off x="762000" y="2086174"/>
              <a:ext cx="1237615" cy="1062355"/>
            </a:xfrm>
            <a:custGeom>
              <a:rect b="b" l="l" r="r" t="t"/>
              <a:pathLst>
                <a:path extrusionOk="0" h="1062355" w="1237614">
                  <a:moveTo>
                    <a:pt x="0" y="530974"/>
                  </a:moveTo>
                  <a:lnTo>
                    <a:pt x="265486" y="0"/>
                  </a:lnTo>
                  <a:lnTo>
                    <a:pt x="971664" y="0"/>
                  </a:lnTo>
                  <a:lnTo>
                    <a:pt x="1237151" y="530974"/>
                  </a:lnTo>
                  <a:lnTo>
                    <a:pt x="971664" y="1061948"/>
                  </a:lnTo>
                  <a:lnTo>
                    <a:pt x="265486" y="1061948"/>
                  </a:lnTo>
                  <a:lnTo>
                    <a:pt x="0" y="53097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78" name="Google Shape;378;p30"/>
            <p:cNvPicPr preferRelativeResize="0"/>
            <p:nvPr/>
          </p:nvPicPr>
          <p:blipFill rotWithShape="1">
            <a:blip r:embed="rId5">
              <a:alphaModFix/>
            </a:blip>
            <a:srcRect b="0" l="0" r="0" t="0"/>
            <a:stretch/>
          </p:blipFill>
          <p:spPr>
            <a:xfrm>
              <a:off x="1596412" y="2994499"/>
              <a:ext cx="169378" cy="149862"/>
            </a:xfrm>
            <a:prstGeom prst="rect">
              <a:avLst/>
            </a:prstGeom>
            <a:noFill/>
            <a:ln>
              <a:noFill/>
            </a:ln>
          </p:spPr>
        </p:pic>
        <p:sp>
          <p:nvSpPr>
            <p:cNvPr id="379" name="Google Shape;379;p30"/>
            <p:cNvSpPr/>
            <p:nvPr/>
          </p:nvSpPr>
          <p:spPr>
            <a:xfrm>
              <a:off x="2890447" y="2082962"/>
              <a:ext cx="1237615" cy="1062355"/>
            </a:xfrm>
            <a:custGeom>
              <a:rect b="b" l="l" r="r" t="t"/>
              <a:pathLst>
                <a:path extrusionOk="0" h="1062355" w="1237614">
                  <a:moveTo>
                    <a:pt x="971664" y="0"/>
                  </a:moveTo>
                  <a:lnTo>
                    <a:pt x="265487" y="0"/>
                  </a:lnTo>
                  <a:lnTo>
                    <a:pt x="0" y="530974"/>
                  </a:lnTo>
                  <a:lnTo>
                    <a:pt x="265487" y="1061948"/>
                  </a:lnTo>
                  <a:lnTo>
                    <a:pt x="971664" y="1061948"/>
                  </a:lnTo>
                  <a:lnTo>
                    <a:pt x="1237151" y="530974"/>
                  </a:lnTo>
                  <a:lnTo>
                    <a:pt x="971664" y="0"/>
                  </a:lnTo>
                  <a:close/>
                </a:path>
              </a:pathLst>
            </a:custGeom>
            <a:solidFill>
              <a:srgbClr val="F7964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0" name="Google Shape;380;p30"/>
            <p:cNvSpPr/>
            <p:nvPr/>
          </p:nvSpPr>
          <p:spPr>
            <a:xfrm>
              <a:off x="2890447" y="2082962"/>
              <a:ext cx="1237615" cy="1062355"/>
            </a:xfrm>
            <a:custGeom>
              <a:rect b="b" l="l" r="r" t="t"/>
              <a:pathLst>
                <a:path extrusionOk="0" h="1062355" w="1237614">
                  <a:moveTo>
                    <a:pt x="0" y="530974"/>
                  </a:moveTo>
                  <a:lnTo>
                    <a:pt x="265486" y="0"/>
                  </a:lnTo>
                  <a:lnTo>
                    <a:pt x="971664" y="0"/>
                  </a:lnTo>
                  <a:lnTo>
                    <a:pt x="1237151" y="530974"/>
                  </a:lnTo>
                  <a:lnTo>
                    <a:pt x="971664" y="1061948"/>
                  </a:lnTo>
                  <a:lnTo>
                    <a:pt x="265486" y="1061948"/>
                  </a:lnTo>
                  <a:lnTo>
                    <a:pt x="0" y="53097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81" name="Google Shape;381;p30"/>
          <p:cNvSpPr txBox="1"/>
          <p:nvPr/>
        </p:nvSpPr>
        <p:spPr>
          <a:xfrm>
            <a:off x="2901162" y="2344436"/>
            <a:ext cx="1137438" cy="589264"/>
          </a:xfrm>
          <a:prstGeom prst="rect">
            <a:avLst/>
          </a:prstGeom>
          <a:noFill/>
          <a:ln>
            <a:noFill/>
          </a:ln>
        </p:spPr>
        <p:txBody>
          <a:bodyPr anchorCtr="0" anchor="t" bIns="0" lIns="0" spcFirstLastPara="1" rIns="0" wrap="square" tIns="22850">
            <a:spAutoFit/>
          </a:bodyPr>
          <a:lstStyle/>
          <a:p>
            <a:pPr indent="0" lvl="0" marL="12700" marR="5080" rtl="0" algn="ctr">
              <a:lnSpc>
                <a:spcPct val="91500"/>
              </a:lnSpc>
              <a:spcBef>
                <a:spcPts val="0"/>
              </a:spcBef>
              <a:spcAft>
                <a:spcPts val="0"/>
              </a:spcAft>
              <a:buNone/>
            </a:pPr>
            <a:r>
              <a:rPr lang="el-GR" sz="800">
                <a:solidFill>
                  <a:srgbClr val="FFFFFF"/>
                </a:solidFill>
                <a:latin typeface="Calibri"/>
                <a:ea typeface="Calibri"/>
                <a:cs typeface="Calibri"/>
                <a:sym typeface="Calibri"/>
              </a:rPr>
              <a:t>τυρί pélardon ΠΟΠ, κάστανο ΠΟΠ, μέλι ΠΓΕ, γλυκό κρεμμύδι ΠΟΠ, αμπέλια, μήλα από τη Vigan, κ.λπ.)</a:t>
            </a:r>
            <a:endParaRPr sz="800">
              <a:solidFill>
                <a:schemeClr val="dk1"/>
              </a:solidFill>
              <a:latin typeface="Calibri"/>
              <a:ea typeface="Calibri"/>
              <a:cs typeface="Calibri"/>
              <a:sym typeface="Calibri"/>
            </a:endParaRPr>
          </a:p>
        </p:txBody>
      </p:sp>
      <p:grpSp>
        <p:nvGrpSpPr>
          <p:cNvPr id="382" name="Google Shape;382;p30"/>
          <p:cNvGrpSpPr/>
          <p:nvPr/>
        </p:nvGrpSpPr>
        <p:grpSpPr>
          <a:xfrm>
            <a:off x="1826224" y="1499193"/>
            <a:ext cx="3366824" cy="2234312"/>
            <a:chOff x="1826224" y="1499193"/>
            <a:chExt cx="3366824" cy="2234312"/>
          </a:xfrm>
        </p:grpSpPr>
        <p:pic>
          <p:nvPicPr>
            <p:cNvPr id="383" name="Google Shape;383;p30"/>
            <p:cNvPicPr preferRelativeResize="0"/>
            <p:nvPr/>
          </p:nvPicPr>
          <p:blipFill rotWithShape="1">
            <a:blip r:embed="rId5">
              <a:alphaModFix/>
            </a:blip>
            <a:srcRect b="0" l="0" r="0" t="0"/>
            <a:stretch/>
          </p:blipFill>
          <p:spPr>
            <a:xfrm>
              <a:off x="3729432" y="2988878"/>
              <a:ext cx="169378" cy="149862"/>
            </a:xfrm>
            <a:prstGeom prst="rect">
              <a:avLst/>
            </a:prstGeom>
            <a:noFill/>
            <a:ln>
              <a:noFill/>
            </a:ln>
          </p:spPr>
        </p:pic>
        <p:pic>
          <p:nvPicPr>
            <p:cNvPr id="384" name="Google Shape;384;p30"/>
            <p:cNvPicPr preferRelativeResize="0"/>
            <p:nvPr/>
          </p:nvPicPr>
          <p:blipFill rotWithShape="1">
            <a:blip r:embed="rId6">
              <a:alphaModFix/>
            </a:blip>
            <a:srcRect b="0" l="0" r="0" t="0"/>
            <a:stretch/>
          </p:blipFill>
          <p:spPr>
            <a:xfrm>
              <a:off x="3955433" y="2671150"/>
              <a:ext cx="1237151" cy="1061947"/>
            </a:xfrm>
            <a:prstGeom prst="rect">
              <a:avLst/>
            </a:prstGeom>
            <a:noFill/>
            <a:ln>
              <a:noFill/>
            </a:ln>
          </p:spPr>
        </p:pic>
        <p:sp>
          <p:nvSpPr>
            <p:cNvPr id="385" name="Google Shape;385;p30"/>
            <p:cNvSpPr/>
            <p:nvPr/>
          </p:nvSpPr>
          <p:spPr>
            <a:xfrm>
              <a:off x="3955433" y="2671150"/>
              <a:ext cx="1237615" cy="1062355"/>
            </a:xfrm>
            <a:custGeom>
              <a:rect b="b" l="l" r="r" t="t"/>
              <a:pathLst>
                <a:path extrusionOk="0" h="1062354" w="1237614">
                  <a:moveTo>
                    <a:pt x="0" y="530974"/>
                  </a:moveTo>
                  <a:lnTo>
                    <a:pt x="265486" y="0"/>
                  </a:lnTo>
                  <a:lnTo>
                    <a:pt x="971664" y="0"/>
                  </a:lnTo>
                  <a:lnTo>
                    <a:pt x="1237151" y="530974"/>
                  </a:lnTo>
                  <a:lnTo>
                    <a:pt x="971664" y="1061948"/>
                  </a:lnTo>
                  <a:lnTo>
                    <a:pt x="265486" y="1061948"/>
                  </a:lnTo>
                  <a:lnTo>
                    <a:pt x="0" y="53097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86" name="Google Shape;386;p30"/>
            <p:cNvPicPr preferRelativeResize="0"/>
            <p:nvPr/>
          </p:nvPicPr>
          <p:blipFill rotWithShape="1">
            <a:blip r:embed="rId3">
              <a:alphaModFix/>
            </a:blip>
            <a:srcRect b="0" l="0" r="0" t="0"/>
            <a:stretch/>
          </p:blipFill>
          <p:spPr>
            <a:xfrm>
              <a:off x="3972444" y="3131007"/>
              <a:ext cx="169378" cy="149862"/>
            </a:xfrm>
            <a:prstGeom prst="rect">
              <a:avLst/>
            </a:prstGeom>
            <a:noFill/>
            <a:ln>
              <a:noFill/>
            </a:ln>
          </p:spPr>
        </p:pic>
        <p:sp>
          <p:nvSpPr>
            <p:cNvPr id="387" name="Google Shape;387;p30"/>
            <p:cNvSpPr/>
            <p:nvPr/>
          </p:nvSpPr>
          <p:spPr>
            <a:xfrm>
              <a:off x="1826224" y="1499193"/>
              <a:ext cx="1237615" cy="1062355"/>
            </a:xfrm>
            <a:custGeom>
              <a:rect b="b" l="l" r="r" t="t"/>
              <a:pathLst>
                <a:path extrusionOk="0" h="1062355" w="1237614">
                  <a:moveTo>
                    <a:pt x="971663" y="0"/>
                  </a:moveTo>
                  <a:lnTo>
                    <a:pt x="265485" y="0"/>
                  </a:lnTo>
                  <a:lnTo>
                    <a:pt x="0" y="530974"/>
                  </a:lnTo>
                  <a:lnTo>
                    <a:pt x="265485" y="1061947"/>
                  </a:lnTo>
                  <a:lnTo>
                    <a:pt x="971663" y="1061947"/>
                  </a:lnTo>
                  <a:lnTo>
                    <a:pt x="1237150" y="530974"/>
                  </a:lnTo>
                  <a:lnTo>
                    <a:pt x="971663" y="0"/>
                  </a:lnTo>
                  <a:close/>
                </a:path>
              </a:pathLst>
            </a:custGeom>
            <a:solidFill>
              <a:srgbClr val="F7964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8" name="Google Shape;388;p30"/>
            <p:cNvSpPr/>
            <p:nvPr/>
          </p:nvSpPr>
          <p:spPr>
            <a:xfrm>
              <a:off x="1826224" y="1499193"/>
              <a:ext cx="1237615" cy="1062355"/>
            </a:xfrm>
            <a:custGeom>
              <a:rect b="b" l="l" r="r" t="t"/>
              <a:pathLst>
                <a:path extrusionOk="0" h="1062355" w="1237614">
                  <a:moveTo>
                    <a:pt x="0" y="530974"/>
                  </a:moveTo>
                  <a:lnTo>
                    <a:pt x="265486" y="0"/>
                  </a:lnTo>
                  <a:lnTo>
                    <a:pt x="971664" y="0"/>
                  </a:lnTo>
                  <a:lnTo>
                    <a:pt x="1237151" y="530974"/>
                  </a:lnTo>
                  <a:lnTo>
                    <a:pt x="971664" y="1061948"/>
                  </a:lnTo>
                  <a:lnTo>
                    <a:pt x="265486" y="1061948"/>
                  </a:lnTo>
                  <a:lnTo>
                    <a:pt x="0" y="53097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89" name="Google Shape;389;p30"/>
          <p:cNvSpPr txBox="1"/>
          <p:nvPr/>
        </p:nvSpPr>
        <p:spPr>
          <a:xfrm>
            <a:off x="2032081" y="1790700"/>
            <a:ext cx="825500" cy="574195"/>
          </a:xfrm>
          <a:prstGeom prst="rect">
            <a:avLst/>
          </a:prstGeom>
          <a:noFill/>
          <a:ln>
            <a:noFill/>
          </a:ln>
        </p:spPr>
        <p:txBody>
          <a:bodyPr anchorCtr="0" anchor="t" bIns="0" lIns="0" spcFirstLastPara="1" rIns="0" wrap="square" tIns="26025">
            <a:spAutoFit/>
          </a:bodyPr>
          <a:lstStyle/>
          <a:p>
            <a:pPr indent="0" lvl="0" marL="12700" marR="5080" rtl="0" algn="ctr">
              <a:lnSpc>
                <a:spcPct val="88800"/>
              </a:lnSpc>
              <a:spcBef>
                <a:spcPts val="0"/>
              </a:spcBef>
              <a:spcAft>
                <a:spcPts val="0"/>
              </a:spcAft>
              <a:buNone/>
            </a:pPr>
            <a:r>
              <a:rPr lang="el-GR" sz="800">
                <a:solidFill>
                  <a:srgbClr val="FFFFFF"/>
                </a:solidFill>
                <a:latin typeface="Calibri"/>
                <a:ea typeface="Calibri"/>
                <a:cs typeface="Calibri"/>
                <a:sym typeface="Calibri"/>
              </a:rPr>
              <a:t>Γαστρονομική κληρονομιά βασισμένη στα κάστανα (αλεύρι, σούπα)</a:t>
            </a:r>
            <a:endParaRPr sz="800">
              <a:solidFill>
                <a:schemeClr val="dk1"/>
              </a:solidFill>
              <a:latin typeface="Calibri"/>
              <a:ea typeface="Calibri"/>
              <a:cs typeface="Calibri"/>
              <a:sym typeface="Calibri"/>
            </a:endParaRPr>
          </a:p>
        </p:txBody>
      </p:sp>
      <p:grpSp>
        <p:nvGrpSpPr>
          <p:cNvPr id="390" name="Google Shape;390;p30"/>
          <p:cNvGrpSpPr/>
          <p:nvPr/>
        </p:nvGrpSpPr>
        <p:grpSpPr>
          <a:xfrm>
            <a:off x="2655304" y="908597"/>
            <a:ext cx="2537745" cy="1650541"/>
            <a:chOff x="2655304" y="908597"/>
            <a:chExt cx="2537745" cy="1650541"/>
          </a:xfrm>
        </p:grpSpPr>
        <p:pic>
          <p:nvPicPr>
            <p:cNvPr id="391" name="Google Shape;391;p30"/>
            <p:cNvPicPr preferRelativeResize="0"/>
            <p:nvPr/>
          </p:nvPicPr>
          <p:blipFill rotWithShape="1">
            <a:blip r:embed="rId7">
              <a:alphaModFix/>
            </a:blip>
            <a:srcRect b="0" l="0" r="0" t="0"/>
            <a:stretch/>
          </p:blipFill>
          <p:spPr>
            <a:xfrm>
              <a:off x="2655304" y="1500945"/>
              <a:ext cx="169378" cy="149862"/>
            </a:xfrm>
            <a:prstGeom prst="rect">
              <a:avLst/>
            </a:prstGeom>
            <a:noFill/>
            <a:ln>
              <a:noFill/>
            </a:ln>
          </p:spPr>
        </p:pic>
        <p:pic>
          <p:nvPicPr>
            <p:cNvPr id="392" name="Google Shape;392;p30"/>
            <p:cNvPicPr preferRelativeResize="0"/>
            <p:nvPr/>
          </p:nvPicPr>
          <p:blipFill rotWithShape="1">
            <a:blip r:embed="rId8">
              <a:alphaModFix/>
            </a:blip>
            <a:srcRect b="0" l="0" r="0" t="0"/>
            <a:stretch/>
          </p:blipFill>
          <p:spPr>
            <a:xfrm>
              <a:off x="2890447" y="908597"/>
              <a:ext cx="1237150" cy="1061947"/>
            </a:xfrm>
            <a:prstGeom prst="rect">
              <a:avLst/>
            </a:prstGeom>
            <a:noFill/>
            <a:ln>
              <a:noFill/>
            </a:ln>
          </p:spPr>
        </p:pic>
        <p:sp>
          <p:nvSpPr>
            <p:cNvPr id="393" name="Google Shape;393;p30"/>
            <p:cNvSpPr/>
            <p:nvPr/>
          </p:nvSpPr>
          <p:spPr>
            <a:xfrm>
              <a:off x="2890447" y="908597"/>
              <a:ext cx="1237615" cy="1062355"/>
            </a:xfrm>
            <a:custGeom>
              <a:rect b="b" l="l" r="r" t="t"/>
              <a:pathLst>
                <a:path extrusionOk="0" h="1062355" w="1237614">
                  <a:moveTo>
                    <a:pt x="0" y="530974"/>
                  </a:moveTo>
                  <a:lnTo>
                    <a:pt x="265486" y="0"/>
                  </a:lnTo>
                  <a:lnTo>
                    <a:pt x="971664" y="0"/>
                  </a:lnTo>
                  <a:lnTo>
                    <a:pt x="1237151" y="530974"/>
                  </a:lnTo>
                  <a:lnTo>
                    <a:pt x="971664" y="1061948"/>
                  </a:lnTo>
                  <a:lnTo>
                    <a:pt x="265486" y="1061948"/>
                  </a:lnTo>
                  <a:lnTo>
                    <a:pt x="0" y="53097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94" name="Google Shape;394;p30"/>
            <p:cNvPicPr preferRelativeResize="0"/>
            <p:nvPr/>
          </p:nvPicPr>
          <p:blipFill rotWithShape="1">
            <a:blip r:embed="rId9">
              <a:alphaModFix/>
            </a:blip>
            <a:srcRect b="0" l="0" r="0" t="0"/>
            <a:stretch/>
          </p:blipFill>
          <p:spPr>
            <a:xfrm>
              <a:off x="2913551" y="1366446"/>
              <a:ext cx="169378" cy="149862"/>
            </a:xfrm>
            <a:prstGeom prst="rect">
              <a:avLst/>
            </a:prstGeom>
            <a:noFill/>
            <a:ln>
              <a:noFill/>
            </a:ln>
          </p:spPr>
        </p:pic>
        <p:sp>
          <p:nvSpPr>
            <p:cNvPr id="395" name="Google Shape;395;p30"/>
            <p:cNvSpPr/>
            <p:nvPr/>
          </p:nvSpPr>
          <p:spPr>
            <a:xfrm>
              <a:off x="3955434" y="1496783"/>
              <a:ext cx="1237615" cy="1062355"/>
            </a:xfrm>
            <a:custGeom>
              <a:rect b="b" l="l" r="r" t="t"/>
              <a:pathLst>
                <a:path extrusionOk="0" h="1062355" w="1237614">
                  <a:moveTo>
                    <a:pt x="971664" y="0"/>
                  </a:moveTo>
                  <a:lnTo>
                    <a:pt x="265487" y="0"/>
                  </a:lnTo>
                  <a:lnTo>
                    <a:pt x="0" y="530974"/>
                  </a:lnTo>
                  <a:lnTo>
                    <a:pt x="265487" y="1061948"/>
                  </a:lnTo>
                  <a:lnTo>
                    <a:pt x="971664" y="1061948"/>
                  </a:lnTo>
                  <a:lnTo>
                    <a:pt x="1237151" y="530974"/>
                  </a:lnTo>
                  <a:lnTo>
                    <a:pt x="971664" y="0"/>
                  </a:lnTo>
                  <a:close/>
                </a:path>
              </a:pathLst>
            </a:custGeom>
            <a:solidFill>
              <a:srgbClr val="F7964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6" name="Google Shape;396;p30"/>
            <p:cNvSpPr/>
            <p:nvPr/>
          </p:nvSpPr>
          <p:spPr>
            <a:xfrm>
              <a:off x="3955434" y="1496783"/>
              <a:ext cx="1237615" cy="1062355"/>
            </a:xfrm>
            <a:custGeom>
              <a:rect b="b" l="l" r="r" t="t"/>
              <a:pathLst>
                <a:path extrusionOk="0" h="1062355" w="1237614">
                  <a:moveTo>
                    <a:pt x="0" y="530974"/>
                  </a:moveTo>
                  <a:lnTo>
                    <a:pt x="265486" y="0"/>
                  </a:lnTo>
                  <a:lnTo>
                    <a:pt x="971664" y="0"/>
                  </a:lnTo>
                  <a:lnTo>
                    <a:pt x="1237151" y="530974"/>
                  </a:lnTo>
                  <a:lnTo>
                    <a:pt x="971664" y="1061948"/>
                  </a:lnTo>
                  <a:lnTo>
                    <a:pt x="265486" y="1061948"/>
                  </a:lnTo>
                  <a:lnTo>
                    <a:pt x="0" y="53097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97" name="Google Shape;397;p30"/>
          <p:cNvSpPr txBox="1"/>
          <p:nvPr/>
        </p:nvSpPr>
        <p:spPr>
          <a:xfrm>
            <a:off x="4176372" y="1891284"/>
            <a:ext cx="795655" cy="343235"/>
          </a:xfrm>
          <a:prstGeom prst="rect">
            <a:avLst/>
          </a:prstGeom>
          <a:noFill/>
          <a:ln>
            <a:noFill/>
          </a:ln>
        </p:spPr>
        <p:txBody>
          <a:bodyPr anchorCtr="0" anchor="t" bIns="0" lIns="0" spcFirstLastPara="1" rIns="0" wrap="square" tIns="33650">
            <a:spAutoFit/>
          </a:bodyPr>
          <a:lstStyle/>
          <a:p>
            <a:pPr indent="-28575" lvl="0" marL="40640" marR="5080" rtl="0" algn="ctr">
              <a:lnSpc>
                <a:spcPct val="98750"/>
              </a:lnSpc>
              <a:spcBef>
                <a:spcPts val="0"/>
              </a:spcBef>
              <a:spcAft>
                <a:spcPts val="0"/>
              </a:spcAft>
              <a:buNone/>
            </a:pPr>
            <a:r>
              <a:rPr lang="el-GR" sz="800">
                <a:solidFill>
                  <a:srgbClr val="FFFFFF"/>
                </a:solidFill>
                <a:latin typeface="Calibri"/>
                <a:ea typeface="Calibri"/>
                <a:cs typeface="Calibri"/>
                <a:sym typeface="Calibri"/>
              </a:rPr>
              <a:t>Προτεσταντική κουλτούρα, γιορτές κάστανου</a:t>
            </a:r>
            <a:endParaRPr sz="800">
              <a:solidFill>
                <a:schemeClr val="dk1"/>
              </a:solidFill>
              <a:latin typeface="Calibri"/>
              <a:ea typeface="Calibri"/>
              <a:cs typeface="Calibri"/>
              <a:sym typeface="Calibri"/>
            </a:endParaRPr>
          </a:p>
        </p:txBody>
      </p:sp>
      <p:grpSp>
        <p:nvGrpSpPr>
          <p:cNvPr id="398" name="Google Shape;398;p30"/>
          <p:cNvGrpSpPr/>
          <p:nvPr/>
        </p:nvGrpSpPr>
        <p:grpSpPr>
          <a:xfrm>
            <a:off x="5012291" y="919838"/>
            <a:ext cx="1244981" cy="2236320"/>
            <a:chOff x="5012291" y="919838"/>
            <a:chExt cx="1244981" cy="2236320"/>
          </a:xfrm>
        </p:grpSpPr>
        <p:pic>
          <p:nvPicPr>
            <p:cNvPr id="399" name="Google Shape;399;p30"/>
            <p:cNvPicPr preferRelativeResize="0"/>
            <p:nvPr/>
          </p:nvPicPr>
          <p:blipFill rotWithShape="1">
            <a:blip r:embed="rId3">
              <a:alphaModFix/>
            </a:blip>
            <a:srcRect b="0" l="0" r="0" t="0"/>
            <a:stretch/>
          </p:blipFill>
          <p:spPr>
            <a:xfrm>
              <a:off x="5012291" y="1954632"/>
              <a:ext cx="169378" cy="149862"/>
            </a:xfrm>
            <a:prstGeom prst="rect">
              <a:avLst/>
            </a:prstGeom>
            <a:noFill/>
            <a:ln>
              <a:noFill/>
            </a:ln>
          </p:spPr>
        </p:pic>
        <p:pic>
          <p:nvPicPr>
            <p:cNvPr id="400" name="Google Shape;400;p30"/>
            <p:cNvPicPr preferRelativeResize="0"/>
            <p:nvPr/>
          </p:nvPicPr>
          <p:blipFill rotWithShape="1">
            <a:blip r:embed="rId10">
              <a:alphaModFix/>
            </a:blip>
            <a:srcRect b="0" l="0" r="0" t="0"/>
            <a:stretch/>
          </p:blipFill>
          <p:spPr>
            <a:xfrm>
              <a:off x="5019657" y="2093803"/>
              <a:ext cx="1237151" cy="1061947"/>
            </a:xfrm>
            <a:prstGeom prst="rect">
              <a:avLst/>
            </a:prstGeom>
            <a:noFill/>
            <a:ln>
              <a:noFill/>
            </a:ln>
          </p:spPr>
        </p:pic>
        <p:sp>
          <p:nvSpPr>
            <p:cNvPr id="401" name="Google Shape;401;p30"/>
            <p:cNvSpPr/>
            <p:nvPr/>
          </p:nvSpPr>
          <p:spPr>
            <a:xfrm>
              <a:off x="5019657" y="2093803"/>
              <a:ext cx="1237615" cy="1062355"/>
            </a:xfrm>
            <a:custGeom>
              <a:rect b="b" l="l" r="r" t="t"/>
              <a:pathLst>
                <a:path extrusionOk="0" h="1062355" w="1237614">
                  <a:moveTo>
                    <a:pt x="0" y="530974"/>
                  </a:moveTo>
                  <a:lnTo>
                    <a:pt x="265486" y="0"/>
                  </a:lnTo>
                  <a:lnTo>
                    <a:pt x="971664" y="0"/>
                  </a:lnTo>
                  <a:lnTo>
                    <a:pt x="1237151" y="530974"/>
                  </a:lnTo>
                  <a:lnTo>
                    <a:pt x="971664" y="1061948"/>
                  </a:lnTo>
                  <a:lnTo>
                    <a:pt x="265486" y="1061948"/>
                  </a:lnTo>
                  <a:lnTo>
                    <a:pt x="0" y="53097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402" name="Google Shape;402;p30"/>
            <p:cNvPicPr preferRelativeResize="0"/>
            <p:nvPr/>
          </p:nvPicPr>
          <p:blipFill rotWithShape="1">
            <a:blip r:embed="rId9">
              <a:alphaModFix/>
            </a:blip>
            <a:srcRect b="0" l="0" r="0" t="0"/>
            <a:stretch/>
          </p:blipFill>
          <p:spPr>
            <a:xfrm>
              <a:off x="5247684" y="2100374"/>
              <a:ext cx="169378" cy="149862"/>
            </a:xfrm>
            <a:prstGeom prst="rect">
              <a:avLst/>
            </a:prstGeom>
            <a:noFill/>
            <a:ln>
              <a:noFill/>
            </a:ln>
          </p:spPr>
        </p:pic>
        <p:sp>
          <p:nvSpPr>
            <p:cNvPr id="403" name="Google Shape;403;p30"/>
            <p:cNvSpPr/>
            <p:nvPr/>
          </p:nvSpPr>
          <p:spPr>
            <a:xfrm>
              <a:off x="5019657" y="919838"/>
              <a:ext cx="1237615" cy="1062355"/>
            </a:xfrm>
            <a:custGeom>
              <a:rect b="b" l="l" r="r" t="t"/>
              <a:pathLst>
                <a:path extrusionOk="0" h="1062355" w="1237614">
                  <a:moveTo>
                    <a:pt x="971664" y="0"/>
                  </a:moveTo>
                  <a:lnTo>
                    <a:pt x="265487" y="0"/>
                  </a:lnTo>
                  <a:lnTo>
                    <a:pt x="0" y="530974"/>
                  </a:lnTo>
                  <a:lnTo>
                    <a:pt x="265487" y="1061947"/>
                  </a:lnTo>
                  <a:lnTo>
                    <a:pt x="971664" y="1061947"/>
                  </a:lnTo>
                  <a:lnTo>
                    <a:pt x="1237151" y="530974"/>
                  </a:lnTo>
                  <a:lnTo>
                    <a:pt x="971664" y="0"/>
                  </a:lnTo>
                  <a:close/>
                </a:path>
              </a:pathLst>
            </a:custGeom>
            <a:solidFill>
              <a:srgbClr val="F7964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4" name="Google Shape;404;p30"/>
            <p:cNvSpPr/>
            <p:nvPr/>
          </p:nvSpPr>
          <p:spPr>
            <a:xfrm>
              <a:off x="5019657" y="919838"/>
              <a:ext cx="1237615" cy="1062355"/>
            </a:xfrm>
            <a:custGeom>
              <a:rect b="b" l="l" r="r" t="t"/>
              <a:pathLst>
                <a:path extrusionOk="0" h="1062355" w="1237614">
                  <a:moveTo>
                    <a:pt x="0" y="530974"/>
                  </a:moveTo>
                  <a:lnTo>
                    <a:pt x="265486" y="0"/>
                  </a:lnTo>
                  <a:lnTo>
                    <a:pt x="971664" y="0"/>
                  </a:lnTo>
                  <a:lnTo>
                    <a:pt x="1237151" y="530974"/>
                  </a:lnTo>
                  <a:lnTo>
                    <a:pt x="971664" y="1061948"/>
                  </a:lnTo>
                  <a:lnTo>
                    <a:pt x="265486" y="1061948"/>
                  </a:lnTo>
                  <a:lnTo>
                    <a:pt x="0" y="53097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05" name="Google Shape;405;p30"/>
          <p:cNvSpPr txBox="1"/>
          <p:nvPr/>
        </p:nvSpPr>
        <p:spPr>
          <a:xfrm>
            <a:off x="5257106" y="1104900"/>
            <a:ext cx="762635" cy="683776"/>
          </a:xfrm>
          <a:prstGeom prst="rect">
            <a:avLst/>
          </a:prstGeom>
          <a:noFill/>
          <a:ln>
            <a:noFill/>
          </a:ln>
        </p:spPr>
        <p:txBody>
          <a:bodyPr anchorCtr="0" anchor="t" bIns="0" lIns="0" spcFirstLastPara="1" rIns="0" wrap="square" tIns="26025">
            <a:spAutoFit/>
          </a:bodyPr>
          <a:lstStyle/>
          <a:p>
            <a:pPr indent="-9525" lvl="0" marL="21590" marR="5080" rtl="0" algn="ctr">
              <a:lnSpc>
                <a:spcPct val="88800"/>
              </a:lnSpc>
              <a:spcBef>
                <a:spcPts val="0"/>
              </a:spcBef>
              <a:spcAft>
                <a:spcPts val="0"/>
              </a:spcAft>
              <a:buNone/>
            </a:pPr>
            <a:r>
              <a:rPr lang="el-GR" sz="800">
                <a:solidFill>
                  <a:srgbClr val="FFFFFF"/>
                </a:solidFill>
                <a:latin typeface="Calibri"/>
                <a:ea typeface="Calibri"/>
                <a:cs typeface="Calibri"/>
                <a:sym typeface="Calibri"/>
              </a:rPr>
              <a:t>Τουρισμός: Εθνικό Πάρκο, υπέροχες διαδρομές πεζοπορίας, μουσεία</a:t>
            </a:r>
            <a:endParaRPr sz="800">
              <a:solidFill>
                <a:schemeClr val="dk1"/>
              </a:solidFill>
              <a:latin typeface="Calibri"/>
              <a:ea typeface="Calibri"/>
              <a:cs typeface="Calibri"/>
              <a:sym typeface="Calibri"/>
            </a:endParaRPr>
          </a:p>
        </p:txBody>
      </p:sp>
      <p:grpSp>
        <p:nvGrpSpPr>
          <p:cNvPr id="406" name="Google Shape;406;p30"/>
          <p:cNvGrpSpPr/>
          <p:nvPr/>
        </p:nvGrpSpPr>
        <p:grpSpPr>
          <a:xfrm>
            <a:off x="6076514" y="1383309"/>
            <a:ext cx="1244983" cy="2363846"/>
            <a:chOff x="6076514" y="1383309"/>
            <a:chExt cx="1244983" cy="2363846"/>
          </a:xfrm>
        </p:grpSpPr>
        <p:pic>
          <p:nvPicPr>
            <p:cNvPr id="407" name="Google Shape;407;p30"/>
            <p:cNvPicPr preferRelativeResize="0"/>
            <p:nvPr/>
          </p:nvPicPr>
          <p:blipFill rotWithShape="1">
            <a:blip r:embed="rId7">
              <a:alphaModFix/>
            </a:blip>
            <a:srcRect b="0" l="0" r="0" t="0"/>
            <a:stretch/>
          </p:blipFill>
          <p:spPr>
            <a:xfrm>
              <a:off x="6076514" y="1383309"/>
              <a:ext cx="169378" cy="149862"/>
            </a:xfrm>
            <a:prstGeom prst="rect">
              <a:avLst/>
            </a:prstGeom>
            <a:noFill/>
            <a:ln>
              <a:noFill/>
            </a:ln>
          </p:spPr>
        </p:pic>
        <p:pic>
          <p:nvPicPr>
            <p:cNvPr id="408" name="Google Shape;408;p30"/>
            <p:cNvPicPr preferRelativeResize="0"/>
            <p:nvPr/>
          </p:nvPicPr>
          <p:blipFill rotWithShape="1">
            <a:blip r:embed="rId11">
              <a:alphaModFix/>
            </a:blip>
            <a:srcRect b="0" l="0" r="0" t="0"/>
            <a:stretch/>
          </p:blipFill>
          <p:spPr>
            <a:xfrm>
              <a:off x="6083882" y="1512441"/>
              <a:ext cx="1237150" cy="1061948"/>
            </a:xfrm>
            <a:prstGeom prst="rect">
              <a:avLst/>
            </a:prstGeom>
            <a:noFill/>
            <a:ln>
              <a:noFill/>
            </a:ln>
          </p:spPr>
        </p:pic>
        <p:sp>
          <p:nvSpPr>
            <p:cNvPr id="409" name="Google Shape;409;p30"/>
            <p:cNvSpPr/>
            <p:nvPr/>
          </p:nvSpPr>
          <p:spPr>
            <a:xfrm>
              <a:off x="6083882" y="1512441"/>
              <a:ext cx="1237615" cy="1062355"/>
            </a:xfrm>
            <a:custGeom>
              <a:rect b="b" l="l" r="r" t="t"/>
              <a:pathLst>
                <a:path extrusionOk="0" h="1062355" w="1237615">
                  <a:moveTo>
                    <a:pt x="0" y="530974"/>
                  </a:moveTo>
                  <a:lnTo>
                    <a:pt x="265486" y="0"/>
                  </a:lnTo>
                  <a:lnTo>
                    <a:pt x="971664" y="0"/>
                  </a:lnTo>
                  <a:lnTo>
                    <a:pt x="1237151" y="530974"/>
                  </a:lnTo>
                  <a:lnTo>
                    <a:pt x="971664" y="1061948"/>
                  </a:lnTo>
                  <a:lnTo>
                    <a:pt x="265486" y="1061948"/>
                  </a:lnTo>
                  <a:lnTo>
                    <a:pt x="0" y="53097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410" name="Google Shape;410;p30"/>
            <p:cNvPicPr preferRelativeResize="0"/>
            <p:nvPr/>
          </p:nvPicPr>
          <p:blipFill rotWithShape="1">
            <a:blip r:embed="rId9">
              <a:alphaModFix/>
            </a:blip>
            <a:srcRect b="0" l="0" r="0" t="0"/>
            <a:stretch/>
          </p:blipFill>
          <p:spPr>
            <a:xfrm>
              <a:off x="6318002" y="1523429"/>
              <a:ext cx="169378" cy="149862"/>
            </a:xfrm>
            <a:prstGeom prst="rect">
              <a:avLst/>
            </a:prstGeom>
            <a:noFill/>
            <a:ln>
              <a:noFill/>
            </a:ln>
          </p:spPr>
        </p:pic>
        <p:sp>
          <p:nvSpPr>
            <p:cNvPr id="411" name="Google Shape;411;p30"/>
            <p:cNvSpPr/>
            <p:nvPr/>
          </p:nvSpPr>
          <p:spPr>
            <a:xfrm>
              <a:off x="6083882" y="2684800"/>
              <a:ext cx="1237615" cy="1062355"/>
            </a:xfrm>
            <a:custGeom>
              <a:rect b="b" l="l" r="r" t="t"/>
              <a:pathLst>
                <a:path extrusionOk="0" h="1062354" w="1237615">
                  <a:moveTo>
                    <a:pt x="971664" y="0"/>
                  </a:moveTo>
                  <a:lnTo>
                    <a:pt x="265487" y="0"/>
                  </a:lnTo>
                  <a:lnTo>
                    <a:pt x="0" y="530974"/>
                  </a:lnTo>
                  <a:lnTo>
                    <a:pt x="265487" y="1061948"/>
                  </a:lnTo>
                  <a:lnTo>
                    <a:pt x="971664" y="1061948"/>
                  </a:lnTo>
                  <a:lnTo>
                    <a:pt x="1237151" y="530974"/>
                  </a:lnTo>
                  <a:lnTo>
                    <a:pt x="971664" y="0"/>
                  </a:lnTo>
                  <a:close/>
                </a:path>
              </a:pathLst>
            </a:custGeom>
            <a:solidFill>
              <a:srgbClr val="F7964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2" name="Google Shape;412;p30"/>
            <p:cNvSpPr/>
            <p:nvPr/>
          </p:nvSpPr>
          <p:spPr>
            <a:xfrm>
              <a:off x="6083882" y="2684800"/>
              <a:ext cx="1237615" cy="1062355"/>
            </a:xfrm>
            <a:custGeom>
              <a:rect b="b" l="l" r="r" t="t"/>
              <a:pathLst>
                <a:path extrusionOk="0" h="1062354" w="1237615">
                  <a:moveTo>
                    <a:pt x="0" y="530974"/>
                  </a:moveTo>
                  <a:lnTo>
                    <a:pt x="265486" y="0"/>
                  </a:lnTo>
                  <a:lnTo>
                    <a:pt x="971664" y="0"/>
                  </a:lnTo>
                  <a:lnTo>
                    <a:pt x="1237151" y="530974"/>
                  </a:lnTo>
                  <a:lnTo>
                    <a:pt x="971664" y="1061948"/>
                  </a:lnTo>
                  <a:lnTo>
                    <a:pt x="265486" y="1061948"/>
                  </a:lnTo>
                  <a:lnTo>
                    <a:pt x="0" y="53097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13" name="Google Shape;413;p30"/>
          <p:cNvSpPr txBox="1"/>
          <p:nvPr/>
        </p:nvSpPr>
        <p:spPr>
          <a:xfrm>
            <a:off x="6272277" y="2933700"/>
            <a:ext cx="860425" cy="579005"/>
          </a:xfrm>
          <a:prstGeom prst="rect">
            <a:avLst/>
          </a:prstGeom>
          <a:noFill/>
          <a:ln>
            <a:noFill/>
          </a:ln>
        </p:spPr>
        <p:txBody>
          <a:bodyPr anchorCtr="0" anchor="t" bIns="0" lIns="0" spcFirstLastPara="1" rIns="0" wrap="square" tIns="24750">
            <a:spAutoFit/>
          </a:bodyPr>
          <a:lstStyle/>
          <a:p>
            <a:pPr indent="-635" lvl="0" marL="12700" marR="5080" rtl="0" algn="ctr">
              <a:lnSpc>
                <a:spcPct val="90000"/>
              </a:lnSpc>
              <a:spcBef>
                <a:spcPts val="0"/>
              </a:spcBef>
              <a:spcAft>
                <a:spcPts val="0"/>
              </a:spcAft>
              <a:buNone/>
            </a:pPr>
            <a:r>
              <a:rPr lang="el-GR" sz="800">
                <a:solidFill>
                  <a:srgbClr val="FFFFFF"/>
                </a:solidFill>
                <a:latin typeface="Calibri"/>
                <a:ea typeface="Calibri"/>
                <a:cs typeface="Calibri"/>
                <a:sym typeface="Calibri"/>
              </a:rPr>
              <a:t>Χειροτεχνία (ξύλο) και βιομηχανία (κληρονομιά μεταξιού, και ορυχείων)</a:t>
            </a:r>
            <a:endParaRPr sz="800">
              <a:solidFill>
                <a:schemeClr val="dk1"/>
              </a:solidFill>
              <a:latin typeface="Calibri"/>
              <a:ea typeface="Calibri"/>
              <a:cs typeface="Calibri"/>
              <a:sym typeface="Calibri"/>
            </a:endParaRPr>
          </a:p>
        </p:txBody>
      </p:sp>
      <p:grpSp>
        <p:nvGrpSpPr>
          <p:cNvPr id="414" name="Google Shape;414;p30"/>
          <p:cNvGrpSpPr/>
          <p:nvPr/>
        </p:nvGrpSpPr>
        <p:grpSpPr>
          <a:xfrm>
            <a:off x="2889685" y="3259738"/>
            <a:ext cx="3596172" cy="1068780"/>
            <a:chOff x="2889685" y="3259738"/>
            <a:chExt cx="3596172" cy="1068780"/>
          </a:xfrm>
        </p:grpSpPr>
        <p:pic>
          <p:nvPicPr>
            <p:cNvPr id="415" name="Google Shape;415;p30"/>
            <p:cNvPicPr preferRelativeResize="0"/>
            <p:nvPr/>
          </p:nvPicPr>
          <p:blipFill rotWithShape="1">
            <a:blip r:embed="rId3">
              <a:alphaModFix/>
            </a:blip>
            <a:srcRect b="0" l="0" r="0" t="0"/>
            <a:stretch/>
          </p:blipFill>
          <p:spPr>
            <a:xfrm>
              <a:off x="6316479" y="3602360"/>
              <a:ext cx="169378" cy="149862"/>
            </a:xfrm>
            <a:prstGeom prst="rect">
              <a:avLst/>
            </a:prstGeom>
            <a:noFill/>
            <a:ln>
              <a:noFill/>
            </a:ln>
          </p:spPr>
        </p:pic>
        <p:pic>
          <p:nvPicPr>
            <p:cNvPr id="416" name="Google Shape;416;p30"/>
            <p:cNvPicPr preferRelativeResize="0"/>
            <p:nvPr/>
          </p:nvPicPr>
          <p:blipFill rotWithShape="1">
            <a:blip r:embed="rId12">
              <a:alphaModFix/>
            </a:blip>
            <a:srcRect b="0" l="0" r="0" t="0"/>
            <a:stretch/>
          </p:blipFill>
          <p:spPr>
            <a:xfrm>
              <a:off x="5019657" y="3266163"/>
              <a:ext cx="1237151" cy="1061947"/>
            </a:xfrm>
            <a:prstGeom prst="rect">
              <a:avLst/>
            </a:prstGeom>
            <a:noFill/>
            <a:ln>
              <a:noFill/>
            </a:ln>
          </p:spPr>
        </p:pic>
        <p:sp>
          <p:nvSpPr>
            <p:cNvPr id="417" name="Google Shape;417;p30"/>
            <p:cNvSpPr/>
            <p:nvPr/>
          </p:nvSpPr>
          <p:spPr>
            <a:xfrm>
              <a:off x="5019657" y="3266163"/>
              <a:ext cx="1237615" cy="1062355"/>
            </a:xfrm>
            <a:custGeom>
              <a:rect b="b" l="l" r="r" t="t"/>
              <a:pathLst>
                <a:path extrusionOk="0" h="1062354" w="1237614">
                  <a:moveTo>
                    <a:pt x="0" y="530974"/>
                  </a:moveTo>
                  <a:lnTo>
                    <a:pt x="265486" y="0"/>
                  </a:lnTo>
                  <a:lnTo>
                    <a:pt x="971664" y="0"/>
                  </a:lnTo>
                  <a:lnTo>
                    <a:pt x="1237151" y="530974"/>
                  </a:lnTo>
                  <a:lnTo>
                    <a:pt x="971664" y="1061948"/>
                  </a:lnTo>
                  <a:lnTo>
                    <a:pt x="265486" y="1061948"/>
                  </a:lnTo>
                  <a:lnTo>
                    <a:pt x="0" y="53097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418" name="Google Shape;418;p30"/>
            <p:cNvPicPr preferRelativeResize="0"/>
            <p:nvPr/>
          </p:nvPicPr>
          <p:blipFill rotWithShape="1">
            <a:blip r:embed="rId5">
              <a:alphaModFix/>
            </a:blip>
            <a:srcRect b="0" l="0" r="0" t="0"/>
            <a:stretch/>
          </p:blipFill>
          <p:spPr>
            <a:xfrm>
              <a:off x="6087179" y="3719596"/>
              <a:ext cx="169378" cy="149862"/>
            </a:xfrm>
            <a:prstGeom prst="rect">
              <a:avLst/>
            </a:prstGeom>
            <a:noFill/>
            <a:ln>
              <a:noFill/>
            </a:ln>
          </p:spPr>
        </p:pic>
        <p:sp>
          <p:nvSpPr>
            <p:cNvPr id="419" name="Google Shape;419;p30"/>
            <p:cNvSpPr/>
            <p:nvPr/>
          </p:nvSpPr>
          <p:spPr>
            <a:xfrm>
              <a:off x="2889685" y="3259738"/>
              <a:ext cx="1237615" cy="1062355"/>
            </a:xfrm>
            <a:custGeom>
              <a:rect b="b" l="l" r="r" t="t"/>
              <a:pathLst>
                <a:path extrusionOk="0" h="1062354" w="1237614">
                  <a:moveTo>
                    <a:pt x="971664" y="0"/>
                  </a:moveTo>
                  <a:lnTo>
                    <a:pt x="265487" y="0"/>
                  </a:lnTo>
                  <a:lnTo>
                    <a:pt x="0" y="530974"/>
                  </a:lnTo>
                  <a:lnTo>
                    <a:pt x="265487" y="1061948"/>
                  </a:lnTo>
                  <a:lnTo>
                    <a:pt x="971664" y="1061948"/>
                  </a:lnTo>
                  <a:lnTo>
                    <a:pt x="1237151" y="530974"/>
                  </a:lnTo>
                  <a:lnTo>
                    <a:pt x="971664" y="0"/>
                  </a:lnTo>
                  <a:close/>
                </a:path>
              </a:pathLst>
            </a:custGeom>
            <a:solidFill>
              <a:srgbClr val="F7964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0" name="Google Shape;420;p30"/>
            <p:cNvSpPr/>
            <p:nvPr/>
          </p:nvSpPr>
          <p:spPr>
            <a:xfrm>
              <a:off x="2889685" y="3259738"/>
              <a:ext cx="1237615" cy="1062355"/>
            </a:xfrm>
            <a:custGeom>
              <a:rect b="b" l="l" r="r" t="t"/>
              <a:pathLst>
                <a:path extrusionOk="0" h="1062354" w="1237614">
                  <a:moveTo>
                    <a:pt x="0" y="530974"/>
                  </a:moveTo>
                  <a:lnTo>
                    <a:pt x="265486" y="0"/>
                  </a:lnTo>
                  <a:lnTo>
                    <a:pt x="971664" y="0"/>
                  </a:lnTo>
                  <a:lnTo>
                    <a:pt x="1237151" y="530974"/>
                  </a:lnTo>
                  <a:lnTo>
                    <a:pt x="971664" y="1061948"/>
                  </a:lnTo>
                  <a:lnTo>
                    <a:pt x="265486" y="1061948"/>
                  </a:lnTo>
                  <a:lnTo>
                    <a:pt x="0" y="53097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21" name="Google Shape;421;p30"/>
          <p:cNvSpPr txBox="1"/>
          <p:nvPr/>
        </p:nvSpPr>
        <p:spPr>
          <a:xfrm>
            <a:off x="3110625" y="3430523"/>
            <a:ext cx="795655" cy="702500"/>
          </a:xfrm>
          <a:prstGeom prst="rect">
            <a:avLst/>
          </a:prstGeom>
          <a:noFill/>
          <a:ln>
            <a:noFill/>
          </a:ln>
        </p:spPr>
        <p:txBody>
          <a:bodyPr anchorCtr="0" anchor="t" bIns="0" lIns="0" spcFirstLastPara="1" rIns="0" wrap="square" tIns="22850">
            <a:spAutoFit/>
          </a:bodyPr>
          <a:lstStyle/>
          <a:p>
            <a:pPr indent="-635" lvl="0" marL="12065" marR="5080" rtl="0" algn="ctr">
              <a:lnSpc>
                <a:spcPct val="91500"/>
              </a:lnSpc>
              <a:spcBef>
                <a:spcPts val="0"/>
              </a:spcBef>
              <a:spcAft>
                <a:spcPts val="0"/>
              </a:spcAft>
              <a:buNone/>
            </a:pPr>
            <a:r>
              <a:rPr lang="el-GR" sz="800">
                <a:solidFill>
                  <a:srgbClr val="FFFFFF"/>
                </a:solidFill>
                <a:latin typeface="Calibri"/>
                <a:ea typeface="Calibri"/>
                <a:cs typeface="Calibri"/>
                <a:sym typeface="Calibri"/>
              </a:rPr>
              <a:t>Τοπίο με αναβαθμίδες, καστανιές, μουριές, φυσικό απόθεμα, εθνικό πάρκο</a:t>
            </a:r>
            <a:endParaRPr sz="800">
              <a:solidFill>
                <a:schemeClr val="dk1"/>
              </a:solidFill>
              <a:latin typeface="Calibri"/>
              <a:ea typeface="Calibri"/>
              <a:cs typeface="Calibri"/>
              <a:sym typeface="Calibri"/>
            </a:endParaRPr>
          </a:p>
        </p:txBody>
      </p:sp>
      <p:grpSp>
        <p:nvGrpSpPr>
          <p:cNvPr id="422" name="Google Shape;422;p30"/>
          <p:cNvGrpSpPr/>
          <p:nvPr/>
        </p:nvGrpSpPr>
        <p:grpSpPr>
          <a:xfrm>
            <a:off x="1825462" y="3279814"/>
            <a:ext cx="6554926" cy="1632473"/>
            <a:chOff x="1825462" y="3279814"/>
            <a:chExt cx="6554926" cy="1632473"/>
          </a:xfrm>
        </p:grpSpPr>
        <p:pic>
          <p:nvPicPr>
            <p:cNvPr id="423" name="Google Shape;423;p30"/>
            <p:cNvPicPr preferRelativeResize="0"/>
            <p:nvPr/>
          </p:nvPicPr>
          <p:blipFill rotWithShape="1">
            <a:blip r:embed="rId9">
              <a:alphaModFix/>
            </a:blip>
            <a:srcRect b="0" l="0" r="0" t="0"/>
            <a:stretch/>
          </p:blipFill>
          <p:spPr>
            <a:xfrm>
              <a:off x="2912789" y="3717588"/>
              <a:ext cx="169378" cy="149862"/>
            </a:xfrm>
            <a:prstGeom prst="rect">
              <a:avLst/>
            </a:prstGeom>
            <a:noFill/>
            <a:ln>
              <a:noFill/>
            </a:ln>
          </p:spPr>
        </p:pic>
        <p:pic>
          <p:nvPicPr>
            <p:cNvPr id="424" name="Google Shape;424;p30"/>
            <p:cNvPicPr preferRelativeResize="0"/>
            <p:nvPr/>
          </p:nvPicPr>
          <p:blipFill rotWithShape="1">
            <a:blip r:embed="rId13">
              <a:alphaModFix/>
            </a:blip>
            <a:srcRect b="0" l="0" r="0" t="0"/>
            <a:stretch/>
          </p:blipFill>
          <p:spPr>
            <a:xfrm>
              <a:off x="1825462" y="3849932"/>
              <a:ext cx="1237150" cy="1061948"/>
            </a:xfrm>
            <a:prstGeom prst="rect">
              <a:avLst/>
            </a:prstGeom>
            <a:noFill/>
            <a:ln>
              <a:noFill/>
            </a:ln>
          </p:spPr>
        </p:pic>
        <p:sp>
          <p:nvSpPr>
            <p:cNvPr id="425" name="Google Shape;425;p30"/>
            <p:cNvSpPr/>
            <p:nvPr/>
          </p:nvSpPr>
          <p:spPr>
            <a:xfrm>
              <a:off x="1825462" y="3849932"/>
              <a:ext cx="1237615" cy="1062355"/>
            </a:xfrm>
            <a:custGeom>
              <a:rect b="b" l="l" r="r" t="t"/>
              <a:pathLst>
                <a:path extrusionOk="0" h="1062354" w="1237614">
                  <a:moveTo>
                    <a:pt x="0" y="530974"/>
                  </a:moveTo>
                  <a:lnTo>
                    <a:pt x="265486" y="0"/>
                  </a:lnTo>
                  <a:lnTo>
                    <a:pt x="971664" y="0"/>
                  </a:lnTo>
                  <a:lnTo>
                    <a:pt x="1237151" y="530974"/>
                  </a:lnTo>
                  <a:lnTo>
                    <a:pt x="971664" y="1061948"/>
                  </a:lnTo>
                  <a:lnTo>
                    <a:pt x="265486" y="1061948"/>
                  </a:lnTo>
                  <a:lnTo>
                    <a:pt x="0" y="53097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426" name="Google Shape;426;p30"/>
            <p:cNvPicPr preferRelativeResize="0"/>
            <p:nvPr/>
          </p:nvPicPr>
          <p:blipFill rotWithShape="1">
            <a:blip r:embed="rId5">
              <a:alphaModFix/>
            </a:blip>
            <a:srcRect b="0" l="0" r="0" t="0"/>
            <a:stretch/>
          </p:blipFill>
          <p:spPr>
            <a:xfrm>
              <a:off x="2654542" y="3852089"/>
              <a:ext cx="169378" cy="149862"/>
            </a:xfrm>
            <a:prstGeom prst="rect">
              <a:avLst/>
            </a:prstGeom>
            <a:noFill/>
            <a:ln>
              <a:noFill/>
            </a:ln>
          </p:spPr>
        </p:pic>
        <p:sp>
          <p:nvSpPr>
            <p:cNvPr id="427" name="Google Shape;427;p30"/>
            <p:cNvSpPr/>
            <p:nvPr/>
          </p:nvSpPr>
          <p:spPr>
            <a:xfrm>
              <a:off x="7142773" y="3279814"/>
              <a:ext cx="1237615" cy="1062355"/>
            </a:xfrm>
            <a:custGeom>
              <a:rect b="b" l="l" r="r" t="t"/>
              <a:pathLst>
                <a:path extrusionOk="0" h="1062354" w="1237615">
                  <a:moveTo>
                    <a:pt x="971664" y="0"/>
                  </a:moveTo>
                  <a:lnTo>
                    <a:pt x="265487" y="0"/>
                  </a:lnTo>
                  <a:lnTo>
                    <a:pt x="0" y="530973"/>
                  </a:lnTo>
                  <a:lnTo>
                    <a:pt x="265487" y="1061947"/>
                  </a:lnTo>
                  <a:lnTo>
                    <a:pt x="971664" y="1061947"/>
                  </a:lnTo>
                  <a:lnTo>
                    <a:pt x="1237151" y="530973"/>
                  </a:lnTo>
                  <a:lnTo>
                    <a:pt x="971664" y="0"/>
                  </a:lnTo>
                  <a:close/>
                </a:path>
              </a:pathLst>
            </a:custGeom>
            <a:solidFill>
              <a:srgbClr val="F7964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8" name="Google Shape;428;p30"/>
            <p:cNvSpPr/>
            <p:nvPr/>
          </p:nvSpPr>
          <p:spPr>
            <a:xfrm>
              <a:off x="7142773" y="3279814"/>
              <a:ext cx="1237615" cy="1062355"/>
            </a:xfrm>
            <a:custGeom>
              <a:rect b="b" l="l" r="r" t="t"/>
              <a:pathLst>
                <a:path extrusionOk="0" h="1062354" w="1237615">
                  <a:moveTo>
                    <a:pt x="0" y="530974"/>
                  </a:moveTo>
                  <a:lnTo>
                    <a:pt x="265486" y="0"/>
                  </a:lnTo>
                  <a:lnTo>
                    <a:pt x="971664" y="0"/>
                  </a:lnTo>
                  <a:lnTo>
                    <a:pt x="1237151" y="530974"/>
                  </a:lnTo>
                  <a:lnTo>
                    <a:pt x="971664" y="1061948"/>
                  </a:lnTo>
                  <a:lnTo>
                    <a:pt x="265486" y="1061948"/>
                  </a:lnTo>
                  <a:lnTo>
                    <a:pt x="0" y="53097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29" name="Google Shape;429;p30"/>
          <p:cNvSpPr txBox="1"/>
          <p:nvPr/>
        </p:nvSpPr>
        <p:spPr>
          <a:xfrm>
            <a:off x="7391400" y="3729228"/>
            <a:ext cx="664516" cy="135935"/>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None/>
            </a:pPr>
            <a:r>
              <a:rPr lang="el-GR" sz="800">
                <a:solidFill>
                  <a:srgbClr val="FFFFFF"/>
                </a:solidFill>
                <a:latin typeface="Calibri"/>
                <a:ea typeface="Calibri"/>
                <a:cs typeface="Calibri"/>
                <a:sym typeface="Calibri"/>
              </a:rPr>
              <a:t>Και ακόμη τι;</a:t>
            </a:r>
            <a:endParaRPr sz="800">
              <a:solidFill>
                <a:schemeClr val="dk1"/>
              </a:solidFill>
              <a:latin typeface="Calibri"/>
              <a:ea typeface="Calibri"/>
              <a:cs typeface="Calibri"/>
              <a:sym typeface="Calibri"/>
            </a:endParaRPr>
          </a:p>
        </p:txBody>
      </p:sp>
      <p:grpSp>
        <p:nvGrpSpPr>
          <p:cNvPr id="430" name="Google Shape;430;p30"/>
          <p:cNvGrpSpPr/>
          <p:nvPr/>
        </p:nvGrpSpPr>
        <p:grpSpPr>
          <a:xfrm>
            <a:off x="6078550" y="3861577"/>
            <a:ext cx="1466200" cy="1062355"/>
            <a:chOff x="6078550" y="3861577"/>
            <a:chExt cx="1466200" cy="1062355"/>
          </a:xfrm>
        </p:grpSpPr>
        <p:pic>
          <p:nvPicPr>
            <p:cNvPr id="431" name="Google Shape;431;p30"/>
            <p:cNvPicPr preferRelativeResize="0"/>
            <p:nvPr/>
          </p:nvPicPr>
          <p:blipFill rotWithShape="1">
            <a:blip r:embed="rId7">
              <a:alphaModFix/>
            </a:blip>
            <a:srcRect b="0" l="0" r="0" t="0"/>
            <a:stretch/>
          </p:blipFill>
          <p:spPr>
            <a:xfrm>
              <a:off x="7375372" y="4197372"/>
              <a:ext cx="169378" cy="149862"/>
            </a:xfrm>
            <a:prstGeom prst="rect">
              <a:avLst/>
            </a:prstGeom>
            <a:noFill/>
            <a:ln>
              <a:noFill/>
            </a:ln>
          </p:spPr>
        </p:pic>
        <p:pic>
          <p:nvPicPr>
            <p:cNvPr id="432" name="Google Shape;432;p30"/>
            <p:cNvPicPr preferRelativeResize="0"/>
            <p:nvPr/>
          </p:nvPicPr>
          <p:blipFill rotWithShape="1">
            <a:blip r:embed="rId14">
              <a:alphaModFix/>
            </a:blip>
            <a:srcRect b="0" l="0" r="0" t="0"/>
            <a:stretch/>
          </p:blipFill>
          <p:spPr>
            <a:xfrm>
              <a:off x="6078550" y="3861577"/>
              <a:ext cx="1237150" cy="1061947"/>
            </a:xfrm>
            <a:prstGeom prst="rect">
              <a:avLst/>
            </a:prstGeom>
            <a:noFill/>
            <a:ln>
              <a:noFill/>
            </a:ln>
          </p:spPr>
        </p:pic>
        <p:sp>
          <p:nvSpPr>
            <p:cNvPr id="433" name="Google Shape;433;p30"/>
            <p:cNvSpPr/>
            <p:nvPr/>
          </p:nvSpPr>
          <p:spPr>
            <a:xfrm>
              <a:off x="6078550" y="3861577"/>
              <a:ext cx="1237615" cy="1062355"/>
            </a:xfrm>
            <a:custGeom>
              <a:rect b="b" l="l" r="r" t="t"/>
              <a:pathLst>
                <a:path extrusionOk="0" h="1062354" w="1237615">
                  <a:moveTo>
                    <a:pt x="0" y="530974"/>
                  </a:moveTo>
                  <a:lnTo>
                    <a:pt x="265486" y="0"/>
                  </a:lnTo>
                  <a:lnTo>
                    <a:pt x="971664" y="0"/>
                  </a:lnTo>
                  <a:lnTo>
                    <a:pt x="1237151" y="530974"/>
                  </a:lnTo>
                  <a:lnTo>
                    <a:pt x="971664" y="1061948"/>
                  </a:lnTo>
                  <a:lnTo>
                    <a:pt x="265486" y="1061948"/>
                  </a:lnTo>
                  <a:lnTo>
                    <a:pt x="0" y="530974"/>
                  </a:lnTo>
                  <a:close/>
                </a:path>
              </a:pathLst>
            </a:custGeom>
            <a:noFill/>
            <a:ln cap="flat" cmpd="sng" w="25400">
              <a:solidFill>
                <a:srgbClr val="F79646"/>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434" name="Google Shape;434;p30"/>
            <p:cNvPicPr preferRelativeResize="0"/>
            <p:nvPr/>
          </p:nvPicPr>
          <p:blipFill rotWithShape="1">
            <a:blip r:embed="rId3">
              <a:alphaModFix/>
            </a:blip>
            <a:srcRect b="0" l="0" r="0" t="0"/>
            <a:stretch/>
          </p:blipFill>
          <p:spPr>
            <a:xfrm>
              <a:off x="7146071" y="4315010"/>
              <a:ext cx="169378" cy="149862"/>
            </a:xfrm>
            <a:prstGeom prst="rect">
              <a:avLst/>
            </a:prstGeom>
            <a:noFill/>
            <a:ln>
              <a:noFill/>
            </a:ln>
          </p:spPr>
        </p:pic>
      </p:grpSp>
      <p:sp>
        <p:nvSpPr>
          <p:cNvPr id="435" name="Google Shape;435;p30"/>
          <p:cNvSpPr txBox="1"/>
          <p:nvPr>
            <p:ph type="title"/>
          </p:nvPr>
        </p:nvSpPr>
        <p:spPr>
          <a:xfrm>
            <a:off x="1905000" y="77215"/>
            <a:ext cx="5371186" cy="5206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l-GR" sz="3300">
                <a:solidFill>
                  <a:srgbClr val="4F81BD"/>
                </a:solidFill>
                <a:latin typeface="Calibri"/>
                <a:ea typeface="Calibri"/>
                <a:cs typeface="Calibri"/>
                <a:sym typeface="Calibri"/>
              </a:rPr>
              <a:t>Το παράδειγμα των Cévennes</a:t>
            </a:r>
            <a:endParaRPr sz="330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39" name="Shape 439"/>
        <p:cNvGrpSpPr/>
        <p:nvPr/>
      </p:nvGrpSpPr>
      <p:grpSpPr>
        <a:xfrm>
          <a:off x="0" y="0"/>
          <a:ext cx="0" cy="0"/>
          <a:chOff x="0" y="0"/>
          <a:chExt cx="0" cy="0"/>
        </a:xfrm>
      </p:grpSpPr>
      <p:sp>
        <p:nvSpPr>
          <p:cNvPr id="440" name="Google Shape;440;p31"/>
          <p:cNvSpPr txBox="1"/>
          <p:nvPr>
            <p:ph type="title"/>
          </p:nvPr>
        </p:nvSpPr>
        <p:spPr>
          <a:xfrm>
            <a:off x="1731835" y="135127"/>
            <a:ext cx="5681345" cy="845819"/>
          </a:xfrm>
          <a:prstGeom prst="rect">
            <a:avLst/>
          </a:prstGeom>
          <a:noFill/>
          <a:ln>
            <a:noFill/>
          </a:ln>
        </p:spPr>
        <p:txBody>
          <a:bodyPr anchorCtr="0" anchor="t" bIns="0" lIns="0" spcFirstLastPara="1" rIns="0" wrap="square" tIns="27300">
            <a:spAutoFit/>
          </a:bodyPr>
          <a:lstStyle/>
          <a:p>
            <a:pPr indent="-556260" lvl="0" marL="568325" marR="5080" rtl="0" algn="l">
              <a:lnSpc>
                <a:spcPct val="119259"/>
              </a:lnSpc>
              <a:spcBef>
                <a:spcPts val="0"/>
              </a:spcBef>
              <a:spcAft>
                <a:spcPts val="0"/>
              </a:spcAft>
              <a:buNone/>
            </a:pPr>
            <a:r>
              <a:rPr b="1" lang="el-GR" sz="2700">
                <a:latin typeface="Calibri"/>
                <a:ea typeface="Calibri"/>
                <a:cs typeface="Calibri"/>
                <a:sym typeface="Calibri"/>
              </a:rPr>
              <a:t>Εκτίμηση του βαθμού ενεργοποίησης κάθε στοιχείου του πόρου</a:t>
            </a:r>
            <a:endParaRPr sz="2700">
              <a:latin typeface="Calibri"/>
              <a:ea typeface="Calibri"/>
              <a:cs typeface="Calibri"/>
              <a:sym typeface="Calibri"/>
            </a:endParaRPr>
          </a:p>
        </p:txBody>
      </p:sp>
      <p:sp>
        <p:nvSpPr>
          <p:cNvPr id="441" name="Google Shape;441;p31"/>
          <p:cNvSpPr txBox="1"/>
          <p:nvPr/>
        </p:nvSpPr>
        <p:spPr>
          <a:xfrm>
            <a:off x="5169215" y="5416803"/>
            <a:ext cx="2992120" cy="177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l-GR" sz="1000">
                <a:solidFill>
                  <a:schemeClr val="dk1"/>
                </a:solidFill>
                <a:latin typeface="Arial"/>
                <a:ea typeface="Arial"/>
                <a:cs typeface="Arial"/>
                <a:sym typeface="Arial"/>
              </a:rPr>
              <a:t>Source: according to Loïc Perron,Claude Janin, 2014</a:t>
            </a:r>
            <a:endParaRPr sz="1000">
              <a:solidFill>
                <a:schemeClr val="dk1"/>
              </a:solidFill>
              <a:latin typeface="Arial"/>
              <a:ea typeface="Arial"/>
              <a:cs typeface="Arial"/>
              <a:sym typeface="Arial"/>
            </a:endParaRPr>
          </a:p>
        </p:txBody>
      </p:sp>
      <p:pic>
        <p:nvPicPr>
          <p:cNvPr id="442" name="Google Shape;442;p31"/>
          <p:cNvPicPr preferRelativeResize="0"/>
          <p:nvPr/>
        </p:nvPicPr>
        <p:blipFill rotWithShape="1">
          <a:blip r:embed="rId3">
            <a:alphaModFix/>
          </a:blip>
          <a:srcRect b="0" l="0" r="0" t="0"/>
          <a:stretch/>
        </p:blipFill>
        <p:spPr>
          <a:xfrm>
            <a:off x="1152144" y="969263"/>
            <a:ext cx="6839711" cy="444398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46" name="Shape 446"/>
        <p:cNvGrpSpPr/>
        <p:nvPr/>
      </p:nvGrpSpPr>
      <p:grpSpPr>
        <a:xfrm>
          <a:off x="0" y="0"/>
          <a:ext cx="0" cy="0"/>
          <a:chOff x="0" y="0"/>
          <a:chExt cx="0" cy="0"/>
        </a:xfrm>
      </p:grpSpPr>
      <p:sp>
        <p:nvSpPr>
          <p:cNvPr id="447" name="Google Shape;447;p32"/>
          <p:cNvSpPr/>
          <p:nvPr/>
        </p:nvSpPr>
        <p:spPr>
          <a:xfrm>
            <a:off x="1284837" y="1874204"/>
            <a:ext cx="6572250" cy="1104900"/>
          </a:xfrm>
          <a:custGeom>
            <a:rect b="b" l="l" r="r" t="t"/>
            <a:pathLst>
              <a:path extrusionOk="0" h="1104900" w="6572250">
                <a:moveTo>
                  <a:pt x="6572250" y="0"/>
                </a:moveTo>
                <a:lnTo>
                  <a:pt x="0" y="0"/>
                </a:lnTo>
                <a:lnTo>
                  <a:pt x="0" y="1104635"/>
                </a:lnTo>
                <a:lnTo>
                  <a:pt x="6572250" y="1104635"/>
                </a:lnTo>
                <a:lnTo>
                  <a:pt x="6572250" y="0"/>
                </a:lnTo>
                <a:close/>
              </a:path>
            </a:pathLst>
          </a:custGeom>
          <a:solidFill>
            <a:srgbClr val="FDEAD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8" name="Google Shape;448;p32"/>
          <p:cNvSpPr txBox="1"/>
          <p:nvPr>
            <p:ph type="title"/>
          </p:nvPr>
        </p:nvSpPr>
        <p:spPr>
          <a:xfrm>
            <a:off x="1792837" y="2096007"/>
            <a:ext cx="5827163" cy="582211"/>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l-GR" sz="3700">
                <a:latin typeface="Calibri"/>
                <a:ea typeface="Calibri"/>
                <a:cs typeface="Calibri"/>
                <a:sym typeface="Calibri"/>
              </a:rPr>
              <a:t>Βήμα 2. Αξιολόγηση πόρων</a:t>
            </a:r>
            <a:endParaRPr sz="3700">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52" name="Shape 452"/>
        <p:cNvGrpSpPr/>
        <p:nvPr/>
      </p:nvGrpSpPr>
      <p:grpSpPr>
        <a:xfrm>
          <a:off x="0" y="0"/>
          <a:ext cx="0" cy="0"/>
          <a:chOff x="0" y="0"/>
          <a:chExt cx="0" cy="0"/>
        </a:xfrm>
      </p:grpSpPr>
      <p:grpSp>
        <p:nvGrpSpPr>
          <p:cNvPr id="453" name="Google Shape;453;p33"/>
          <p:cNvGrpSpPr/>
          <p:nvPr/>
        </p:nvGrpSpPr>
        <p:grpSpPr>
          <a:xfrm>
            <a:off x="1829546" y="1284005"/>
            <a:ext cx="6193932" cy="3455414"/>
            <a:chOff x="1829546" y="1284005"/>
            <a:chExt cx="6193932" cy="3455414"/>
          </a:xfrm>
        </p:grpSpPr>
        <p:sp>
          <p:nvSpPr>
            <p:cNvPr id="454" name="Google Shape;454;p33"/>
            <p:cNvSpPr/>
            <p:nvPr/>
          </p:nvSpPr>
          <p:spPr>
            <a:xfrm>
              <a:off x="1835896" y="1290354"/>
              <a:ext cx="1030605" cy="1257935"/>
            </a:xfrm>
            <a:custGeom>
              <a:rect b="b" l="l" r="r" t="t"/>
              <a:pathLst>
                <a:path extrusionOk="0" h="1257935" w="1030605">
                  <a:moveTo>
                    <a:pt x="1030111" y="0"/>
                  </a:moveTo>
                  <a:lnTo>
                    <a:pt x="0" y="0"/>
                  </a:lnTo>
                  <a:lnTo>
                    <a:pt x="0" y="1257492"/>
                  </a:lnTo>
                  <a:lnTo>
                    <a:pt x="1030111" y="1257492"/>
                  </a:lnTo>
                  <a:lnTo>
                    <a:pt x="1030111" y="0"/>
                  </a:lnTo>
                  <a:close/>
                </a:path>
              </a:pathLst>
            </a:custGeom>
            <a:solidFill>
              <a:srgbClr val="F7964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5" name="Google Shape;455;p33"/>
            <p:cNvSpPr/>
            <p:nvPr/>
          </p:nvSpPr>
          <p:spPr>
            <a:xfrm>
              <a:off x="2866009" y="2547848"/>
              <a:ext cx="5151120" cy="508634"/>
            </a:xfrm>
            <a:custGeom>
              <a:rect b="b" l="l" r="r" t="t"/>
              <a:pathLst>
                <a:path extrusionOk="0" h="508635" w="5151120">
                  <a:moveTo>
                    <a:pt x="5150559" y="0"/>
                  </a:moveTo>
                  <a:lnTo>
                    <a:pt x="0" y="0"/>
                  </a:lnTo>
                  <a:lnTo>
                    <a:pt x="0" y="508077"/>
                  </a:lnTo>
                  <a:lnTo>
                    <a:pt x="5150559" y="508077"/>
                  </a:lnTo>
                  <a:lnTo>
                    <a:pt x="5150559" y="0"/>
                  </a:lnTo>
                  <a:close/>
                </a:path>
              </a:pathLst>
            </a:custGeom>
            <a:solidFill>
              <a:srgbClr val="FCDDCF"/>
            </a:solidFill>
            <a:ln cap="flat" cmpd="sng" w="9525">
              <a:solidFill>
                <a:schemeClr val="dk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6" name="Google Shape;456;p33"/>
            <p:cNvSpPr/>
            <p:nvPr/>
          </p:nvSpPr>
          <p:spPr>
            <a:xfrm>
              <a:off x="2866009" y="3055937"/>
              <a:ext cx="5151120" cy="699135"/>
            </a:xfrm>
            <a:custGeom>
              <a:rect b="b" l="l" r="r" t="t"/>
              <a:pathLst>
                <a:path extrusionOk="0" h="699135" w="5151120">
                  <a:moveTo>
                    <a:pt x="5150548" y="0"/>
                  </a:moveTo>
                  <a:lnTo>
                    <a:pt x="4120438" y="0"/>
                  </a:lnTo>
                  <a:lnTo>
                    <a:pt x="1030109" y="0"/>
                  </a:lnTo>
                  <a:lnTo>
                    <a:pt x="0" y="0"/>
                  </a:lnTo>
                  <a:lnTo>
                    <a:pt x="0" y="698601"/>
                  </a:lnTo>
                  <a:lnTo>
                    <a:pt x="1030109" y="698601"/>
                  </a:lnTo>
                  <a:lnTo>
                    <a:pt x="4120438" y="698601"/>
                  </a:lnTo>
                  <a:lnTo>
                    <a:pt x="5150548" y="698601"/>
                  </a:lnTo>
                  <a:lnTo>
                    <a:pt x="5150548" y="0"/>
                  </a:lnTo>
                  <a:close/>
                </a:path>
              </a:pathLst>
            </a:custGeom>
            <a:solidFill>
              <a:srgbClr val="FDEFE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7" name="Google Shape;457;p33"/>
            <p:cNvSpPr/>
            <p:nvPr/>
          </p:nvSpPr>
          <p:spPr>
            <a:xfrm>
              <a:off x="2866009" y="3754539"/>
              <a:ext cx="5151120" cy="978535"/>
            </a:xfrm>
            <a:custGeom>
              <a:rect b="b" l="l" r="r" t="t"/>
              <a:pathLst>
                <a:path extrusionOk="0" h="978535" w="5151120">
                  <a:moveTo>
                    <a:pt x="5150548" y="0"/>
                  </a:moveTo>
                  <a:lnTo>
                    <a:pt x="2060219" y="0"/>
                  </a:lnTo>
                  <a:lnTo>
                    <a:pt x="1030109" y="0"/>
                  </a:lnTo>
                  <a:lnTo>
                    <a:pt x="0" y="0"/>
                  </a:lnTo>
                  <a:lnTo>
                    <a:pt x="0" y="978052"/>
                  </a:lnTo>
                  <a:lnTo>
                    <a:pt x="1030109" y="978052"/>
                  </a:lnTo>
                  <a:lnTo>
                    <a:pt x="2060219" y="978052"/>
                  </a:lnTo>
                  <a:lnTo>
                    <a:pt x="5150548" y="978052"/>
                  </a:lnTo>
                  <a:lnTo>
                    <a:pt x="5150548" y="0"/>
                  </a:lnTo>
                  <a:close/>
                </a:path>
              </a:pathLst>
            </a:custGeom>
            <a:solidFill>
              <a:srgbClr val="FCDDC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8" name="Google Shape;458;p33"/>
            <p:cNvSpPr/>
            <p:nvPr/>
          </p:nvSpPr>
          <p:spPr>
            <a:xfrm>
              <a:off x="2866008" y="1284005"/>
              <a:ext cx="0" cy="1264285"/>
            </a:xfrm>
            <a:custGeom>
              <a:rect b="b" l="l" r="r" t="t"/>
              <a:pathLst>
                <a:path extrusionOk="0" h="1264285" w="120000">
                  <a:moveTo>
                    <a:pt x="0" y="0"/>
                  </a:moveTo>
                  <a:lnTo>
                    <a:pt x="0" y="1263843"/>
                  </a:lnTo>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9" name="Google Shape;459;p33"/>
            <p:cNvSpPr/>
            <p:nvPr/>
          </p:nvSpPr>
          <p:spPr>
            <a:xfrm>
              <a:off x="2866008" y="2547848"/>
              <a:ext cx="0" cy="2191385"/>
            </a:xfrm>
            <a:custGeom>
              <a:rect b="b" l="l" r="r" t="t"/>
              <a:pathLst>
                <a:path extrusionOk="0" h="2191385" w="120000">
                  <a:moveTo>
                    <a:pt x="0" y="0"/>
                  </a:moveTo>
                  <a:lnTo>
                    <a:pt x="0" y="2191086"/>
                  </a:lnTo>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0" name="Google Shape;460;p33"/>
            <p:cNvSpPr/>
            <p:nvPr/>
          </p:nvSpPr>
          <p:spPr>
            <a:xfrm>
              <a:off x="3896120" y="1284005"/>
              <a:ext cx="0" cy="1270635"/>
            </a:xfrm>
            <a:custGeom>
              <a:rect b="b" l="l" r="r" t="t"/>
              <a:pathLst>
                <a:path extrusionOk="0" h="1270635" w="120000">
                  <a:moveTo>
                    <a:pt x="0" y="0"/>
                  </a:moveTo>
                  <a:lnTo>
                    <a:pt x="0" y="1270193"/>
                  </a:lnTo>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1" name="Google Shape;461;p33"/>
            <p:cNvSpPr/>
            <p:nvPr/>
          </p:nvSpPr>
          <p:spPr>
            <a:xfrm>
              <a:off x="3896120" y="3049576"/>
              <a:ext cx="0" cy="1689735"/>
            </a:xfrm>
            <a:custGeom>
              <a:rect b="b" l="l" r="r" t="t"/>
              <a:pathLst>
                <a:path extrusionOk="0" h="1689735" w="120000">
                  <a:moveTo>
                    <a:pt x="0" y="0"/>
                  </a:moveTo>
                  <a:lnTo>
                    <a:pt x="0" y="1689358"/>
                  </a:lnTo>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2" name="Google Shape;462;p33"/>
            <p:cNvSpPr/>
            <p:nvPr/>
          </p:nvSpPr>
          <p:spPr>
            <a:xfrm>
              <a:off x="4926232" y="1284005"/>
              <a:ext cx="0" cy="1270635"/>
            </a:xfrm>
            <a:custGeom>
              <a:rect b="b" l="l" r="r" t="t"/>
              <a:pathLst>
                <a:path extrusionOk="0" h="1270635" w="120000">
                  <a:moveTo>
                    <a:pt x="0" y="0"/>
                  </a:moveTo>
                  <a:lnTo>
                    <a:pt x="0" y="1270193"/>
                  </a:lnTo>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3" name="Google Shape;463;p33"/>
            <p:cNvSpPr/>
            <p:nvPr/>
          </p:nvSpPr>
          <p:spPr>
            <a:xfrm>
              <a:off x="4926232" y="3748184"/>
              <a:ext cx="0" cy="991235"/>
            </a:xfrm>
            <a:custGeom>
              <a:rect b="b" l="l" r="r" t="t"/>
              <a:pathLst>
                <a:path extrusionOk="0" h="991235" w="120000">
                  <a:moveTo>
                    <a:pt x="0" y="0"/>
                  </a:moveTo>
                  <a:lnTo>
                    <a:pt x="0" y="990750"/>
                  </a:lnTo>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4" name="Google Shape;464;p33"/>
            <p:cNvSpPr/>
            <p:nvPr/>
          </p:nvSpPr>
          <p:spPr>
            <a:xfrm>
              <a:off x="5956344" y="1284005"/>
              <a:ext cx="1030605" cy="1270635"/>
            </a:xfrm>
            <a:custGeom>
              <a:rect b="b" l="l" r="r" t="t"/>
              <a:pathLst>
                <a:path extrusionOk="0" h="1270635" w="1030604">
                  <a:moveTo>
                    <a:pt x="0" y="0"/>
                  </a:moveTo>
                  <a:lnTo>
                    <a:pt x="0" y="1270193"/>
                  </a:lnTo>
                </a:path>
                <a:path extrusionOk="0" h="1270635" w="1030604">
                  <a:moveTo>
                    <a:pt x="1030112" y="0"/>
                  </a:moveTo>
                  <a:lnTo>
                    <a:pt x="1030112" y="1270193"/>
                  </a:lnTo>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5" name="Google Shape;465;p33"/>
            <p:cNvSpPr/>
            <p:nvPr/>
          </p:nvSpPr>
          <p:spPr>
            <a:xfrm>
              <a:off x="6986456" y="3049576"/>
              <a:ext cx="0" cy="711835"/>
            </a:xfrm>
            <a:custGeom>
              <a:rect b="b" l="l" r="r" t="t"/>
              <a:pathLst>
                <a:path extrusionOk="0" h="711835" w="120000">
                  <a:moveTo>
                    <a:pt x="0" y="0"/>
                  </a:moveTo>
                  <a:lnTo>
                    <a:pt x="0" y="711308"/>
                  </a:lnTo>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6" name="Google Shape;466;p33"/>
            <p:cNvSpPr/>
            <p:nvPr/>
          </p:nvSpPr>
          <p:spPr>
            <a:xfrm>
              <a:off x="1829546" y="2547848"/>
              <a:ext cx="1043305" cy="0"/>
            </a:xfrm>
            <a:custGeom>
              <a:rect b="b" l="l" r="r" t="t"/>
              <a:pathLst>
                <a:path extrusionOk="0" h="120000" w="1043305">
                  <a:moveTo>
                    <a:pt x="0" y="0"/>
                  </a:moveTo>
                  <a:lnTo>
                    <a:pt x="1042812" y="0"/>
                  </a:lnTo>
                </a:path>
              </a:pathLst>
            </a:custGeom>
            <a:noFill/>
            <a:ln cap="flat" cmpd="sng" w="381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7" name="Google Shape;467;p33"/>
            <p:cNvSpPr/>
            <p:nvPr/>
          </p:nvSpPr>
          <p:spPr>
            <a:xfrm>
              <a:off x="2872358" y="2547848"/>
              <a:ext cx="5151120" cy="0"/>
            </a:xfrm>
            <a:custGeom>
              <a:rect b="b" l="l" r="r" t="t"/>
              <a:pathLst>
                <a:path extrusionOk="0" h="120000" w="5151120">
                  <a:moveTo>
                    <a:pt x="0" y="0"/>
                  </a:moveTo>
                  <a:lnTo>
                    <a:pt x="5150560" y="0"/>
                  </a:lnTo>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8" name="Google Shape;468;p33"/>
            <p:cNvSpPr/>
            <p:nvPr/>
          </p:nvSpPr>
          <p:spPr>
            <a:xfrm>
              <a:off x="1829546" y="3055926"/>
              <a:ext cx="1036955" cy="0"/>
            </a:xfrm>
            <a:custGeom>
              <a:rect b="b" l="l" r="r" t="t"/>
              <a:pathLst>
                <a:path extrusionOk="0" h="120000" w="1036955">
                  <a:moveTo>
                    <a:pt x="0" y="0"/>
                  </a:moveTo>
                  <a:lnTo>
                    <a:pt x="1036462" y="0"/>
                  </a:lnTo>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9" name="Google Shape;469;p33"/>
            <p:cNvSpPr/>
            <p:nvPr/>
          </p:nvSpPr>
          <p:spPr>
            <a:xfrm>
              <a:off x="2866008" y="3055926"/>
              <a:ext cx="5157470" cy="0"/>
            </a:xfrm>
            <a:custGeom>
              <a:rect b="b" l="l" r="r" t="t"/>
              <a:pathLst>
                <a:path extrusionOk="0" h="120000" w="5157470">
                  <a:moveTo>
                    <a:pt x="0" y="0"/>
                  </a:moveTo>
                  <a:lnTo>
                    <a:pt x="5156910" y="0"/>
                  </a:lnTo>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0" name="Google Shape;470;p33"/>
            <p:cNvSpPr/>
            <p:nvPr/>
          </p:nvSpPr>
          <p:spPr>
            <a:xfrm>
              <a:off x="1829546" y="3748184"/>
              <a:ext cx="1036955" cy="12700"/>
            </a:xfrm>
            <a:custGeom>
              <a:rect b="b" l="l" r="r" t="t"/>
              <a:pathLst>
                <a:path extrusionOk="0" h="12700" w="1036955">
                  <a:moveTo>
                    <a:pt x="0" y="0"/>
                  </a:moveTo>
                  <a:lnTo>
                    <a:pt x="1036462" y="0"/>
                  </a:lnTo>
                  <a:lnTo>
                    <a:pt x="1036462" y="12699"/>
                  </a:lnTo>
                  <a:lnTo>
                    <a:pt x="0" y="12699"/>
                  </a:lnTo>
                  <a:lnTo>
                    <a:pt x="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1" name="Google Shape;471;p33"/>
            <p:cNvSpPr/>
            <p:nvPr/>
          </p:nvSpPr>
          <p:spPr>
            <a:xfrm>
              <a:off x="2866008" y="3754534"/>
              <a:ext cx="5157470" cy="0"/>
            </a:xfrm>
            <a:custGeom>
              <a:rect b="b" l="l" r="r" t="t"/>
              <a:pathLst>
                <a:path extrusionOk="0" h="120000" w="5157470">
                  <a:moveTo>
                    <a:pt x="0" y="0"/>
                  </a:moveTo>
                  <a:lnTo>
                    <a:pt x="5156910" y="0"/>
                  </a:lnTo>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2" name="Google Shape;472;p33"/>
            <p:cNvSpPr/>
            <p:nvPr/>
          </p:nvSpPr>
          <p:spPr>
            <a:xfrm>
              <a:off x="1835896" y="1284005"/>
              <a:ext cx="6181090" cy="3455035"/>
            </a:xfrm>
            <a:custGeom>
              <a:rect b="b" l="l" r="r" t="t"/>
              <a:pathLst>
                <a:path extrusionOk="0" h="3455035" w="6181090">
                  <a:moveTo>
                    <a:pt x="0" y="0"/>
                  </a:moveTo>
                  <a:lnTo>
                    <a:pt x="0" y="3454929"/>
                  </a:lnTo>
                </a:path>
                <a:path extrusionOk="0" h="3455035" w="6181090">
                  <a:moveTo>
                    <a:pt x="6180672" y="0"/>
                  </a:moveTo>
                  <a:lnTo>
                    <a:pt x="6180672" y="1263843"/>
                  </a:lnTo>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3" name="Google Shape;473;p33"/>
            <p:cNvSpPr/>
            <p:nvPr/>
          </p:nvSpPr>
          <p:spPr>
            <a:xfrm>
              <a:off x="8016568" y="2547848"/>
              <a:ext cx="0" cy="2191385"/>
            </a:xfrm>
            <a:custGeom>
              <a:rect b="b" l="l" r="r" t="t"/>
              <a:pathLst>
                <a:path extrusionOk="0" h="2191385" w="120000">
                  <a:moveTo>
                    <a:pt x="0" y="0"/>
                  </a:moveTo>
                  <a:lnTo>
                    <a:pt x="0" y="2191086"/>
                  </a:lnTo>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4" name="Google Shape;474;p33"/>
            <p:cNvSpPr/>
            <p:nvPr/>
          </p:nvSpPr>
          <p:spPr>
            <a:xfrm>
              <a:off x="1829546" y="1290355"/>
              <a:ext cx="6193790" cy="3442335"/>
            </a:xfrm>
            <a:custGeom>
              <a:rect b="b" l="l" r="r" t="t"/>
              <a:pathLst>
                <a:path extrusionOk="0" h="3442335" w="6193790">
                  <a:moveTo>
                    <a:pt x="0" y="0"/>
                  </a:moveTo>
                  <a:lnTo>
                    <a:pt x="6193372" y="0"/>
                  </a:lnTo>
                </a:path>
                <a:path extrusionOk="0" h="3442335" w="6193790">
                  <a:moveTo>
                    <a:pt x="0" y="3442229"/>
                  </a:moveTo>
                  <a:lnTo>
                    <a:pt x="1036462" y="3442229"/>
                  </a:lnTo>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5" name="Google Shape;475;p33"/>
            <p:cNvSpPr/>
            <p:nvPr/>
          </p:nvSpPr>
          <p:spPr>
            <a:xfrm>
              <a:off x="2866008" y="4732584"/>
              <a:ext cx="5157470" cy="0"/>
            </a:xfrm>
            <a:custGeom>
              <a:rect b="b" l="l" r="r" t="t"/>
              <a:pathLst>
                <a:path extrusionOk="0" h="120000" w="5157470">
                  <a:moveTo>
                    <a:pt x="0" y="0"/>
                  </a:moveTo>
                  <a:lnTo>
                    <a:pt x="5156910" y="0"/>
                  </a:lnTo>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76" name="Google Shape;476;p33"/>
          <p:cNvSpPr txBox="1"/>
          <p:nvPr/>
        </p:nvSpPr>
        <p:spPr>
          <a:xfrm>
            <a:off x="2872358" y="1309116"/>
            <a:ext cx="1017905" cy="1243584"/>
          </a:xfrm>
          <a:prstGeom prst="rect">
            <a:avLst/>
          </a:prstGeom>
          <a:solidFill>
            <a:srgbClr val="F79646"/>
          </a:solidFill>
          <a:ln>
            <a:noFill/>
          </a:ln>
        </p:spPr>
        <p:txBody>
          <a:bodyPr anchorCtr="0" anchor="ctr" bIns="0" lIns="0" spcFirstLastPara="1" rIns="0" wrap="square" tIns="0">
            <a:spAutoFit/>
          </a:bodyPr>
          <a:lstStyle/>
          <a:p>
            <a:pPr indent="0" lvl="0" marL="50800" marR="0" rtl="0" algn="l">
              <a:lnSpc>
                <a:spcPct val="104444"/>
              </a:lnSpc>
              <a:spcBef>
                <a:spcPts val="0"/>
              </a:spcBef>
              <a:spcAft>
                <a:spcPts val="0"/>
              </a:spcAft>
              <a:buNone/>
            </a:pPr>
            <a:r>
              <a:rPr b="1" lang="el-GR" sz="900">
                <a:solidFill>
                  <a:schemeClr val="dk1"/>
                </a:solidFill>
                <a:latin typeface="Calibri"/>
                <a:ea typeface="Calibri"/>
                <a:cs typeface="Calibri"/>
                <a:sym typeface="Calibri"/>
              </a:rPr>
              <a:t>Γενική περιγραφή παραγωγής</a:t>
            </a:r>
            <a:endParaRPr sz="900">
              <a:solidFill>
                <a:schemeClr val="dk1"/>
              </a:solidFill>
              <a:latin typeface="Calibri"/>
              <a:ea typeface="Calibri"/>
              <a:cs typeface="Calibri"/>
              <a:sym typeface="Calibri"/>
            </a:endParaRPr>
          </a:p>
        </p:txBody>
      </p:sp>
      <p:sp>
        <p:nvSpPr>
          <p:cNvPr id="477" name="Google Shape;477;p33"/>
          <p:cNvSpPr txBox="1"/>
          <p:nvPr/>
        </p:nvSpPr>
        <p:spPr>
          <a:xfrm>
            <a:off x="3902470" y="1309116"/>
            <a:ext cx="1017905" cy="1243584"/>
          </a:xfrm>
          <a:prstGeom prst="rect">
            <a:avLst/>
          </a:prstGeom>
          <a:solidFill>
            <a:srgbClr val="F79646"/>
          </a:solidFill>
          <a:ln>
            <a:noFill/>
          </a:ln>
        </p:spPr>
        <p:txBody>
          <a:bodyPr anchorCtr="0" anchor="ctr" bIns="0" lIns="0" spcFirstLastPara="1" rIns="0" wrap="square" tIns="0">
            <a:spAutoFit/>
          </a:bodyPr>
          <a:lstStyle/>
          <a:p>
            <a:pPr indent="0" lvl="0" marL="50800" marR="0" rtl="0" algn="ctr">
              <a:lnSpc>
                <a:spcPct val="104444"/>
              </a:lnSpc>
              <a:spcBef>
                <a:spcPts val="0"/>
              </a:spcBef>
              <a:spcAft>
                <a:spcPts val="0"/>
              </a:spcAft>
              <a:buNone/>
            </a:pPr>
            <a:r>
              <a:rPr b="1" lang="el-GR" sz="900">
                <a:solidFill>
                  <a:schemeClr val="dk1"/>
                </a:solidFill>
                <a:latin typeface="Calibri"/>
                <a:ea typeface="Calibri"/>
                <a:cs typeface="Calibri"/>
                <a:sym typeface="Calibri"/>
              </a:rPr>
              <a:t>Ιδιαιτερότητα παραγωγής (π.χ. πρότυπα ετικετών ποιότητας κ.λπ.) χωρίς ιδιαιτερότητα τοποθεσίας</a:t>
            </a:r>
            <a:endParaRPr sz="900">
              <a:solidFill>
                <a:schemeClr val="dk1"/>
              </a:solidFill>
              <a:latin typeface="Calibri"/>
              <a:ea typeface="Calibri"/>
              <a:cs typeface="Calibri"/>
              <a:sym typeface="Calibri"/>
            </a:endParaRPr>
          </a:p>
        </p:txBody>
      </p:sp>
      <p:sp>
        <p:nvSpPr>
          <p:cNvPr id="478" name="Google Shape;478;p33"/>
          <p:cNvSpPr txBox="1"/>
          <p:nvPr/>
        </p:nvSpPr>
        <p:spPr>
          <a:xfrm>
            <a:off x="4932582" y="1309116"/>
            <a:ext cx="1017905" cy="1243584"/>
          </a:xfrm>
          <a:prstGeom prst="rect">
            <a:avLst/>
          </a:prstGeom>
          <a:solidFill>
            <a:srgbClr val="F79646"/>
          </a:solidFill>
          <a:ln>
            <a:noFill/>
          </a:ln>
        </p:spPr>
        <p:txBody>
          <a:bodyPr anchorCtr="0" anchor="ctr" bIns="0" lIns="0" spcFirstLastPara="1" rIns="0" wrap="square" tIns="0">
            <a:spAutoFit/>
          </a:bodyPr>
          <a:lstStyle/>
          <a:p>
            <a:pPr indent="0" lvl="0" marL="50165" marR="0" rtl="0" algn="ctr">
              <a:lnSpc>
                <a:spcPct val="104444"/>
              </a:lnSpc>
              <a:spcBef>
                <a:spcPts val="0"/>
              </a:spcBef>
              <a:spcAft>
                <a:spcPts val="0"/>
              </a:spcAft>
              <a:buNone/>
            </a:pPr>
            <a:r>
              <a:rPr b="1" lang="el-GR" sz="900">
                <a:solidFill>
                  <a:schemeClr val="dk1"/>
                </a:solidFill>
                <a:latin typeface="Calibri"/>
                <a:ea typeface="Calibri"/>
                <a:cs typeface="Calibri"/>
                <a:sym typeface="Calibri"/>
              </a:rPr>
              <a:t>Ιδιαιτερότητα της παραγωγής (ετικέτα, μάρκετινγκ) με αναφορά στην τοποθεσία (π.χ. βουνό, περιοχή, "από εδώ"...)</a:t>
            </a:r>
            <a:endParaRPr sz="900">
              <a:solidFill>
                <a:schemeClr val="dk1"/>
              </a:solidFill>
              <a:latin typeface="Calibri"/>
              <a:ea typeface="Calibri"/>
              <a:cs typeface="Calibri"/>
              <a:sym typeface="Calibri"/>
            </a:endParaRPr>
          </a:p>
        </p:txBody>
      </p:sp>
      <p:sp>
        <p:nvSpPr>
          <p:cNvPr id="479" name="Google Shape;479;p33"/>
          <p:cNvSpPr txBox="1"/>
          <p:nvPr/>
        </p:nvSpPr>
        <p:spPr>
          <a:xfrm>
            <a:off x="5962694" y="1309116"/>
            <a:ext cx="1017905" cy="1243584"/>
          </a:xfrm>
          <a:prstGeom prst="rect">
            <a:avLst/>
          </a:prstGeom>
          <a:solidFill>
            <a:srgbClr val="F79646"/>
          </a:solidFill>
          <a:ln>
            <a:noFill/>
          </a:ln>
        </p:spPr>
        <p:txBody>
          <a:bodyPr anchorCtr="0" anchor="ctr" bIns="0" lIns="0" spcFirstLastPara="1" rIns="0" wrap="square" tIns="0">
            <a:spAutoFit/>
          </a:bodyPr>
          <a:lstStyle/>
          <a:p>
            <a:pPr indent="0" lvl="0" marL="50165" marR="0" rtl="0" algn="ctr">
              <a:lnSpc>
                <a:spcPct val="104444"/>
              </a:lnSpc>
              <a:spcBef>
                <a:spcPts val="0"/>
              </a:spcBef>
              <a:spcAft>
                <a:spcPts val="0"/>
              </a:spcAft>
              <a:buNone/>
            </a:pPr>
            <a:r>
              <a:rPr b="1" lang="el-GR" sz="900">
                <a:solidFill>
                  <a:schemeClr val="dk1"/>
                </a:solidFill>
                <a:latin typeface="Calibri"/>
                <a:ea typeface="Calibri"/>
                <a:cs typeface="Calibri"/>
                <a:sym typeface="Calibri"/>
              </a:rPr>
              <a:t>Ιδιαιτερότητα του προϊόντος + ιδιαιτερότητα της γεωγραφικής προέλευσης (SIQO)</a:t>
            </a:r>
            <a:endParaRPr sz="900">
              <a:solidFill>
                <a:schemeClr val="dk1"/>
              </a:solidFill>
              <a:latin typeface="Calibri"/>
              <a:ea typeface="Calibri"/>
              <a:cs typeface="Calibri"/>
              <a:sym typeface="Calibri"/>
            </a:endParaRPr>
          </a:p>
        </p:txBody>
      </p:sp>
      <p:sp>
        <p:nvSpPr>
          <p:cNvPr id="480" name="Google Shape;480;p33"/>
          <p:cNvSpPr txBox="1"/>
          <p:nvPr/>
        </p:nvSpPr>
        <p:spPr>
          <a:xfrm>
            <a:off x="6992806" y="1309116"/>
            <a:ext cx="1017905" cy="1243584"/>
          </a:xfrm>
          <a:prstGeom prst="rect">
            <a:avLst/>
          </a:prstGeom>
          <a:solidFill>
            <a:srgbClr val="F79646"/>
          </a:solidFill>
          <a:ln>
            <a:noFill/>
          </a:ln>
        </p:spPr>
        <p:txBody>
          <a:bodyPr anchorCtr="0" anchor="ctr" bIns="0" lIns="0" spcFirstLastPara="1" rIns="0" wrap="square" tIns="0">
            <a:spAutoFit/>
          </a:bodyPr>
          <a:lstStyle/>
          <a:p>
            <a:pPr indent="0" lvl="0" marL="50165" marR="0" rtl="0" algn="ctr">
              <a:lnSpc>
                <a:spcPct val="104444"/>
              </a:lnSpc>
              <a:spcBef>
                <a:spcPts val="0"/>
              </a:spcBef>
              <a:spcAft>
                <a:spcPts val="0"/>
              </a:spcAft>
              <a:buNone/>
            </a:pPr>
            <a:r>
              <a:rPr b="1" lang="el-GR" sz="900">
                <a:solidFill>
                  <a:schemeClr val="dk1"/>
                </a:solidFill>
                <a:latin typeface="Calibri"/>
                <a:ea typeface="Calibri"/>
                <a:cs typeface="Calibri"/>
                <a:sym typeface="Calibri"/>
              </a:rPr>
              <a:t>Τοπική ιδιαιτερότητα (προϊόντα και «καλάθι αγαθών»· ενσωμάτωση πολιτιστικών και συμβολικών αξιών)</a:t>
            </a:r>
            <a:endParaRPr sz="900">
              <a:solidFill>
                <a:schemeClr val="dk1"/>
              </a:solidFill>
              <a:latin typeface="Calibri"/>
              <a:ea typeface="Calibri"/>
              <a:cs typeface="Calibri"/>
              <a:sym typeface="Calibri"/>
            </a:endParaRPr>
          </a:p>
        </p:txBody>
      </p:sp>
      <p:sp>
        <p:nvSpPr>
          <p:cNvPr id="481" name="Google Shape;481;p33"/>
          <p:cNvSpPr txBox="1"/>
          <p:nvPr/>
        </p:nvSpPr>
        <p:spPr>
          <a:xfrm>
            <a:off x="1842246" y="2546604"/>
            <a:ext cx="1017905" cy="539496"/>
          </a:xfrm>
          <a:prstGeom prst="rect">
            <a:avLst/>
          </a:prstGeom>
          <a:solidFill>
            <a:srgbClr val="FCDDCF"/>
          </a:solidFill>
          <a:ln>
            <a:noFill/>
          </a:ln>
        </p:spPr>
        <p:txBody>
          <a:bodyPr anchorCtr="0" anchor="ctr" bIns="0" lIns="0" spcFirstLastPara="1" rIns="0" wrap="square" tIns="0">
            <a:spAutoFit/>
          </a:bodyPr>
          <a:lstStyle/>
          <a:p>
            <a:pPr indent="0" lvl="0" marL="50165" marR="0" rtl="0" algn="l">
              <a:lnSpc>
                <a:spcPct val="91666"/>
              </a:lnSpc>
              <a:spcBef>
                <a:spcPts val="0"/>
              </a:spcBef>
              <a:spcAft>
                <a:spcPts val="0"/>
              </a:spcAft>
              <a:buNone/>
            </a:pPr>
            <a:r>
              <a:rPr lang="el-GR" sz="900">
                <a:solidFill>
                  <a:schemeClr val="dk1"/>
                </a:solidFill>
                <a:latin typeface="Calibri"/>
                <a:ea typeface="Calibri"/>
                <a:cs typeface="Calibri"/>
                <a:sym typeface="Calibri"/>
              </a:rPr>
              <a:t>Αποτίμηση στην τοπική/εθνική αγορά</a:t>
            </a:r>
            <a:endParaRPr sz="900">
              <a:solidFill>
                <a:schemeClr val="dk1"/>
              </a:solidFill>
              <a:latin typeface="Calibri"/>
              <a:ea typeface="Calibri"/>
              <a:cs typeface="Calibri"/>
              <a:sym typeface="Calibri"/>
            </a:endParaRPr>
          </a:p>
        </p:txBody>
      </p:sp>
      <p:sp>
        <p:nvSpPr>
          <p:cNvPr id="482" name="Google Shape;482;p33"/>
          <p:cNvSpPr txBox="1"/>
          <p:nvPr/>
        </p:nvSpPr>
        <p:spPr>
          <a:xfrm>
            <a:off x="1842246" y="3062276"/>
            <a:ext cx="1017905" cy="722376"/>
          </a:xfrm>
          <a:prstGeom prst="rect">
            <a:avLst/>
          </a:prstGeom>
          <a:solidFill>
            <a:srgbClr val="FDEFE9"/>
          </a:solidFill>
          <a:ln>
            <a:noFill/>
          </a:ln>
        </p:spPr>
        <p:txBody>
          <a:bodyPr anchorCtr="0" anchor="t" bIns="0" lIns="0" spcFirstLastPara="1" rIns="0" wrap="square" tIns="0">
            <a:spAutoFit/>
          </a:bodyPr>
          <a:lstStyle/>
          <a:p>
            <a:pPr indent="0" lvl="0" marL="50165" marR="0" rtl="0" algn="l">
              <a:lnSpc>
                <a:spcPct val="103333"/>
              </a:lnSpc>
              <a:spcBef>
                <a:spcPts val="0"/>
              </a:spcBef>
              <a:spcAft>
                <a:spcPts val="0"/>
              </a:spcAft>
              <a:buNone/>
            </a:pPr>
            <a:r>
              <a:rPr lang="el-GR" sz="900">
                <a:solidFill>
                  <a:schemeClr val="dk1"/>
                </a:solidFill>
                <a:latin typeface="Calibri"/>
                <a:ea typeface="Calibri"/>
                <a:cs typeface="Calibri"/>
                <a:sym typeface="Calibri"/>
              </a:rPr>
              <a:t>Ενίσχυση της εγγύτητας (οικονομικές + κοινωνικές  σχέσεις)</a:t>
            </a:r>
            <a:endParaRPr sz="900">
              <a:solidFill>
                <a:schemeClr val="dk1"/>
              </a:solidFill>
              <a:latin typeface="Calibri"/>
              <a:ea typeface="Calibri"/>
              <a:cs typeface="Calibri"/>
              <a:sym typeface="Calibri"/>
            </a:endParaRPr>
          </a:p>
        </p:txBody>
      </p:sp>
      <p:sp>
        <p:nvSpPr>
          <p:cNvPr id="483" name="Google Shape;483;p33"/>
          <p:cNvSpPr txBox="1"/>
          <p:nvPr/>
        </p:nvSpPr>
        <p:spPr>
          <a:xfrm>
            <a:off x="1842246" y="3760883"/>
            <a:ext cx="1017905" cy="996696"/>
          </a:xfrm>
          <a:prstGeom prst="rect">
            <a:avLst/>
          </a:prstGeom>
          <a:solidFill>
            <a:srgbClr val="FCDDCF"/>
          </a:solidFill>
          <a:ln>
            <a:noFill/>
          </a:ln>
        </p:spPr>
        <p:txBody>
          <a:bodyPr anchorCtr="0" anchor="t" bIns="0" lIns="0" spcFirstLastPara="1" rIns="0" wrap="square" tIns="0">
            <a:spAutoFit/>
          </a:bodyPr>
          <a:lstStyle/>
          <a:p>
            <a:pPr indent="0" lvl="0" marL="50165" marR="0" rtl="0" algn="l">
              <a:lnSpc>
                <a:spcPct val="102777"/>
              </a:lnSpc>
              <a:spcBef>
                <a:spcPts val="0"/>
              </a:spcBef>
              <a:spcAft>
                <a:spcPts val="0"/>
              </a:spcAft>
              <a:buNone/>
            </a:pPr>
            <a:r>
              <a:rPr lang="el-GR" sz="900">
                <a:solidFill>
                  <a:schemeClr val="dk1"/>
                </a:solidFill>
                <a:latin typeface="Calibri"/>
                <a:ea typeface="Calibri"/>
                <a:cs typeface="Calibri"/>
                <a:sym typeface="Calibri"/>
              </a:rPr>
              <a:t>Τοπική ενίσχυση, σύμπραξη μεταξύ διαφορετικών δρώντων, διαμεσολαβητικός ρόλος τουρισμού </a:t>
            </a:r>
            <a:endParaRPr sz="900">
              <a:solidFill>
                <a:schemeClr val="dk1"/>
              </a:solidFill>
              <a:latin typeface="Calibri"/>
              <a:ea typeface="Calibri"/>
              <a:cs typeface="Calibri"/>
              <a:sym typeface="Calibri"/>
            </a:endParaRPr>
          </a:p>
        </p:txBody>
      </p:sp>
      <p:grpSp>
        <p:nvGrpSpPr>
          <p:cNvPr id="484" name="Google Shape;484;p33"/>
          <p:cNvGrpSpPr/>
          <p:nvPr/>
        </p:nvGrpSpPr>
        <p:grpSpPr>
          <a:xfrm>
            <a:off x="1795272" y="908303"/>
            <a:ext cx="6376416" cy="307848"/>
            <a:chOff x="1795272" y="908303"/>
            <a:chExt cx="6376416" cy="307848"/>
          </a:xfrm>
        </p:grpSpPr>
        <p:pic>
          <p:nvPicPr>
            <p:cNvPr id="485" name="Google Shape;485;p33"/>
            <p:cNvPicPr preferRelativeResize="0"/>
            <p:nvPr/>
          </p:nvPicPr>
          <p:blipFill rotWithShape="1">
            <a:blip r:embed="rId3">
              <a:alphaModFix/>
            </a:blip>
            <a:srcRect b="0" l="0" r="0" t="0"/>
            <a:stretch/>
          </p:blipFill>
          <p:spPr>
            <a:xfrm>
              <a:off x="1795272" y="908303"/>
              <a:ext cx="6376416" cy="307848"/>
            </a:xfrm>
            <a:prstGeom prst="rect">
              <a:avLst/>
            </a:prstGeom>
            <a:noFill/>
            <a:ln>
              <a:noFill/>
            </a:ln>
          </p:spPr>
        </p:pic>
        <p:sp>
          <p:nvSpPr>
            <p:cNvPr id="486" name="Google Shape;486;p33"/>
            <p:cNvSpPr/>
            <p:nvPr/>
          </p:nvSpPr>
          <p:spPr>
            <a:xfrm>
              <a:off x="1835896" y="982692"/>
              <a:ext cx="6181090" cy="118110"/>
            </a:xfrm>
            <a:custGeom>
              <a:rect b="b" l="l" r="r" t="t"/>
              <a:pathLst>
                <a:path extrusionOk="0" h="118109" w="6181090">
                  <a:moveTo>
                    <a:pt x="6130316" y="58953"/>
                  </a:moveTo>
                  <a:lnTo>
                    <a:pt x="6066863" y="95967"/>
                  </a:lnTo>
                  <a:lnTo>
                    <a:pt x="6064817" y="103745"/>
                  </a:lnTo>
                  <a:lnTo>
                    <a:pt x="6071885" y="115862"/>
                  </a:lnTo>
                  <a:lnTo>
                    <a:pt x="6079661" y="117908"/>
                  </a:lnTo>
                  <a:lnTo>
                    <a:pt x="6158954" y="71653"/>
                  </a:lnTo>
                  <a:lnTo>
                    <a:pt x="6155583" y="71653"/>
                  </a:lnTo>
                  <a:lnTo>
                    <a:pt x="6155583" y="69923"/>
                  </a:lnTo>
                  <a:lnTo>
                    <a:pt x="6149121" y="69923"/>
                  </a:lnTo>
                  <a:lnTo>
                    <a:pt x="6130316" y="58953"/>
                  </a:lnTo>
                  <a:close/>
                </a:path>
                <a:path extrusionOk="0" h="118109" w="6181090">
                  <a:moveTo>
                    <a:pt x="6108544" y="46253"/>
                  </a:moveTo>
                  <a:lnTo>
                    <a:pt x="0" y="46253"/>
                  </a:lnTo>
                  <a:lnTo>
                    <a:pt x="0" y="71653"/>
                  </a:lnTo>
                  <a:lnTo>
                    <a:pt x="6108545" y="71653"/>
                  </a:lnTo>
                  <a:lnTo>
                    <a:pt x="6130316" y="58953"/>
                  </a:lnTo>
                  <a:lnTo>
                    <a:pt x="6108544" y="46253"/>
                  </a:lnTo>
                  <a:close/>
                </a:path>
                <a:path extrusionOk="0" h="118109" w="6181090">
                  <a:moveTo>
                    <a:pt x="6158953" y="46253"/>
                  </a:moveTo>
                  <a:lnTo>
                    <a:pt x="6155583" y="46253"/>
                  </a:lnTo>
                  <a:lnTo>
                    <a:pt x="6155583" y="71653"/>
                  </a:lnTo>
                  <a:lnTo>
                    <a:pt x="6158954" y="71653"/>
                  </a:lnTo>
                  <a:lnTo>
                    <a:pt x="6180725" y="58953"/>
                  </a:lnTo>
                  <a:lnTo>
                    <a:pt x="6158953" y="46253"/>
                  </a:lnTo>
                  <a:close/>
                </a:path>
                <a:path extrusionOk="0" h="118109" w="6181090">
                  <a:moveTo>
                    <a:pt x="6149121" y="47984"/>
                  </a:moveTo>
                  <a:lnTo>
                    <a:pt x="6130316" y="58953"/>
                  </a:lnTo>
                  <a:lnTo>
                    <a:pt x="6149121" y="69923"/>
                  </a:lnTo>
                  <a:lnTo>
                    <a:pt x="6149121" y="47984"/>
                  </a:lnTo>
                  <a:close/>
                </a:path>
                <a:path extrusionOk="0" h="118109" w="6181090">
                  <a:moveTo>
                    <a:pt x="6155583" y="47984"/>
                  </a:moveTo>
                  <a:lnTo>
                    <a:pt x="6149121" y="47984"/>
                  </a:lnTo>
                  <a:lnTo>
                    <a:pt x="6149121" y="69923"/>
                  </a:lnTo>
                  <a:lnTo>
                    <a:pt x="6155583" y="69923"/>
                  </a:lnTo>
                  <a:lnTo>
                    <a:pt x="6155583" y="47984"/>
                  </a:lnTo>
                  <a:close/>
                </a:path>
                <a:path extrusionOk="0" h="118109" w="6181090">
                  <a:moveTo>
                    <a:pt x="6079661" y="0"/>
                  </a:moveTo>
                  <a:lnTo>
                    <a:pt x="6071885" y="2045"/>
                  </a:lnTo>
                  <a:lnTo>
                    <a:pt x="6064817" y="14163"/>
                  </a:lnTo>
                  <a:lnTo>
                    <a:pt x="6066863" y="21939"/>
                  </a:lnTo>
                  <a:lnTo>
                    <a:pt x="6130317" y="58953"/>
                  </a:lnTo>
                  <a:lnTo>
                    <a:pt x="6149121" y="47984"/>
                  </a:lnTo>
                  <a:lnTo>
                    <a:pt x="6155583" y="47984"/>
                  </a:lnTo>
                  <a:lnTo>
                    <a:pt x="6155583" y="46253"/>
                  </a:lnTo>
                  <a:lnTo>
                    <a:pt x="6158953" y="46253"/>
                  </a:lnTo>
                  <a:lnTo>
                    <a:pt x="6079661" y="0"/>
                  </a:lnTo>
                  <a:close/>
                </a:path>
              </a:pathLst>
            </a:custGeom>
            <a:solidFill>
              <a:srgbClr val="4F81B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87" name="Google Shape;487;p33"/>
          <p:cNvSpPr/>
          <p:nvPr/>
        </p:nvSpPr>
        <p:spPr>
          <a:xfrm>
            <a:off x="2854971" y="2548621"/>
            <a:ext cx="5161915" cy="2165350"/>
          </a:xfrm>
          <a:custGeom>
            <a:rect b="b" l="l" r="r" t="t"/>
            <a:pathLst>
              <a:path extrusionOk="0" h="2165350" w="5161915">
                <a:moveTo>
                  <a:pt x="9726" y="0"/>
                </a:moveTo>
                <a:lnTo>
                  <a:pt x="0" y="23463"/>
                </a:lnTo>
                <a:lnTo>
                  <a:pt x="70391" y="52645"/>
                </a:lnTo>
                <a:lnTo>
                  <a:pt x="80117" y="29182"/>
                </a:lnTo>
                <a:lnTo>
                  <a:pt x="9726" y="0"/>
                </a:lnTo>
                <a:close/>
              </a:path>
              <a:path extrusionOk="0" h="2165350" w="5161915">
                <a:moveTo>
                  <a:pt x="103581" y="38908"/>
                </a:moveTo>
                <a:lnTo>
                  <a:pt x="93854" y="62373"/>
                </a:lnTo>
                <a:lnTo>
                  <a:pt x="164245" y="91555"/>
                </a:lnTo>
                <a:lnTo>
                  <a:pt x="173972" y="68091"/>
                </a:lnTo>
                <a:lnTo>
                  <a:pt x="103581" y="38908"/>
                </a:lnTo>
                <a:close/>
              </a:path>
              <a:path extrusionOk="0" h="2165350" w="5161915">
                <a:moveTo>
                  <a:pt x="197435" y="77819"/>
                </a:moveTo>
                <a:lnTo>
                  <a:pt x="187708" y="101282"/>
                </a:lnTo>
                <a:lnTo>
                  <a:pt x="258099" y="130464"/>
                </a:lnTo>
                <a:lnTo>
                  <a:pt x="267826" y="107001"/>
                </a:lnTo>
                <a:lnTo>
                  <a:pt x="197435" y="77819"/>
                </a:lnTo>
                <a:close/>
              </a:path>
              <a:path extrusionOk="0" h="2165350" w="5161915">
                <a:moveTo>
                  <a:pt x="291289" y="116728"/>
                </a:moveTo>
                <a:lnTo>
                  <a:pt x="281562" y="140191"/>
                </a:lnTo>
                <a:lnTo>
                  <a:pt x="351953" y="169373"/>
                </a:lnTo>
                <a:lnTo>
                  <a:pt x="361680" y="145910"/>
                </a:lnTo>
                <a:lnTo>
                  <a:pt x="291289" y="116728"/>
                </a:lnTo>
                <a:close/>
              </a:path>
              <a:path extrusionOk="0" h="2165350" w="5161915">
                <a:moveTo>
                  <a:pt x="385144" y="155637"/>
                </a:moveTo>
                <a:lnTo>
                  <a:pt x="375417" y="179100"/>
                </a:lnTo>
                <a:lnTo>
                  <a:pt x="445808" y="208282"/>
                </a:lnTo>
                <a:lnTo>
                  <a:pt x="455535" y="184819"/>
                </a:lnTo>
                <a:lnTo>
                  <a:pt x="385144" y="155637"/>
                </a:lnTo>
                <a:close/>
              </a:path>
              <a:path extrusionOk="0" h="2165350" w="5161915">
                <a:moveTo>
                  <a:pt x="478998" y="194546"/>
                </a:moveTo>
                <a:lnTo>
                  <a:pt x="469271" y="218010"/>
                </a:lnTo>
                <a:lnTo>
                  <a:pt x="539662" y="247192"/>
                </a:lnTo>
                <a:lnTo>
                  <a:pt x="549389" y="223728"/>
                </a:lnTo>
                <a:lnTo>
                  <a:pt x="478998" y="194546"/>
                </a:lnTo>
                <a:close/>
              </a:path>
              <a:path extrusionOk="0" h="2165350" w="5161915">
                <a:moveTo>
                  <a:pt x="572852" y="233456"/>
                </a:moveTo>
                <a:lnTo>
                  <a:pt x="563125" y="256919"/>
                </a:lnTo>
                <a:lnTo>
                  <a:pt x="633516" y="286101"/>
                </a:lnTo>
                <a:lnTo>
                  <a:pt x="643243" y="262638"/>
                </a:lnTo>
                <a:lnTo>
                  <a:pt x="572852" y="233456"/>
                </a:lnTo>
                <a:close/>
              </a:path>
              <a:path extrusionOk="0" h="2165350" w="5161915">
                <a:moveTo>
                  <a:pt x="666706" y="272365"/>
                </a:moveTo>
                <a:lnTo>
                  <a:pt x="656979" y="295828"/>
                </a:lnTo>
                <a:lnTo>
                  <a:pt x="727370" y="325010"/>
                </a:lnTo>
                <a:lnTo>
                  <a:pt x="737097" y="301547"/>
                </a:lnTo>
                <a:lnTo>
                  <a:pt x="666706" y="272365"/>
                </a:lnTo>
                <a:close/>
              </a:path>
              <a:path extrusionOk="0" h="2165350" w="5161915">
                <a:moveTo>
                  <a:pt x="760561" y="311274"/>
                </a:moveTo>
                <a:lnTo>
                  <a:pt x="750834" y="334737"/>
                </a:lnTo>
                <a:lnTo>
                  <a:pt x="821225" y="363919"/>
                </a:lnTo>
                <a:lnTo>
                  <a:pt x="830952" y="340456"/>
                </a:lnTo>
                <a:lnTo>
                  <a:pt x="760561" y="311274"/>
                </a:lnTo>
                <a:close/>
              </a:path>
              <a:path extrusionOk="0" h="2165350" w="5161915">
                <a:moveTo>
                  <a:pt x="854415" y="350183"/>
                </a:moveTo>
                <a:lnTo>
                  <a:pt x="844688" y="373647"/>
                </a:lnTo>
                <a:lnTo>
                  <a:pt x="915079" y="402830"/>
                </a:lnTo>
                <a:lnTo>
                  <a:pt x="924806" y="379365"/>
                </a:lnTo>
                <a:lnTo>
                  <a:pt x="854415" y="350183"/>
                </a:lnTo>
                <a:close/>
              </a:path>
              <a:path extrusionOk="0" h="2165350" w="5161915">
                <a:moveTo>
                  <a:pt x="948269" y="389093"/>
                </a:moveTo>
                <a:lnTo>
                  <a:pt x="938542" y="412556"/>
                </a:lnTo>
                <a:lnTo>
                  <a:pt x="1008933" y="441739"/>
                </a:lnTo>
                <a:lnTo>
                  <a:pt x="1018660" y="418275"/>
                </a:lnTo>
                <a:lnTo>
                  <a:pt x="948269" y="389093"/>
                </a:lnTo>
                <a:close/>
              </a:path>
              <a:path extrusionOk="0" h="2165350" w="5161915">
                <a:moveTo>
                  <a:pt x="1042123" y="428002"/>
                </a:moveTo>
                <a:lnTo>
                  <a:pt x="1032396" y="451465"/>
                </a:lnTo>
                <a:lnTo>
                  <a:pt x="1102787" y="480648"/>
                </a:lnTo>
                <a:lnTo>
                  <a:pt x="1112514" y="457184"/>
                </a:lnTo>
                <a:lnTo>
                  <a:pt x="1042123" y="428002"/>
                </a:lnTo>
                <a:close/>
              </a:path>
              <a:path extrusionOk="0" h="2165350" w="5161915">
                <a:moveTo>
                  <a:pt x="1135978" y="466911"/>
                </a:moveTo>
                <a:lnTo>
                  <a:pt x="1126251" y="490374"/>
                </a:lnTo>
                <a:lnTo>
                  <a:pt x="1196642" y="519556"/>
                </a:lnTo>
                <a:lnTo>
                  <a:pt x="1206369" y="496093"/>
                </a:lnTo>
                <a:lnTo>
                  <a:pt x="1135978" y="466911"/>
                </a:lnTo>
                <a:close/>
              </a:path>
              <a:path extrusionOk="0" h="2165350" w="5161915">
                <a:moveTo>
                  <a:pt x="1229832" y="505820"/>
                </a:moveTo>
                <a:lnTo>
                  <a:pt x="1220105" y="529285"/>
                </a:lnTo>
                <a:lnTo>
                  <a:pt x="1290496" y="558467"/>
                </a:lnTo>
                <a:lnTo>
                  <a:pt x="1300223" y="535002"/>
                </a:lnTo>
                <a:lnTo>
                  <a:pt x="1229832" y="505820"/>
                </a:lnTo>
                <a:close/>
              </a:path>
              <a:path extrusionOk="0" h="2165350" w="5161915">
                <a:moveTo>
                  <a:pt x="1323686" y="544730"/>
                </a:moveTo>
                <a:lnTo>
                  <a:pt x="1313959" y="568194"/>
                </a:lnTo>
                <a:lnTo>
                  <a:pt x="1384350" y="597376"/>
                </a:lnTo>
                <a:lnTo>
                  <a:pt x="1394077" y="573913"/>
                </a:lnTo>
                <a:lnTo>
                  <a:pt x="1323686" y="544730"/>
                </a:lnTo>
                <a:close/>
              </a:path>
              <a:path extrusionOk="0" h="2165350" w="5161915">
                <a:moveTo>
                  <a:pt x="1417540" y="583639"/>
                </a:moveTo>
                <a:lnTo>
                  <a:pt x="1407814" y="607103"/>
                </a:lnTo>
                <a:lnTo>
                  <a:pt x="1478205" y="636285"/>
                </a:lnTo>
                <a:lnTo>
                  <a:pt x="1487931" y="612821"/>
                </a:lnTo>
                <a:lnTo>
                  <a:pt x="1417540" y="583639"/>
                </a:lnTo>
                <a:close/>
              </a:path>
              <a:path extrusionOk="0" h="2165350" w="5161915">
                <a:moveTo>
                  <a:pt x="1511395" y="622548"/>
                </a:moveTo>
                <a:lnTo>
                  <a:pt x="1501668" y="646012"/>
                </a:lnTo>
                <a:lnTo>
                  <a:pt x="1572059" y="675194"/>
                </a:lnTo>
                <a:lnTo>
                  <a:pt x="1581786" y="651730"/>
                </a:lnTo>
                <a:lnTo>
                  <a:pt x="1511395" y="622548"/>
                </a:lnTo>
                <a:close/>
              </a:path>
              <a:path extrusionOk="0" h="2165350" w="5161915">
                <a:moveTo>
                  <a:pt x="1605249" y="661457"/>
                </a:moveTo>
                <a:lnTo>
                  <a:pt x="1595522" y="684922"/>
                </a:lnTo>
                <a:lnTo>
                  <a:pt x="1665913" y="714104"/>
                </a:lnTo>
                <a:lnTo>
                  <a:pt x="1675640" y="690639"/>
                </a:lnTo>
                <a:lnTo>
                  <a:pt x="1605249" y="661457"/>
                </a:lnTo>
                <a:close/>
              </a:path>
              <a:path extrusionOk="0" h="2165350" w="5161915">
                <a:moveTo>
                  <a:pt x="1699105" y="700368"/>
                </a:moveTo>
                <a:lnTo>
                  <a:pt x="1689376" y="723831"/>
                </a:lnTo>
                <a:lnTo>
                  <a:pt x="1759767" y="753013"/>
                </a:lnTo>
                <a:lnTo>
                  <a:pt x="1769494" y="729550"/>
                </a:lnTo>
                <a:lnTo>
                  <a:pt x="1699105" y="700368"/>
                </a:lnTo>
                <a:close/>
              </a:path>
              <a:path extrusionOk="0" h="2165350" w="5161915">
                <a:moveTo>
                  <a:pt x="1792959" y="739277"/>
                </a:moveTo>
                <a:lnTo>
                  <a:pt x="1783231" y="762740"/>
                </a:lnTo>
                <a:lnTo>
                  <a:pt x="1853622" y="791922"/>
                </a:lnTo>
                <a:lnTo>
                  <a:pt x="1863349" y="768459"/>
                </a:lnTo>
                <a:lnTo>
                  <a:pt x="1792959" y="739277"/>
                </a:lnTo>
                <a:close/>
              </a:path>
              <a:path extrusionOk="0" h="2165350" w="5161915">
                <a:moveTo>
                  <a:pt x="1886813" y="778186"/>
                </a:moveTo>
                <a:lnTo>
                  <a:pt x="1877085" y="801649"/>
                </a:lnTo>
                <a:lnTo>
                  <a:pt x="1947476" y="830831"/>
                </a:lnTo>
                <a:lnTo>
                  <a:pt x="1957204" y="807368"/>
                </a:lnTo>
                <a:lnTo>
                  <a:pt x="1886813" y="778186"/>
                </a:lnTo>
                <a:close/>
              </a:path>
              <a:path extrusionOk="0" h="2165350" w="5161915">
                <a:moveTo>
                  <a:pt x="1980667" y="817095"/>
                </a:moveTo>
                <a:lnTo>
                  <a:pt x="1970940" y="840559"/>
                </a:lnTo>
                <a:lnTo>
                  <a:pt x="2041330" y="869741"/>
                </a:lnTo>
                <a:lnTo>
                  <a:pt x="2051058" y="846277"/>
                </a:lnTo>
                <a:lnTo>
                  <a:pt x="1980667" y="817095"/>
                </a:lnTo>
                <a:close/>
              </a:path>
              <a:path extrusionOk="0" h="2165350" w="5161915">
                <a:moveTo>
                  <a:pt x="2074522" y="856005"/>
                </a:moveTo>
                <a:lnTo>
                  <a:pt x="2064795" y="879468"/>
                </a:lnTo>
                <a:lnTo>
                  <a:pt x="2135184" y="908650"/>
                </a:lnTo>
                <a:lnTo>
                  <a:pt x="2144913" y="885187"/>
                </a:lnTo>
                <a:lnTo>
                  <a:pt x="2074522" y="856005"/>
                </a:lnTo>
                <a:close/>
              </a:path>
              <a:path extrusionOk="0" h="2165350" w="5161915">
                <a:moveTo>
                  <a:pt x="2168376" y="894914"/>
                </a:moveTo>
                <a:lnTo>
                  <a:pt x="2158649" y="918377"/>
                </a:lnTo>
                <a:lnTo>
                  <a:pt x="2229039" y="947559"/>
                </a:lnTo>
                <a:lnTo>
                  <a:pt x="2238767" y="924096"/>
                </a:lnTo>
                <a:lnTo>
                  <a:pt x="2168376" y="894914"/>
                </a:lnTo>
                <a:close/>
              </a:path>
              <a:path extrusionOk="0" h="2165350" w="5161915">
                <a:moveTo>
                  <a:pt x="2262230" y="933823"/>
                </a:moveTo>
                <a:lnTo>
                  <a:pt x="2252503" y="957286"/>
                </a:lnTo>
                <a:lnTo>
                  <a:pt x="2322893" y="986468"/>
                </a:lnTo>
                <a:lnTo>
                  <a:pt x="2332621" y="963005"/>
                </a:lnTo>
                <a:lnTo>
                  <a:pt x="2262230" y="933823"/>
                </a:lnTo>
                <a:close/>
              </a:path>
              <a:path extrusionOk="0" h="2165350" w="5161915">
                <a:moveTo>
                  <a:pt x="2356084" y="972732"/>
                </a:moveTo>
                <a:lnTo>
                  <a:pt x="2346356" y="996196"/>
                </a:lnTo>
                <a:lnTo>
                  <a:pt x="2416747" y="1025378"/>
                </a:lnTo>
                <a:lnTo>
                  <a:pt x="2426475" y="1001914"/>
                </a:lnTo>
                <a:lnTo>
                  <a:pt x="2356084" y="972732"/>
                </a:lnTo>
                <a:close/>
              </a:path>
              <a:path extrusionOk="0" h="2165350" w="5161915">
                <a:moveTo>
                  <a:pt x="2449939" y="1011642"/>
                </a:moveTo>
                <a:lnTo>
                  <a:pt x="2440211" y="1035105"/>
                </a:lnTo>
                <a:lnTo>
                  <a:pt x="2510602" y="1064287"/>
                </a:lnTo>
                <a:lnTo>
                  <a:pt x="2520330" y="1040824"/>
                </a:lnTo>
                <a:lnTo>
                  <a:pt x="2449939" y="1011642"/>
                </a:lnTo>
                <a:close/>
              </a:path>
              <a:path extrusionOk="0" h="2165350" w="5161915">
                <a:moveTo>
                  <a:pt x="2543793" y="1050551"/>
                </a:moveTo>
                <a:lnTo>
                  <a:pt x="2534065" y="1074014"/>
                </a:lnTo>
                <a:lnTo>
                  <a:pt x="2604456" y="1103196"/>
                </a:lnTo>
                <a:lnTo>
                  <a:pt x="2614184" y="1079733"/>
                </a:lnTo>
                <a:lnTo>
                  <a:pt x="2543793" y="1050551"/>
                </a:lnTo>
                <a:close/>
              </a:path>
              <a:path extrusionOk="0" h="2165350" w="5161915">
                <a:moveTo>
                  <a:pt x="2637647" y="1089460"/>
                </a:moveTo>
                <a:lnTo>
                  <a:pt x="2627919" y="1112923"/>
                </a:lnTo>
                <a:lnTo>
                  <a:pt x="2698310" y="1142105"/>
                </a:lnTo>
                <a:lnTo>
                  <a:pt x="2708038" y="1118642"/>
                </a:lnTo>
                <a:lnTo>
                  <a:pt x="2637647" y="1089460"/>
                </a:lnTo>
                <a:close/>
              </a:path>
              <a:path extrusionOk="0" h="2165350" w="5161915">
                <a:moveTo>
                  <a:pt x="2731502" y="1128370"/>
                </a:moveTo>
                <a:lnTo>
                  <a:pt x="2721773" y="1151834"/>
                </a:lnTo>
                <a:lnTo>
                  <a:pt x="2792164" y="1181016"/>
                </a:lnTo>
                <a:lnTo>
                  <a:pt x="2801893" y="1157552"/>
                </a:lnTo>
                <a:lnTo>
                  <a:pt x="2731502" y="1128370"/>
                </a:lnTo>
                <a:close/>
              </a:path>
              <a:path extrusionOk="0" h="2165350" w="5161915">
                <a:moveTo>
                  <a:pt x="2825356" y="1167279"/>
                </a:moveTo>
                <a:lnTo>
                  <a:pt x="2815628" y="1190743"/>
                </a:lnTo>
                <a:lnTo>
                  <a:pt x="2886019" y="1219925"/>
                </a:lnTo>
                <a:lnTo>
                  <a:pt x="2895747" y="1196461"/>
                </a:lnTo>
                <a:lnTo>
                  <a:pt x="2825356" y="1167279"/>
                </a:lnTo>
                <a:close/>
              </a:path>
              <a:path extrusionOk="0" h="2165350" w="5161915">
                <a:moveTo>
                  <a:pt x="2919210" y="1206188"/>
                </a:moveTo>
                <a:lnTo>
                  <a:pt x="2909482" y="1229652"/>
                </a:lnTo>
                <a:lnTo>
                  <a:pt x="2979873" y="1258834"/>
                </a:lnTo>
                <a:lnTo>
                  <a:pt x="2989601" y="1235370"/>
                </a:lnTo>
                <a:lnTo>
                  <a:pt x="2919210" y="1206188"/>
                </a:lnTo>
                <a:close/>
              </a:path>
              <a:path extrusionOk="0" h="2165350" w="5161915">
                <a:moveTo>
                  <a:pt x="3013064" y="1245097"/>
                </a:moveTo>
                <a:lnTo>
                  <a:pt x="3003336" y="1268562"/>
                </a:lnTo>
                <a:lnTo>
                  <a:pt x="3073727" y="1297744"/>
                </a:lnTo>
                <a:lnTo>
                  <a:pt x="3083455" y="1274279"/>
                </a:lnTo>
                <a:lnTo>
                  <a:pt x="3013064" y="1245097"/>
                </a:lnTo>
                <a:close/>
              </a:path>
              <a:path extrusionOk="0" h="2165350" w="5161915">
                <a:moveTo>
                  <a:pt x="3106919" y="1284008"/>
                </a:moveTo>
                <a:lnTo>
                  <a:pt x="3097190" y="1307471"/>
                </a:lnTo>
                <a:lnTo>
                  <a:pt x="3167581" y="1336653"/>
                </a:lnTo>
                <a:lnTo>
                  <a:pt x="3177310" y="1313190"/>
                </a:lnTo>
                <a:lnTo>
                  <a:pt x="3106919" y="1284008"/>
                </a:lnTo>
                <a:close/>
              </a:path>
              <a:path extrusionOk="0" h="2165350" w="5161915">
                <a:moveTo>
                  <a:pt x="3200773" y="1322917"/>
                </a:moveTo>
                <a:lnTo>
                  <a:pt x="3191045" y="1346380"/>
                </a:lnTo>
                <a:lnTo>
                  <a:pt x="3261436" y="1375562"/>
                </a:lnTo>
                <a:lnTo>
                  <a:pt x="3271164" y="1352099"/>
                </a:lnTo>
                <a:lnTo>
                  <a:pt x="3200773" y="1322917"/>
                </a:lnTo>
                <a:close/>
              </a:path>
              <a:path extrusionOk="0" h="2165350" w="5161915">
                <a:moveTo>
                  <a:pt x="3294627" y="1361826"/>
                </a:moveTo>
                <a:lnTo>
                  <a:pt x="3284899" y="1385290"/>
                </a:lnTo>
                <a:lnTo>
                  <a:pt x="3355290" y="1414472"/>
                </a:lnTo>
                <a:lnTo>
                  <a:pt x="3365018" y="1391008"/>
                </a:lnTo>
                <a:lnTo>
                  <a:pt x="3294627" y="1361826"/>
                </a:lnTo>
                <a:close/>
              </a:path>
              <a:path extrusionOk="0" h="2165350" w="5161915">
                <a:moveTo>
                  <a:pt x="3388481" y="1400736"/>
                </a:moveTo>
                <a:lnTo>
                  <a:pt x="3378753" y="1424199"/>
                </a:lnTo>
                <a:lnTo>
                  <a:pt x="3449144" y="1453381"/>
                </a:lnTo>
                <a:lnTo>
                  <a:pt x="3458872" y="1429918"/>
                </a:lnTo>
                <a:lnTo>
                  <a:pt x="3388481" y="1400736"/>
                </a:lnTo>
                <a:close/>
              </a:path>
              <a:path extrusionOk="0" h="2165350" w="5161915">
                <a:moveTo>
                  <a:pt x="3482336" y="1439645"/>
                </a:moveTo>
                <a:lnTo>
                  <a:pt x="3472607" y="1463108"/>
                </a:lnTo>
                <a:lnTo>
                  <a:pt x="3542999" y="1492290"/>
                </a:lnTo>
                <a:lnTo>
                  <a:pt x="3552727" y="1468827"/>
                </a:lnTo>
                <a:lnTo>
                  <a:pt x="3482336" y="1439645"/>
                </a:lnTo>
                <a:close/>
              </a:path>
              <a:path extrusionOk="0" h="2165350" w="5161915">
                <a:moveTo>
                  <a:pt x="3576190" y="1478554"/>
                </a:moveTo>
                <a:lnTo>
                  <a:pt x="3566462" y="1502017"/>
                </a:lnTo>
                <a:lnTo>
                  <a:pt x="3636853" y="1531199"/>
                </a:lnTo>
                <a:lnTo>
                  <a:pt x="3646580" y="1507736"/>
                </a:lnTo>
                <a:lnTo>
                  <a:pt x="3576190" y="1478554"/>
                </a:lnTo>
                <a:close/>
              </a:path>
              <a:path extrusionOk="0" h="2165350" w="5161915">
                <a:moveTo>
                  <a:pt x="3670044" y="1517464"/>
                </a:moveTo>
                <a:lnTo>
                  <a:pt x="3660316" y="1540927"/>
                </a:lnTo>
                <a:lnTo>
                  <a:pt x="3730707" y="1570109"/>
                </a:lnTo>
                <a:lnTo>
                  <a:pt x="3740434" y="1546646"/>
                </a:lnTo>
                <a:lnTo>
                  <a:pt x="3670044" y="1517464"/>
                </a:lnTo>
                <a:close/>
              </a:path>
              <a:path extrusionOk="0" h="2165350" w="5161915">
                <a:moveTo>
                  <a:pt x="3763898" y="1556373"/>
                </a:moveTo>
                <a:lnTo>
                  <a:pt x="3754170" y="1579836"/>
                </a:lnTo>
                <a:lnTo>
                  <a:pt x="3824561" y="1609018"/>
                </a:lnTo>
                <a:lnTo>
                  <a:pt x="3834288" y="1585555"/>
                </a:lnTo>
                <a:lnTo>
                  <a:pt x="3763898" y="1556373"/>
                </a:lnTo>
                <a:close/>
              </a:path>
              <a:path extrusionOk="0" h="2165350" w="5161915">
                <a:moveTo>
                  <a:pt x="3857753" y="1595282"/>
                </a:moveTo>
                <a:lnTo>
                  <a:pt x="3848025" y="1618745"/>
                </a:lnTo>
                <a:lnTo>
                  <a:pt x="3918416" y="1647927"/>
                </a:lnTo>
                <a:lnTo>
                  <a:pt x="3928143" y="1624464"/>
                </a:lnTo>
                <a:lnTo>
                  <a:pt x="3857753" y="1595282"/>
                </a:lnTo>
                <a:close/>
              </a:path>
              <a:path extrusionOk="0" h="2165350" w="5161915">
                <a:moveTo>
                  <a:pt x="3951607" y="1634191"/>
                </a:moveTo>
                <a:lnTo>
                  <a:pt x="3941879" y="1657656"/>
                </a:lnTo>
                <a:lnTo>
                  <a:pt x="4012270" y="1686836"/>
                </a:lnTo>
                <a:lnTo>
                  <a:pt x="4021997" y="1663373"/>
                </a:lnTo>
                <a:lnTo>
                  <a:pt x="3951607" y="1634191"/>
                </a:lnTo>
                <a:close/>
              </a:path>
              <a:path extrusionOk="0" h="2165350" w="5161915">
                <a:moveTo>
                  <a:pt x="4045461" y="1673101"/>
                </a:moveTo>
                <a:lnTo>
                  <a:pt x="4035733" y="1696565"/>
                </a:lnTo>
                <a:lnTo>
                  <a:pt x="4106124" y="1725747"/>
                </a:lnTo>
                <a:lnTo>
                  <a:pt x="4115851" y="1702282"/>
                </a:lnTo>
                <a:lnTo>
                  <a:pt x="4045461" y="1673101"/>
                </a:lnTo>
                <a:close/>
              </a:path>
              <a:path extrusionOk="0" h="2165350" w="5161915">
                <a:moveTo>
                  <a:pt x="4139316" y="1712010"/>
                </a:moveTo>
                <a:lnTo>
                  <a:pt x="4129587" y="1735474"/>
                </a:lnTo>
                <a:lnTo>
                  <a:pt x="4199978" y="1764656"/>
                </a:lnTo>
                <a:lnTo>
                  <a:pt x="4209705" y="1741192"/>
                </a:lnTo>
                <a:lnTo>
                  <a:pt x="4139316" y="1712010"/>
                </a:lnTo>
                <a:close/>
              </a:path>
              <a:path extrusionOk="0" h="2165350" w="5161915">
                <a:moveTo>
                  <a:pt x="4233169" y="1750919"/>
                </a:moveTo>
                <a:lnTo>
                  <a:pt x="4223442" y="1774383"/>
                </a:lnTo>
                <a:lnTo>
                  <a:pt x="4293833" y="1803565"/>
                </a:lnTo>
                <a:lnTo>
                  <a:pt x="4303560" y="1780101"/>
                </a:lnTo>
                <a:lnTo>
                  <a:pt x="4233169" y="1750919"/>
                </a:lnTo>
                <a:close/>
              </a:path>
              <a:path extrusionOk="0" h="2165350" w="5161915">
                <a:moveTo>
                  <a:pt x="4327023" y="1789828"/>
                </a:moveTo>
                <a:lnTo>
                  <a:pt x="4317296" y="1813292"/>
                </a:lnTo>
                <a:lnTo>
                  <a:pt x="4387687" y="1842474"/>
                </a:lnTo>
                <a:lnTo>
                  <a:pt x="4397414" y="1819010"/>
                </a:lnTo>
                <a:lnTo>
                  <a:pt x="4327023" y="1789828"/>
                </a:lnTo>
                <a:close/>
              </a:path>
              <a:path extrusionOk="0" h="2165350" w="5161915">
                <a:moveTo>
                  <a:pt x="4420877" y="1828737"/>
                </a:moveTo>
                <a:lnTo>
                  <a:pt x="4411150" y="1852202"/>
                </a:lnTo>
                <a:lnTo>
                  <a:pt x="4481541" y="1881383"/>
                </a:lnTo>
                <a:lnTo>
                  <a:pt x="4491268" y="1857919"/>
                </a:lnTo>
                <a:lnTo>
                  <a:pt x="4420877" y="1828737"/>
                </a:lnTo>
                <a:close/>
              </a:path>
              <a:path extrusionOk="0" h="2165350" w="5161915">
                <a:moveTo>
                  <a:pt x="4514731" y="1867648"/>
                </a:moveTo>
                <a:lnTo>
                  <a:pt x="4505004" y="1891111"/>
                </a:lnTo>
                <a:lnTo>
                  <a:pt x="4575395" y="1920292"/>
                </a:lnTo>
                <a:lnTo>
                  <a:pt x="4585122" y="1896829"/>
                </a:lnTo>
                <a:lnTo>
                  <a:pt x="4514731" y="1867648"/>
                </a:lnTo>
                <a:close/>
              </a:path>
              <a:path extrusionOk="0" h="2165350" w="5161915">
                <a:moveTo>
                  <a:pt x="4608586" y="1906556"/>
                </a:moveTo>
                <a:lnTo>
                  <a:pt x="4598859" y="1930020"/>
                </a:lnTo>
                <a:lnTo>
                  <a:pt x="4669250" y="1959202"/>
                </a:lnTo>
                <a:lnTo>
                  <a:pt x="4678977" y="1935738"/>
                </a:lnTo>
                <a:lnTo>
                  <a:pt x="4608586" y="1906556"/>
                </a:lnTo>
                <a:close/>
              </a:path>
              <a:path extrusionOk="0" h="2165350" w="5161915">
                <a:moveTo>
                  <a:pt x="4702440" y="1945466"/>
                </a:moveTo>
                <a:lnTo>
                  <a:pt x="4692713" y="1968929"/>
                </a:lnTo>
                <a:lnTo>
                  <a:pt x="4763104" y="1998111"/>
                </a:lnTo>
                <a:lnTo>
                  <a:pt x="4772831" y="1974647"/>
                </a:lnTo>
                <a:lnTo>
                  <a:pt x="4702440" y="1945466"/>
                </a:lnTo>
                <a:close/>
              </a:path>
              <a:path extrusionOk="0" h="2165350" w="5161915">
                <a:moveTo>
                  <a:pt x="4796294" y="1984375"/>
                </a:moveTo>
                <a:lnTo>
                  <a:pt x="4786567" y="2007838"/>
                </a:lnTo>
                <a:lnTo>
                  <a:pt x="4856958" y="2037020"/>
                </a:lnTo>
                <a:lnTo>
                  <a:pt x="4866685" y="2013557"/>
                </a:lnTo>
                <a:lnTo>
                  <a:pt x="4796294" y="1984375"/>
                </a:lnTo>
                <a:close/>
              </a:path>
              <a:path extrusionOk="0" h="2165350" w="5161915">
                <a:moveTo>
                  <a:pt x="4890148" y="2023284"/>
                </a:moveTo>
                <a:lnTo>
                  <a:pt x="4880422" y="2046748"/>
                </a:lnTo>
                <a:lnTo>
                  <a:pt x="4950813" y="2075929"/>
                </a:lnTo>
                <a:lnTo>
                  <a:pt x="4960539" y="2052466"/>
                </a:lnTo>
                <a:lnTo>
                  <a:pt x="4890148" y="2023284"/>
                </a:lnTo>
                <a:close/>
              </a:path>
              <a:path extrusionOk="0" h="2165350" w="5161915">
                <a:moveTo>
                  <a:pt x="5090105" y="2133676"/>
                </a:moveTo>
                <a:lnTo>
                  <a:pt x="5042289" y="2140174"/>
                </a:lnTo>
                <a:lnTo>
                  <a:pt x="5037420" y="2146573"/>
                </a:lnTo>
                <a:lnTo>
                  <a:pt x="5039309" y="2160474"/>
                </a:lnTo>
                <a:lnTo>
                  <a:pt x="5045710" y="2165342"/>
                </a:lnTo>
                <a:lnTo>
                  <a:pt x="5146521" y="2151642"/>
                </a:lnTo>
                <a:lnTo>
                  <a:pt x="5133442" y="2151642"/>
                </a:lnTo>
                <a:lnTo>
                  <a:pt x="5090105" y="2133676"/>
                </a:lnTo>
                <a:close/>
              </a:path>
              <a:path extrusionOk="0" h="2165350" w="5161915">
                <a:moveTo>
                  <a:pt x="5115080" y="2130282"/>
                </a:moveTo>
                <a:lnTo>
                  <a:pt x="5090105" y="2133676"/>
                </a:lnTo>
                <a:lnTo>
                  <a:pt x="5133442" y="2151642"/>
                </a:lnTo>
                <a:lnTo>
                  <a:pt x="5135111" y="2147617"/>
                </a:lnTo>
                <a:lnTo>
                  <a:pt x="5128251" y="2147617"/>
                </a:lnTo>
                <a:lnTo>
                  <a:pt x="5115080" y="2130282"/>
                </a:lnTo>
                <a:close/>
              </a:path>
              <a:path extrusionOk="0" h="2165350" w="5161915">
                <a:moveTo>
                  <a:pt x="5082898" y="2055335"/>
                </a:moveTo>
                <a:lnTo>
                  <a:pt x="5071727" y="2063822"/>
                </a:lnTo>
                <a:lnTo>
                  <a:pt x="5070640" y="2071789"/>
                </a:lnTo>
                <a:lnTo>
                  <a:pt x="5099832" y="2110213"/>
                </a:lnTo>
                <a:lnTo>
                  <a:pt x="5143169" y="2128179"/>
                </a:lnTo>
                <a:lnTo>
                  <a:pt x="5133442" y="2151642"/>
                </a:lnTo>
                <a:lnTo>
                  <a:pt x="5146521" y="2151642"/>
                </a:lnTo>
                <a:lnTo>
                  <a:pt x="5161645" y="2149587"/>
                </a:lnTo>
                <a:lnTo>
                  <a:pt x="5090864" y="2056423"/>
                </a:lnTo>
                <a:lnTo>
                  <a:pt x="5082898" y="2055335"/>
                </a:lnTo>
                <a:close/>
              </a:path>
              <a:path extrusionOk="0" h="2165350" w="5161915">
                <a:moveTo>
                  <a:pt x="5136653" y="2127350"/>
                </a:moveTo>
                <a:lnTo>
                  <a:pt x="5115080" y="2130282"/>
                </a:lnTo>
                <a:lnTo>
                  <a:pt x="5128251" y="2147617"/>
                </a:lnTo>
                <a:lnTo>
                  <a:pt x="5136653" y="2127350"/>
                </a:lnTo>
                <a:close/>
              </a:path>
              <a:path extrusionOk="0" h="2165350" w="5161915">
                <a:moveTo>
                  <a:pt x="5141170" y="2127350"/>
                </a:moveTo>
                <a:lnTo>
                  <a:pt x="5136653" y="2127350"/>
                </a:lnTo>
                <a:lnTo>
                  <a:pt x="5128251" y="2147617"/>
                </a:lnTo>
                <a:lnTo>
                  <a:pt x="5135111" y="2147617"/>
                </a:lnTo>
                <a:lnTo>
                  <a:pt x="5143169" y="2128179"/>
                </a:lnTo>
                <a:lnTo>
                  <a:pt x="5141170" y="2127350"/>
                </a:lnTo>
                <a:close/>
              </a:path>
              <a:path extrusionOk="0" h="2165350" w="5161915">
                <a:moveTo>
                  <a:pt x="5077857" y="2101102"/>
                </a:moveTo>
                <a:lnTo>
                  <a:pt x="5068130" y="2124566"/>
                </a:lnTo>
                <a:lnTo>
                  <a:pt x="5090105" y="2133676"/>
                </a:lnTo>
                <a:lnTo>
                  <a:pt x="5115080" y="2130282"/>
                </a:lnTo>
                <a:lnTo>
                  <a:pt x="5099832" y="2110213"/>
                </a:lnTo>
                <a:lnTo>
                  <a:pt x="5077857" y="2101102"/>
                </a:lnTo>
                <a:close/>
              </a:path>
              <a:path extrusionOk="0" h="2165350" w="5161915">
                <a:moveTo>
                  <a:pt x="5099832" y="2110213"/>
                </a:moveTo>
                <a:lnTo>
                  <a:pt x="5115080" y="2130282"/>
                </a:lnTo>
                <a:lnTo>
                  <a:pt x="5136653" y="2127350"/>
                </a:lnTo>
                <a:lnTo>
                  <a:pt x="5141170" y="2127350"/>
                </a:lnTo>
                <a:lnTo>
                  <a:pt x="5099832" y="2110213"/>
                </a:lnTo>
                <a:close/>
              </a:path>
              <a:path extrusionOk="0" h="2165350" w="5161915">
                <a:moveTo>
                  <a:pt x="4984003" y="2062193"/>
                </a:moveTo>
                <a:lnTo>
                  <a:pt x="4974276" y="2085657"/>
                </a:lnTo>
                <a:lnTo>
                  <a:pt x="5044667" y="2114839"/>
                </a:lnTo>
                <a:lnTo>
                  <a:pt x="5054394" y="2091375"/>
                </a:lnTo>
                <a:lnTo>
                  <a:pt x="4984003" y="2062193"/>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88" name="Google Shape;488;p33"/>
          <p:cNvGrpSpPr/>
          <p:nvPr/>
        </p:nvGrpSpPr>
        <p:grpSpPr>
          <a:xfrm>
            <a:off x="1429511" y="1133855"/>
            <a:ext cx="307848" cy="3681984"/>
            <a:chOff x="1429511" y="1133855"/>
            <a:chExt cx="307848" cy="3681984"/>
          </a:xfrm>
        </p:grpSpPr>
        <p:pic>
          <p:nvPicPr>
            <p:cNvPr id="489" name="Google Shape;489;p33"/>
            <p:cNvPicPr preferRelativeResize="0"/>
            <p:nvPr/>
          </p:nvPicPr>
          <p:blipFill rotWithShape="1">
            <a:blip r:embed="rId4">
              <a:alphaModFix/>
            </a:blip>
            <a:srcRect b="0" l="0" r="0" t="0"/>
            <a:stretch/>
          </p:blipFill>
          <p:spPr>
            <a:xfrm>
              <a:off x="1429511" y="1133855"/>
              <a:ext cx="307848" cy="3681984"/>
            </a:xfrm>
            <a:prstGeom prst="rect">
              <a:avLst/>
            </a:prstGeom>
            <a:noFill/>
            <a:ln>
              <a:noFill/>
            </a:ln>
          </p:spPr>
        </p:pic>
        <p:sp>
          <p:nvSpPr>
            <p:cNvPr id="490" name="Google Shape;490;p33"/>
            <p:cNvSpPr/>
            <p:nvPr/>
          </p:nvSpPr>
          <p:spPr>
            <a:xfrm>
              <a:off x="1523921" y="1156696"/>
              <a:ext cx="118110" cy="3486150"/>
            </a:xfrm>
            <a:custGeom>
              <a:rect b="b" l="l" r="r" t="t"/>
              <a:pathLst>
                <a:path extrusionOk="0" h="3486150" w="118110">
                  <a:moveTo>
                    <a:pt x="14112" y="3370232"/>
                  </a:moveTo>
                  <a:lnTo>
                    <a:pt x="2019" y="3377342"/>
                  </a:lnTo>
                  <a:lnTo>
                    <a:pt x="0" y="3385125"/>
                  </a:lnTo>
                  <a:lnTo>
                    <a:pt x="59298" y="3485987"/>
                  </a:lnTo>
                  <a:lnTo>
                    <a:pt x="73884" y="3460785"/>
                  </a:lnTo>
                  <a:lnTo>
                    <a:pt x="46512" y="3460785"/>
                  </a:lnTo>
                  <a:lnTo>
                    <a:pt x="46426" y="3435578"/>
                  </a:lnTo>
                  <a:lnTo>
                    <a:pt x="46301" y="3413763"/>
                  </a:lnTo>
                  <a:lnTo>
                    <a:pt x="21896" y="3372252"/>
                  </a:lnTo>
                  <a:lnTo>
                    <a:pt x="14112" y="3370232"/>
                  </a:lnTo>
                  <a:close/>
                </a:path>
                <a:path extrusionOk="0" h="3486150" w="118110">
                  <a:moveTo>
                    <a:pt x="46352" y="3413849"/>
                  </a:moveTo>
                  <a:lnTo>
                    <a:pt x="46512" y="3460785"/>
                  </a:lnTo>
                  <a:lnTo>
                    <a:pt x="71912" y="3460698"/>
                  </a:lnTo>
                  <a:lnTo>
                    <a:pt x="71891" y="3454421"/>
                  </a:lnTo>
                  <a:lnTo>
                    <a:pt x="48220" y="3454421"/>
                  </a:lnTo>
                  <a:lnTo>
                    <a:pt x="59126" y="3435578"/>
                  </a:lnTo>
                  <a:lnTo>
                    <a:pt x="46352" y="3413849"/>
                  </a:lnTo>
                  <a:close/>
                </a:path>
                <a:path extrusionOk="0" h="3486150" w="118110">
                  <a:moveTo>
                    <a:pt x="103692" y="3369926"/>
                  </a:moveTo>
                  <a:lnTo>
                    <a:pt x="95924" y="3371999"/>
                  </a:lnTo>
                  <a:lnTo>
                    <a:pt x="71752" y="3413763"/>
                  </a:lnTo>
                  <a:lnTo>
                    <a:pt x="71912" y="3460698"/>
                  </a:lnTo>
                  <a:lnTo>
                    <a:pt x="46512" y="3460785"/>
                  </a:lnTo>
                  <a:lnTo>
                    <a:pt x="73884" y="3460785"/>
                  </a:lnTo>
                  <a:lnTo>
                    <a:pt x="117908" y="3384722"/>
                  </a:lnTo>
                  <a:lnTo>
                    <a:pt x="115834" y="3376953"/>
                  </a:lnTo>
                  <a:lnTo>
                    <a:pt x="103692" y="3369926"/>
                  </a:lnTo>
                  <a:close/>
                </a:path>
                <a:path extrusionOk="0" h="3486150" w="118110">
                  <a:moveTo>
                    <a:pt x="59126" y="3435578"/>
                  </a:moveTo>
                  <a:lnTo>
                    <a:pt x="48220" y="3454421"/>
                  </a:lnTo>
                  <a:lnTo>
                    <a:pt x="70161" y="3454346"/>
                  </a:lnTo>
                  <a:lnTo>
                    <a:pt x="59126" y="3435578"/>
                  </a:lnTo>
                  <a:close/>
                </a:path>
                <a:path extrusionOk="0" h="3486150" w="118110">
                  <a:moveTo>
                    <a:pt x="71752" y="3413763"/>
                  </a:moveTo>
                  <a:lnTo>
                    <a:pt x="59126" y="3435578"/>
                  </a:lnTo>
                  <a:lnTo>
                    <a:pt x="70161" y="3454346"/>
                  </a:lnTo>
                  <a:lnTo>
                    <a:pt x="48220" y="3454421"/>
                  </a:lnTo>
                  <a:lnTo>
                    <a:pt x="71891" y="3454421"/>
                  </a:lnTo>
                  <a:lnTo>
                    <a:pt x="71752" y="3413763"/>
                  </a:lnTo>
                  <a:close/>
                </a:path>
                <a:path extrusionOk="0" h="3486150" w="118110">
                  <a:moveTo>
                    <a:pt x="60091" y="0"/>
                  </a:moveTo>
                  <a:lnTo>
                    <a:pt x="34691" y="86"/>
                  </a:lnTo>
                  <a:lnTo>
                    <a:pt x="46352" y="3413849"/>
                  </a:lnTo>
                  <a:lnTo>
                    <a:pt x="59126" y="3435578"/>
                  </a:lnTo>
                  <a:lnTo>
                    <a:pt x="71702" y="3413849"/>
                  </a:lnTo>
                  <a:lnTo>
                    <a:pt x="71602" y="3369926"/>
                  </a:lnTo>
                  <a:lnTo>
                    <a:pt x="60091" y="0"/>
                  </a:lnTo>
                  <a:close/>
                </a:path>
              </a:pathLst>
            </a:custGeom>
            <a:solidFill>
              <a:srgbClr val="4F81B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91" name="Google Shape;491;p33"/>
          <p:cNvSpPr txBox="1"/>
          <p:nvPr/>
        </p:nvSpPr>
        <p:spPr>
          <a:xfrm>
            <a:off x="1828800" y="723391"/>
            <a:ext cx="4035851" cy="243656"/>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l-GR" sz="1500">
                <a:solidFill>
                  <a:schemeClr val="dk1"/>
                </a:solidFill>
                <a:latin typeface="Calibri"/>
                <a:ea typeface="Calibri"/>
                <a:cs typeface="Calibri"/>
                <a:sym typeface="Calibri"/>
              </a:rPr>
              <a:t>Λογική εδαφικοποίησης με βάση την προσφορά</a:t>
            </a:r>
            <a:endParaRPr sz="1500">
              <a:solidFill>
                <a:schemeClr val="dk1"/>
              </a:solidFill>
              <a:latin typeface="Calibri"/>
              <a:ea typeface="Calibri"/>
              <a:cs typeface="Calibri"/>
              <a:sym typeface="Calibri"/>
            </a:endParaRPr>
          </a:p>
        </p:txBody>
      </p:sp>
      <p:sp>
        <p:nvSpPr>
          <p:cNvPr id="492" name="Google Shape;492;p33"/>
          <p:cNvSpPr txBox="1"/>
          <p:nvPr/>
        </p:nvSpPr>
        <p:spPr>
          <a:xfrm rot="-5400000">
            <a:off x="-404340" y="2768339"/>
            <a:ext cx="3499801" cy="230832"/>
          </a:xfrm>
          <a:prstGeom prst="rect">
            <a:avLst/>
          </a:prstGeom>
          <a:noFill/>
          <a:ln>
            <a:noFill/>
          </a:ln>
        </p:spPr>
        <p:txBody>
          <a:bodyPr anchorCtr="0" anchor="t" bIns="0" lIns="0" spcFirstLastPara="1" rIns="0" wrap="square" tIns="3175">
            <a:spAutoFit/>
          </a:bodyPr>
          <a:lstStyle/>
          <a:p>
            <a:pPr indent="0" lvl="0" marL="12700" marR="0" rtl="0" algn="l">
              <a:lnSpc>
                <a:spcPct val="100000"/>
              </a:lnSpc>
              <a:spcBef>
                <a:spcPts val="0"/>
              </a:spcBef>
              <a:spcAft>
                <a:spcPts val="0"/>
              </a:spcAft>
              <a:buNone/>
            </a:pPr>
            <a:r>
              <a:rPr lang="el-GR" sz="1500">
                <a:solidFill>
                  <a:schemeClr val="dk1"/>
                </a:solidFill>
                <a:latin typeface="Calibri"/>
                <a:ea typeface="Calibri"/>
                <a:cs typeface="Calibri"/>
                <a:sym typeface="Calibri"/>
              </a:rPr>
              <a:t>Λογική εδαφικοποίησης με βάση τη ζήτηση</a:t>
            </a:r>
            <a:endParaRPr sz="1500">
              <a:solidFill>
                <a:schemeClr val="dk1"/>
              </a:solidFill>
              <a:latin typeface="Calibri"/>
              <a:ea typeface="Calibri"/>
              <a:cs typeface="Calibri"/>
              <a:sym typeface="Calibri"/>
            </a:endParaRPr>
          </a:p>
        </p:txBody>
      </p:sp>
      <p:sp>
        <p:nvSpPr>
          <p:cNvPr id="493" name="Google Shape;493;p33"/>
          <p:cNvSpPr txBox="1"/>
          <p:nvPr/>
        </p:nvSpPr>
        <p:spPr>
          <a:xfrm rot="1260000">
            <a:off x="5320839" y="3581760"/>
            <a:ext cx="1529340" cy="209994"/>
          </a:xfrm>
          <a:prstGeom prst="rect">
            <a:avLst/>
          </a:prstGeom>
          <a:noFill/>
          <a:ln>
            <a:noFill/>
          </a:ln>
        </p:spPr>
        <p:txBody>
          <a:bodyPr anchorCtr="0" anchor="t" bIns="0" lIns="0" spcFirstLastPara="1" rIns="0" wrap="square" tIns="0">
            <a:spAutoFit/>
          </a:bodyPr>
          <a:lstStyle/>
          <a:p>
            <a:pPr indent="0" lvl="0" marL="0" marR="0" rtl="0" algn="l">
              <a:lnSpc>
                <a:spcPct val="66666"/>
              </a:lnSpc>
              <a:spcBef>
                <a:spcPts val="0"/>
              </a:spcBef>
              <a:spcAft>
                <a:spcPts val="0"/>
              </a:spcAft>
              <a:buNone/>
            </a:pPr>
            <a:r>
              <a:rPr baseline="30000" lang="el-GR" sz="2250">
                <a:solidFill>
                  <a:srgbClr val="984807"/>
                </a:solidFill>
                <a:latin typeface="Arial"/>
                <a:ea typeface="Arial"/>
                <a:cs typeface="Arial"/>
                <a:sym typeface="Arial"/>
              </a:rPr>
              <a:t>Εδαφικοποίηση</a:t>
            </a:r>
            <a:endParaRPr sz="1500">
              <a:solidFill>
                <a:schemeClr val="dk1"/>
              </a:solidFill>
              <a:latin typeface="Arial"/>
              <a:ea typeface="Arial"/>
              <a:cs typeface="Arial"/>
              <a:sym typeface="Arial"/>
            </a:endParaRPr>
          </a:p>
        </p:txBody>
      </p:sp>
      <p:sp>
        <p:nvSpPr>
          <p:cNvPr id="494" name="Google Shape;494;p33"/>
          <p:cNvSpPr txBox="1"/>
          <p:nvPr/>
        </p:nvSpPr>
        <p:spPr>
          <a:xfrm>
            <a:off x="5046291" y="5410708"/>
            <a:ext cx="3027045" cy="177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l-GR" sz="1000">
                <a:solidFill>
                  <a:schemeClr val="dk1"/>
                </a:solidFill>
                <a:latin typeface="Arial"/>
                <a:ea typeface="Arial"/>
                <a:cs typeface="Arial"/>
                <a:sym typeface="Arial"/>
              </a:rPr>
              <a:t>Source: according to Loïc Perron, Claude Janin, 2014</a:t>
            </a:r>
            <a:endParaRPr sz="1000">
              <a:solidFill>
                <a:schemeClr val="dk1"/>
              </a:solidFill>
              <a:latin typeface="Arial"/>
              <a:ea typeface="Arial"/>
              <a:cs typeface="Arial"/>
              <a:sym typeface="Arial"/>
            </a:endParaRPr>
          </a:p>
        </p:txBody>
      </p:sp>
      <p:sp>
        <p:nvSpPr>
          <p:cNvPr id="495" name="Google Shape;495;p33"/>
          <p:cNvSpPr txBox="1"/>
          <p:nvPr>
            <p:ph type="title"/>
          </p:nvPr>
        </p:nvSpPr>
        <p:spPr>
          <a:xfrm>
            <a:off x="457200" y="242315"/>
            <a:ext cx="8305800" cy="320601"/>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l-GR" sz="2000">
                <a:solidFill>
                  <a:srgbClr val="0070C0"/>
                </a:solidFill>
                <a:latin typeface="Calibri"/>
                <a:ea typeface="Calibri"/>
                <a:cs typeface="Calibri"/>
                <a:sym typeface="Calibri"/>
              </a:rPr>
              <a:t>Κυρίαρχη θέση των πόρων: χρήση του διπλού πλέγματος ζήτηση / προσφορά</a:t>
            </a:r>
            <a:endParaRPr sz="2000">
              <a:latin typeface="Calibri"/>
              <a:ea typeface="Calibri"/>
              <a:cs typeface="Calibri"/>
              <a:sym typeface="Calibri"/>
            </a:endParaRPr>
          </a:p>
        </p:txBody>
      </p:sp>
      <p:sp>
        <p:nvSpPr>
          <p:cNvPr id="496" name="Google Shape;496;p33"/>
          <p:cNvSpPr txBox="1"/>
          <p:nvPr/>
        </p:nvSpPr>
        <p:spPr>
          <a:xfrm>
            <a:off x="1345561" y="4914900"/>
            <a:ext cx="2556909"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l-GR" sz="1100">
                <a:solidFill>
                  <a:schemeClr val="dk1"/>
                </a:solidFill>
                <a:latin typeface="Calibri"/>
                <a:ea typeface="Calibri"/>
                <a:cs typeface="Calibri"/>
                <a:sym typeface="Calibri"/>
              </a:rPr>
              <a:t>Εδαφικοποίηση: η πράξη οργάνωσης ως επικράτειας,  όπου επικράτεια εδώ = συγκεκριμένη γεωγραφική περιοχή</a:t>
            </a:r>
            <a:endParaRPr sz="11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01" name="Shape 501"/>
        <p:cNvGrpSpPr/>
        <p:nvPr/>
      </p:nvGrpSpPr>
      <p:grpSpPr>
        <a:xfrm>
          <a:off x="0" y="0"/>
          <a:ext cx="0" cy="0"/>
          <a:chOff x="0" y="0"/>
          <a:chExt cx="0" cy="0"/>
        </a:xfrm>
      </p:grpSpPr>
      <p:graphicFrame>
        <p:nvGraphicFramePr>
          <p:cNvPr id="502" name="Google Shape;502;p34"/>
          <p:cNvGraphicFramePr/>
          <p:nvPr/>
        </p:nvGraphicFramePr>
        <p:xfrm>
          <a:off x="0" y="11723"/>
          <a:ext cx="3000000" cy="3000000"/>
        </p:xfrm>
        <a:graphic>
          <a:graphicData uri="http://schemas.openxmlformats.org/drawingml/2006/table">
            <a:tbl>
              <a:tblPr bandRow="1" firstRow="1">
                <a:gradFill>
                  <a:gsLst>
                    <a:gs pos="0">
                      <a:srgbClr val="FFBB82"/>
                    </a:gs>
                    <a:gs pos="35000">
                      <a:srgbClr val="FFCFA8"/>
                    </a:gs>
                    <a:gs pos="100000">
                      <a:srgbClr val="FFEBD9"/>
                    </a:gs>
                  </a:gsLst>
                  <a:lin ang="16200000" scaled="0"/>
                </a:gradFill>
                <a:tableStyleId>{2AE250DD-4AFD-4A35-B87D-CFC41F3FC155}</a:tableStyleId>
              </a:tblPr>
              <a:tblGrid>
                <a:gridCol w="1076225"/>
                <a:gridCol w="1076225"/>
                <a:gridCol w="1076225"/>
                <a:gridCol w="1076225"/>
                <a:gridCol w="1072575"/>
                <a:gridCol w="965325"/>
                <a:gridCol w="1798250"/>
                <a:gridCol w="1002950"/>
              </a:tblGrid>
              <a:tr h="497650">
                <a:tc gridSpan="7">
                  <a:txBody>
                    <a:bodyPr/>
                    <a:lstStyle/>
                    <a:p>
                      <a:pPr indent="0" lvl="0" marL="90805" marR="0" rtl="0" algn="l">
                        <a:lnSpc>
                          <a:spcPct val="189444"/>
                        </a:lnSpc>
                        <a:spcBef>
                          <a:spcPts val="0"/>
                        </a:spcBef>
                        <a:spcAft>
                          <a:spcPts val="0"/>
                        </a:spcAft>
                        <a:buNone/>
                      </a:pPr>
                      <a:r>
                        <a:rPr lang="el-GR" sz="900" u="none" cap="none" strike="noStrike"/>
                        <a:t>Ανακαλύψτε πιθανούς συνδυασμούς μεταξύ ακατέργαστου προϊόντος και επεξεργασμένων συστατικών</a:t>
                      </a:r>
                      <a:endParaRPr sz="9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hMerge="1"/>
                <a:tc hMerge="1"/>
                <a:tc hMerge="1"/>
                <a:tc>
                  <a:txBody>
                    <a:bodyPr/>
                    <a:lstStyle/>
                    <a:p>
                      <a:pPr indent="0" lvl="0" marL="0" marR="0" rtl="0" algn="l">
                        <a:lnSpc>
                          <a:spcPct val="100000"/>
                        </a:lnSpc>
                        <a:spcBef>
                          <a:spcPts val="0"/>
                        </a:spcBef>
                        <a:spcAft>
                          <a:spcPts val="0"/>
                        </a:spcAft>
                        <a:buNone/>
                      </a:pPr>
                      <a:r>
                        <a:t/>
                      </a:r>
                      <a:endParaRPr sz="500" u="none" cap="none" strike="noStrike">
                        <a:latin typeface="Times New Roman"/>
                        <a:ea typeface="Times New Roman"/>
                        <a:cs typeface="Times New Roman"/>
                        <a:sym typeface="Times New Roman"/>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43075">
                <a:tc gridSpan="6">
                  <a:txBody>
                    <a:bodyPr/>
                    <a:lstStyle/>
                    <a:p>
                      <a:pPr indent="0" lvl="0" marL="4824095" marR="205740" rtl="0" algn="l">
                        <a:lnSpc>
                          <a:spcPct val="105500"/>
                        </a:lnSpc>
                        <a:spcBef>
                          <a:spcPts val="0"/>
                        </a:spcBef>
                        <a:spcAft>
                          <a:spcPts val="0"/>
                        </a:spcAft>
                        <a:buNone/>
                      </a:pPr>
                      <a:r>
                        <a:rPr b="1" lang="el-GR" sz="800" u="none" cap="none" strike="noStrike"/>
                        <a:t>Πρακτικές και τεχνογνωσία</a:t>
                      </a:r>
                      <a:endParaRPr sz="800" u="none" cap="none" strike="noStrike">
                        <a:latin typeface="Calibri"/>
                        <a:ea typeface="Calibri"/>
                        <a:cs typeface="Calibri"/>
                        <a:sym typeface="Calibri"/>
                      </a:endParaRPr>
                    </a:p>
                  </a:txBody>
                  <a:tcPr marT="24125"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hMerge="1"/>
                <a:tc hMerge="1"/>
                <a:tc>
                  <a:txBody>
                    <a:bodyPr/>
                    <a:lstStyle/>
                    <a:p>
                      <a:pPr indent="0" lvl="0" marL="90805" marR="306070" rtl="0" algn="l">
                        <a:lnSpc>
                          <a:spcPct val="105500"/>
                        </a:lnSpc>
                        <a:spcBef>
                          <a:spcPts val="0"/>
                        </a:spcBef>
                        <a:spcAft>
                          <a:spcPts val="0"/>
                        </a:spcAft>
                        <a:buNone/>
                      </a:pPr>
                      <a:r>
                        <a:rPr lang="el-GR" sz="800" u="none" cap="none" strike="noStrike">
                          <a:solidFill>
                            <a:srgbClr val="FFFFFF"/>
                          </a:solidFill>
                        </a:rPr>
                        <a:t>Κοντινές αποστάσεις, τοπικές  αγορές,  κ.λπ..</a:t>
                      </a:r>
                      <a:endParaRPr sz="800" u="none" cap="none" strike="noStrike">
                        <a:latin typeface="Calibri"/>
                        <a:ea typeface="Calibri"/>
                        <a:cs typeface="Calibri"/>
                        <a:sym typeface="Calibri"/>
                      </a:endParaRPr>
                    </a:p>
                  </a:txBody>
                  <a:tcPr marT="24125"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91440" marR="433705" rtl="0" algn="l">
                        <a:lnSpc>
                          <a:spcPct val="101800"/>
                        </a:lnSpc>
                        <a:spcBef>
                          <a:spcPts val="0"/>
                        </a:spcBef>
                        <a:spcAft>
                          <a:spcPts val="0"/>
                        </a:spcAft>
                        <a:buNone/>
                      </a:pPr>
                      <a:r>
                        <a:rPr b="1" lang="el-GR" sz="800" u="none" cap="none" strike="noStrike"/>
                        <a:t>Ακατέργαστο και επεξεργασμένο προϊόν</a:t>
                      </a:r>
                      <a:endParaRPr sz="800" u="none" cap="none" strike="noStrike">
                        <a:latin typeface="Calibri"/>
                        <a:ea typeface="Calibri"/>
                        <a:cs typeface="Calibri"/>
                        <a:sym typeface="Calibri"/>
                      </a:endParaRPr>
                    </a:p>
                  </a:txBody>
                  <a:tcPr marT="30475"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39300">
                <a:tc gridSpan="3">
                  <a:txBody>
                    <a:bodyPr/>
                    <a:lstStyle/>
                    <a:p>
                      <a:pPr indent="0" lvl="0" marL="186690" marR="0" rtl="0" algn="l">
                        <a:lnSpc>
                          <a:spcPct val="155357"/>
                        </a:lnSpc>
                        <a:spcBef>
                          <a:spcPts val="0"/>
                        </a:spcBef>
                        <a:spcAft>
                          <a:spcPts val="0"/>
                        </a:spcAft>
                        <a:buNone/>
                      </a:pPr>
                      <a:r>
                        <a:rPr b="1" lang="el-GR" sz="1400" u="none" cap="none" strike="noStrike">
                          <a:solidFill>
                            <a:srgbClr val="0070C0"/>
                          </a:solidFill>
                        </a:rPr>
                        <a:t>Συνδυάστε πηγές</a:t>
                      </a:r>
                      <a:endParaRPr sz="14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90805" marR="320040" rtl="0" algn="l">
                        <a:lnSpc>
                          <a:spcPct val="100600"/>
                        </a:lnSpc>
                        <a:spcBef>
                          <a:spcPts val="0"/>
                        </a:spcBef>
                        <a:spcAft>
                          <a:spcPts val="0"/>
                        </a:spcAft>
                        <a:buNone/>
                      </a:pPr>
                      <a:r>
                        <a:rPr b="1" lang="el-GR" sz="800" u="none" cap="none" strike="noStrike"/>
                        <a:t>Συναφή αντικείμενα (φυλή, βιοποικιλότητα φυτών)</a:t>
                      </a:r>
                      <a:endParaRPr sz="800" u="none" cap="none" strike="noStrike">
                        <a:latin typeface="Calibri"/>
                        <a:ea typeface="Calibri"/>
                        <a:cs typeface="Calibri"/>
                        <a:sym typeface="Calibri"/>
                      </a:endParaRPr>
                    </a:p>
                  </a:txBody>
                  <a:tcPr marT="32375"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91440" marR="0" rtl="0" algn="l">
                        <a:lnSpc>
                          <a:spcPct val="100000"/>
                        </a:lnSpc>
                        <a:spcBef>
                          <a:spcPts val="0"/>
                        </a:spcBef>
                        <a:spcAft>
                          <a:spcPts val="0"/>
                        </a:spcAft>
                        <a:buNone/>
                      </a:pPr>
                      <a:r>
                        <a:rPr lang="el-GR" sz="800" u="none" cap="none" strike="noStrike">
                          <a:solidFill>
                            <a:srgbClr val="FFFFFF"/>
                          </a:solidFill>
                        </a:rPr>
                        <a:t>Οικολογικό Μουσείο</a:t>
                      </a:r>
                      <a:endParaRPr sz="800" u="none" cap="none" strike="noStrike">
                        <a:latin typeface="Calibri"/>
                        <a:ea typeface="Calibri"/>
                        <a:cs typeface="Calibri"/>
                        <a:sym typeface="Calibri"/>
                      </a:endParaRPr>
                    </a:p>
                  </a:txBody>
                  <a:tcPr marT="3365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90805" marR="164465" rtl="0" algn="l">
                        <a:lnSpc>
                          <a:spcPct val="101800"/>
                        </a:lnSpc>
                        <a:spcBef>
                          <a:spcPts val="0"/>
                        </a:spcBef>
                        <a:spcAft>
                          <a:spcPts val="0"/>
                        </a:spcAft>
                        <a:buNone/>
                      </a:pPr>
                      <a:r>
                        <a:rPr lang="el-GR" sz="800" u="none" cap="none" strike="noStrike">
                          <a:solidFill>
                            <a:srgbClr val="FFFFFF"/>
                          </a:solidFill>
                        </a:rPr>
                        <a:t>Επίσκεψη σε εταιρεία, κατάστημα παραγωγών, επίδειξη παραγωγής, εμπειρία</a:t>
                      </a:r>
                      <a:endParaRPr sz="800" u="none" cap="none" strike="noStrike">
                        <a:latin typeface="Calibri"/>
                        <a:ea typeface="Calibri"/>
                        <a:cs typeface="Calibri"/>
                        <a:sym typeface="Calibri"/>
                      </a:endParaRPr>
                    </a:p>
                  </a:txBody>
                  <a:tcPr marT="30475"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91440" marR="247650" rtl="0" algn="l">
                        <a:lnSpc>
                          <a:spcPct val="105500"/>
                        </a:lnSpc>
                        <a:spcBef>
                          <a:spcPts val="0"/>
                        </a:spcBef>
                        <a:spcAft>
                          <a:spcPts val="0"/>
                        </a:spcAft>
                        <a:buNone/>
                      </a:pPr>
                      <a:r>
                        <a:rPr b="1" lang="el-GR" sz="800" u="none" cap="none" strike="noStrike"/>
                        <a:t>Πρακτικές και τεχνογνωσία</a:t>
                      </a:r>
                      <a:endParaRPr b="1" sz="800" u="none" cap="none" strike="noStrike">
                        <a:latin typeface="Calibri"/>
                        <a:ea typeface="Calibri"/>
                        <a:cs typeface="Calibri"/>
                        <a:sym typeface="Calibri"/>
                      </a:endParaRPr>
                    </a:p>
                  </a:txBody>
                  <a:tcPr marT="24125"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38050">
                <a:tc gridSpan="4">
                  <a:txBody>
                    <a:bodyPr/>
                    <a:lstStyle/>
                    <a:p>
                      <a:pPr indent="0" lvl="0" marL="2794000" marR="254634" rtl="0" algn="l">
                        <a:lnSpc>
                          <a:spcPct val="105500"/>
                        </a:lnSpc>
                        <a:spcBef>
                          <a:spcPts val="0"/>
                        </a:spcBef>
                        <a:spcAft>
                          <a:spcPts val="0"/>
                        </a:spcAft>
                        <a:buNone/>
                      </a:pPr>
                      <a:r>
                        <a:rPr b="1" lang="el-GR" sz="900" u="none" cap="none" strike="noStrike"/>
                        <a:t>Γαστρονομική παράδοση</a:t>
                      </a:r>
                      <a:endParaRPr sz="900" u="none" cap="none" strike="noStrike">
                        <a:latin typeface="Calibri"/>
                        <a:ea typeface="Calibri"/>
                        <a:cs typeface="Calibri"/>
                        <a:sym typeface="Calibri"/>
                      </a:endParaRPr>
                    </a:p>
                  </a:txBody>
                  <a:tcPr marT="24125"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91440" marR="170815" rtl="0" algn="l">
                        <a:lnSpc>
                          <a:spcPct val="101800"/>
                        </a:lnSpc>
                        <a:spcBef>
                          <a:spcPts val="0"/>
                        </a:spcBef>
                        <a:spcAft>
                          <a:spcPts val="0"/>
                        </a:spcAft>
                        <a:buNone/>
                      </a:pPr>
                      <a:r>
                        <a:rPr lang="el-GR" sz="800" u="none" cap="none" strike="noStrike">
                          <a:solidFill>
                            <a:srgbClr val="FFFFFF"/>
                          </a:solidFill>
                        </a:rPr>
                        <a:t>Συντήρηση ειδών και παλαιών ποικιλιών</a:t>
                      </a:r>
                      <a:endParaRPr sz="800" u="none" cap="none" strike="noStrike">
                        <a:latin typeface="Calibri"/>
                        <a:ea typeface="Calibri"/>
                        <a:cs typeface="Calibri"/>
                        <a:sym typeface="Calibri"/>
                      </a:endParaRPr>
                    </a:p>
                  </a:txBody>
                  <a:tcPr marT="2985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90805" marR="164465" rtl="0" algn="l">
                        <a:lnSpc>
                          <a:spcPct val="105500"/>
                        </a:lnSpc>
                        <a:spcBef>
                          <a:spcPts val="0"/>
                        </a:spcBef>
                        <a:spcAft>
                          <a:spcPts val="0"/>
                        </a:spcAft>
                        <a:buNone/>
                      </a:pPr>
                      <a:r>
                        <a:rPr lang="el-GR" sz="800" u="none" cap="none" strike="noStrike">
                          <a:solidFill>
                            <a:srgbClr val="FFFFFF"/>
                          </a:solidFill>
                        </a:rPr>
                        <a:t>Διαγωνισμοί ή φεστιβάλ τοπικών φυλών ή τοπικών προϊόντων</a:t>
                      </a:r>
                      <a:endParaRPr sz="800" u="none" cap="none" strike="noStrike">
                        <a:latin typeface="Calibri"/>
                        <a:ea typeface="Calibri"/>
                        <a:cs typeface="Calibri"/>
                        <a:sym typeface="Calibri"/>
                      </a:endParaRPr>
                    </a:p>
                  </a:txBody>
                  <a:tcPr marT="24125"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91440" marR="241934" rtl="0" algn="l">
                        <a:lnSpc>
                          <a:spcPct val="101200"/>
                        </a:lnSpc>
                        <a:spcBef>
                          <a:spcPts val="0"/>
                        </a:spcBef>
                        <a:spcAft>
                          <a:spcPts val="0"/>
                        </a:spcAft>
                        <a:buNone/>
                      </a:pPr>
                      <a:r>
                        <a:rPr b="1" lang="el-GR" sz="800" u="none" cap="none" strike="noStrike"/>
                        <a:t>Συναφή αντικείμενα (ράτσες, βιοποικιλότητα φωτών)</a:t>
                      </a:r>
                      <a:endParaRPr sz="800" u="none" cap="none" strike="noStrike">
                        <a:latin typeface="Calibri"/>
                        <a:ea typeface="Calibri"/>
                        <a:cs typeface="Calibri"/>
                        <a:sym typeface="Calibri"/>
                      </a:endParaRPr>
                    </a:p>
                  </a:txBody>
                  <a:tcPr marT="31125"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00925">
                <a:tc gridSpan="3">
                  <a:txBody>
                    <a:bodyPr/>
                    <a:lstStyle/>
                    <a:p>
                      <a:pPr indent="0" lvl="0" marL="1901825" marR="97790" rtl="0" algn="l">
                        <a:lnSpc>
                          <a:spcPct val="107300"/>
                        </a:lnSpc>
                        <a:spcBef>
                          <a:spcPts val="0"/>
                        </a:spcBef>
                        <a:spcAft>
                          <a:spcPts val="0"/>
                        </a:spcAft>
                        <a:buNone/>
                      </a:pPr>
                      <a:r>
                        <a:rPr b="1" lang="el-GR" sz="900" u="none" cap="none" strike="noStrike"/>
                        <a:t>Χειροτεχνικές παραγωγές, τεχνογνωσία</a:t>
                      </a:r>
                      <a:endParaRPr sz="900" u="none" cap="none" strike="noStrike">
                        <a:latin typeface="Calibri"/>
                        <a:ea typeface="Calibri"/>
                        <a:cs typeface="Calibri"/>
                        <a:sym typeface="Calibri"/>
                      </a:endParaRPr>
                    </a:p>
                  </a:txBody>
                  <a:tcPr marT="19675"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90805" marR="234315" rtl="0" algn="l">
                        <a:lnSpc>
                          <a:spcPct val="102699"/>
                        </a:lnSpc>
                        <a:spcBef>
                          <a:spcPts val="0"/>
                        </a:spcBef>
                        <a:spcAft>
                          <a:spcPts val="0"/>
                        </a:spcAft>
                        <a:buNone/>
                      </a:pPr>
                      <a:r>
                        <a:rPr lang="el-GR" sz="800" u="none" cap="none" strike="noStrike">
                          <a:solidFill>
                            <a:srgbClr val="FFFFFF"/>
                          </a:solidFill>
                        </a:rPr>
                        <a:t>Απογραφή, δημιουργία  ειδικών εσόδων</a:t>
                      </a:r>
                      <a:endParaRPr sz="800" u="none" cap="none" strike="noStrike">
                        <a:latin typeface="Calibri"/>
                        <a:ea typeface="Calibri"/>
                        <a:cs typeface="Calibri"/>
                        <a:sym typeface="Calibri"/>
                      </a:endParaRPr>
                    </a:p>
                  </a:txBody>
                  <a:tcPr marT="2730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90805" marR="0" rtl="0" algn="l">
                        <a:lnSpc>
                          <a:spcPct val="100000"/>
                        </a:lnSpc>
                        <a:spcBef>
                          <a:spcPts val="0"/>
                        </a:spcBef>
                        <a:spcAft>
                          <a:spcPts val="0"/>
                        </a:spcAft>
                        <a:buNone/>
                      </a:pPr>
                      <a:r>
                        <a:rPr lang="el-GR" sz="800" u="none" cap="none" strike="noStrike">
                          <a:solidFill>
                            <a:srgbClr val="FFFFFF"/>
                          </a:solidFill>
                        </a:rPr>
                        <a:t>Τοπική γαστρονομία</a:t>
                      </a:r>
                      <a:endParaRPr sz="800" u="none" cap="none" strike="noStrike">
                        <a:latin typeface="Calibri"/>
                        <a:ea typeface="Calibri"/>
                        <a:cs typeface="Calibri"/>
                        <a:sym typeface="Calibri"/>
                      </a:endParaRPr>
                    </a:p>
                  </a:txBody>
                  <a:tcPr marT="3175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91440" marR="532765" rtl="0" algn="l">
                        <a:lnSpc>
                          <a:spcPct val="107300"/>
                        </a:lnSpc>
                        <a:spcBef>
                          <a:spcPts val="0"/>
                        </a:spcBef>
                        <a:spcAft>
                          <a:spcPts val="0"/>
                        </a:spcAft>
                        <a:buNone/>
                      </a:pPr>
                      <a:r>
                        <a:rPr b="1" lang="el-GR" sz="800" u="none" cap="none" strike="noStrike"/>
                        <a:t>Γαστρονομική παράδοση</a:t>
                      </a:r>
                      <a:endParaRPr sz="800" u="none" cap="none" strike="noStrike">
                        <a:latin typeface="Calibri"/>
                        <a:ea typeface="Calibri"/>
                        <a:cs typeface="Calibri"/>
                        <a:sym typeface="Calibri"/>
                      </a:endParaRPr>
                    </a:p>
                  </a:txBody>
                  <a:tcPr marT="19675"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00925">
                <a:tc gridSpan="2">
                  <a:txBody>
                    <a:bodyPr/>
                    <a:lstStyle/>
                    <a:p>
                      <a:pPr indent="0" lvl="0" marL="854075" marR="227965" rtl="0" algn="l">
                        <a:lnSpc>
                          <a:spcPct val="101800"/>
                        </a:lnSpc>
                        <a:spcBef>
                          <a:spcPts val="0"/>
                        </a:spcBef>
                        <a:spcAft>
                          <a:spcPts val="0"/>
                        </a:spcAft>
                        <a:buNone/>
                      </a:pPr>
                      <a:r>
                        <a:rPr b="1" lang="el-GR" sz="900" u="none" cap="none" strike="noStrike"/>
                        <a:t>Πολιτιστικά στοιχεία (διακοπές)</a:t>
                      </a:r>
                      <a:endParaRPr sz="900" u="none" cap="none" strike="noStrike">
                        <a:latin typeface="Calibri"/>
                        <a:ea typeface="Calibri"/>
                        <a:cs typeface="Calibri"/>
                        <a:sym typeface="Calibri"/>
                      </a:endParaRPr>
                    </a:p>
                  </a:txBody>
                  <a:tcPr marT="2985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90805" marR="151765" rtl="0" algn="l">
                        <a:lnSpc>
                          <a:spcPct val="105500"/>
                        </a:lnSpc>
                        <a:spcBef>
                          <a:spcPts val="0"/>
                        </a:spcBef>
                        <a:spcAft>
                          <a:spcPts val="0"/>
                        </a:spcAft>
                        <a:buNone/>
                      </a:pPr>
                      <a:r>
                        <a:rPr lang="el-GR" sz="800" u="none" cap="none" strike="noStrike">
                          <a:solidFill>
                            <a:srgbClr val="FFFFFF"/>
                          </a:solidFill>
                        </a:rPr>
                        <a:t>Πολιτιστικές διαδρομές (παραγωγοί,  χειροτέχνες)</a:t>
                      </a:r>
                      <a:endParaRPr sz="800" u="none" cap="none" strike="noStrike">
                        <a:latin typeface="Calibri"/>
                        <a:ea typeface="Calibri"/>
                        <a:cs typeface="Calibri"/>
                        <a:sym typeface="Calibri"/>
                      </a:endParaRPr>
                    </a:p>
                  </a:txBody>
                  <a:tcPr marT="24125"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91440" marR="284480" rtl="0" algn="l">
                        <a:lnSpc>
                          <a:spcPct val="101800"/>
                        </a:lnSpc>
                        <a:spcBef>
                          <a:spcPts val="0"/>
                        </a:spcBef>
                        <a:spcAft>
                          <a:spcPts val="0"/>
                        </a:spcAft>
                        <a:buNone/>
                      </a:pPr>
                      <a:r>
                        <a:rPr b="1" lang="el-GR" sz="800" u="none" cap="none" strike="noStrike"/>
                        <a:t>Χειροτεχνικές παραγωγές, τεχνογνωσία</a:t>
                      </a:r>
                      <a:endParaRPr sz="800" u="none" cap="none" strike="noStrike">
                        <a:latin typeface="Calibri"/>
                        <a:ea typeface="Calibri"/>
                        <a:cs typeface="Calibri"/>
                        <a:sym typeface="Calibri"/>
                      </a:endParaRPr>
                    </a:p>
                  </a:txBody>
                  <a:tcPr marT="2985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811725">
                <a:tc>
                  <a:txBody>
                    <a:bodyPr/>
                    <a:lstStyle/>
                    <a:p>
                      <a:pPr indent="0" lvl="0" marL="90805" marR="83820" rtl="0" algn="l">
                        <a:lnSpc>
                          <a:spcPct val="105500"/>
                        </a:lnSpc>
                        <a:spcBef>
                          <a:spcPts val="0"/>
                        </a:spcBef>
                        <a:spcAft>
                          <a:spcPts val="0"/>
                        </a:spcAft>
                        <a:buNone/>
                      </a:pPr>
                      <a:r>
                        <a:rPr b="1" lang="el-GR" sz="900" u="none" cap="none" strike="noStrike"/>
                        <a:t>Πολιτιστικό τοπίο</a:t>
                      </a:r>
                      <a:endParaRPr sz="900" u="none" cap="none" strike="noStrike">
                        <a:latin typeface="Calibri"/>
                        <a:ea typeface="Calibri"/>
                        <a:cs typeface="Calibri"/>
                        <a:sym typeface="Calibri"/>
                      </a:endParaRPr>
                    </a:p>
                  </a:txBody>
                  <a:tcPr marT="24775"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90805" marR="1005205" rtl="0" algn="l">
                        <a:lnSpc>
                          <a:spcPct val="105500"/>
                        </a:lnSpc>
                        <a:spcBef>
                          <a:spcPts val="0"/>
                        </a:spcBef>
                        <a:spcAft>
                          <a:spcPts val="0"/>
                        </a:spcAft>
                        <a:buNone/>
                      </a:pPr>
                      <a:r>
                        <a:rPr lang="el-GR" sz="900" u="none" cap="none" strike="noStrike">
                          <a:solidFill>
                            <a:srgbClr val="FFFFFF"/>
                          </a:solidFill>
                        </a:rPr>
                        <a:t>Γιορτές σχετικές με ένα τοπικό προϊόν</a:t>
                      </a:r>
                      <a:endParaRPr sz="900" u="none" cap="none" strike="noStrike">
                        <a:latin typeface="Calibri"/>
                        <a:ea typeface="Calibri"/>
                        <a:cs typeface="Calibri"/>
                        <a:sym typeface="Calibri"/>
                      </a:endParaRPr>
                    </a:p>
                  </a:txBody>
                  <a:tcPr marT="24775"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90805" marR="229870" rtl="0" algn="l">
                        <a:lnSpc>
                          <a:spcPct val="105500"/>
                        </a:lnSpc>
                        <a:spcBef>
                          <a:spcPts val="0"/>
                        </a:spcBef>
                        <a:spcAft>
                          <a:spcPts val="0"/>
                        </a:spcAft>
                        <a:buNone/>
                      </a:pPr>
                      <a:r>
                        <a:rPr lang="el-GR" sz="900" u="none" cap="none" strike="noStrike">
                          <a:solidFill>
                            <a:srgbClr val="FFFFFF"/>
                          </a:solidFill>
                          <a:latin typeface="Calibri"/>
                          <a:ea typeface="Calibri"/>
                          <a:cs typeface="Calibri"/>
                          <a:sym typeface="Calibri"/>
                        </a:rPr>
                        <a:t>Γευσιγνωσία</a:t>
                      </a:r>
                      <a:endParaRPr sz="900" u="none" cap="none" strike="noStrike">
                        <a:latin typeface="Calibri"/>
                        <a:ea typeface="Calibri"/>
                        <a:cs typeface="Calibri"/>
                        <a:sym typeface="Calibri"/>
                      </a:endParaRPr>
                    </a:p>
                  </a:txBody>
                  <a:tcPr marT="24775"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90805" marR="0" rtl="0" algn="l">
                        <a:lnSpc>
                          <a:spcPct val="100000"/>
                        </a:lnSpc>
                        <a:spcBef>
                          <a:spcPts val="0"/>
                        </a:spcBef>
                        <a:spcAft>
                          <a:spcPts val="0"/>
                        </a:spcAft>
                        <a:buNone/>
                      </a:pPr>
                      <a:r>
                        <a:rPr lang="el-GR" sz="800" u="none" cap="none" strike="noStrike">
                          <a:solidFill>
                            <a:srgbClr val="FFFFFF"/>
                          </a:solidFill>
                        </a:rPr>
                        <a:t>Αγορά γύρω από ένα προΙόν</a:t>
                      </a:r>
                      <a:endParaRPr sz="800" u="none" cap="none" strike="noStrike">
                        <a:latin typeface="Calibri"/>
                        <a:ea typeface="Calibri"/>
                        <a:cs typeface="Calibri"/>
                        <a:sym typeface="Calibri"/>
                      </a:endParaRPr>
                    </a:p>
                  </a:txBody>
                  <a:tcPr marT="3430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91440" marR="294640" rtl="0" algn="l">
                        <a:lnSpc>
                          <a:spcPct val="101800"/>
                        </a:lnSpc>
                        <a:spcBef>
                          <a:spcPts val="0"/>
                        </a:spcBef>
                        <a:spcAft>
                          <a:spcPts val="0"/>
                        </a:spcAft>
                        <a:buNone/>
                      </a:pPr>
                      <a:r>
                        <a:rPr b="1" lang="el-GR" sz="800" u="none" cap="none" strike="noStrike"/>
                        <a:t>Πολιτιστικά στοιχεία (διακοπές)</a:t>
                      </a:r>
                      <a:endParaRPr b="1" sz="800" u="none" cap="none" strike="noStrike">
                        <a:latin typeface="Calibri"/>
                        <a:ea typeface="Calibri"/>
                        <a:cs typeface="Calibri"/>
                        <a:sym typeface="Calibri"/>
                      </a:endParaRPr>
                    </a:p>
                  </a:txBody>
                  <a:tcPr marT="31125"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832375">
                <a:tc gridSpan="3">
                  <a:txBody>
                    <a:bodyPr/>
                    <a:lstStyle/>
                    <a:p>
                      <a:pPr indent="0" lvl="0" marL="854075" marR="1247140" rtl="0" algn="l">
                        <a:lnSpc>
                          <a:spcPct val="101800"/>
                        </a:lnSpc>
                        <a:spcBef>
                          <a:spcPts val="0"/>
                        </a:spcBef>
                        <a:spcAft>
                          <a:spcPts val="0"/>
                        </a:spcAft>
                        <a:buNone/>
                      </a:pPr>
                      <a:r>
                        <a:rPr lang="el-GR" sz="900" u="none" cap="none" strike="noStrike">
                          <a:solidFill>
                            <a:srgbClr val="FFFFFF"/>
                          </a:solidFill>
                        </a:rPr>
                        <a:t>Περιήγηση στην εμβληματική ύπαιθρο</a:t>
                      </a:r>
                      <a:endParaRPr sz="900" u="none" cap="none" strike="noStrike">
                        <a:latin typeface="Calibri"/>
                        <a:ea typeface="Calibri"/>
                        <a:cs typeface="Calibri"/>
                        <a:sym typeface="Calibri"/>
                      </a:endParaRPr>
                    </a:p>
                  </a:txBody>
                  <a:tcPr marT="30475"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a:txBody>
                    <a:bodyPr/>
                    <a:lstStyle/>
                    <a:p>
                      <a:pPr indent="0" lvl="0" marL="0" marR="0" rtl="0" algn="l">
                        <a:lnSpc>
                          <a:spcPct val="100000"/>
                        </a:lnSpc>
                        <a:spcBef>
                          <a:spcPts val="0"/>
                        </a:spcBef>
                        <a:spcAft>
                          <a:spcPts val="0"/>
                        </a:spcAft>
                        <a:buNone/>
                      </a:pPr>
                      <a:r>
                        <a:t/>
                      </a:r>
                      <a:endParaRPr sz="900" u="none" cap="none" strike="noStrike">
                        <a:latin typeface="Times New Roman"/>
                        <a:ea typeface="Times New Roman"/>
                        <a:cs typeface="Times New Roman"/>
                        <a:sym typeface="Times New Roman"/>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90805" marR="0" rtl="0" algn="l">
                        <a:lnSpc>
                          <a:spcPct val="100000"/>
                        </a:lnSpc>
                        <a:spcBef>
                          <a:spcPts val="0"/>
                        </a:spcBef>
                        <a:spcAft>
                          <a:spcPts val="0"/>
                        </a:spcAft>
                        <a:buNone/>
                      </a:pPr>
                      <a:r>
                        <a:rPr lang="el-GR" sz="800" u="none" cap="none" strike="noStrike">
                          <a:solidFill>
                            <a:srgbClr val="FFFFFF"/>
                          </a:solidFill>
                        </a:rPr>
                        <a:t>Οδοιπορία με γευσιγνωσία</a:t>
                      </a:r>
                      <a:endParaRPr sz="800" u="none" cap="none" strike="noStrike">
                        <a:latin typeface="Calibri"/>
                        <a:ea typeface="Calibri"/>
                        <a:cs typeface="Calibri"/>
                        <a:sym typeface="Calibri"/>
                      </a:endParaRPr>
                    </a:p>
                  </a:txBody>
                  <a:tcPr marT="3365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91440" marR="436244" rtl="0" algn="l">
                        <a:lnSpc>
                          <a:spcPct val="105500"/>
                        </a:lnSpc>
                        <a:spcBef>
                          <a:spcPts val="0"/>
                        </a:spcBef>
                        <a:spcAft>
                          <a:spcPts val="0"/>
                        </a:spcAft>
                        <a:buNone/>
                      </a:pPr>
                      <a:r>
                        <a:rPr b="1" lang="el-GR" sz="800" u="none" cap="none" strike="noStrike">
                          <a:latin typeface="Calibri"/>
                          <a:ea typeface="Calibri"/>
                          <a:cs typeface="Calibri"/>
                          <a:sym typeface="Calibri"/>
                        </a:rPr>
                        <a:t>Πολιτιστικό τοπίο</a:t>
                      </a:r>
                      <a:endParaRPr b="1" sz="800" u="none" cap="none" strike="noStrike">
                        <a:latin typeface="Calibri"/>
                        <a:ea typeface="Calibri"/>
                        <a:cs typeface="Calibri"/>
                        <a:sym typeface="Calibri"/>
                      </a:endParaRPr>
                    </a:p>
                  </a:txBody>
                  <a:tcPr marT="24125"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503" name="Google Shape;503;p34"/>
          <p:cNvSpPr txBox="1"/>
          <p:nvPr/>
        </p:nvSpPr>
        <p:spPr>
          <a:xfrm>
            <a:off x="78739" y="5550915"/>
            <a:ext cx="3027045" cy="177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l-GR" sz="1000">
                <a:solidFill>
                  <a:schemeClr val="dk1"/>
                </a:solidFill>
                <a:latin typeface="Arial"/>
                <a:ea typeface="Arial"/>
                <a:cs typeface="Arial"/>
                <a:sym typeface="Arial"/>
              </a:rPr>
              <a:t>Source: according to Loïc Perron, Claude Janin, 2014</a:t>
            </a:r>
            <a:endParaRPr sz="1000">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07" name="Shape 507"/>
        <p:cNvGrpSpPr/>
        <p:nvPr/>
      </p:nvGrpSpPr>
      <p:grpSpPr>
        <a:xfrm>
          <a:off x="0" y="0"/>
          <a:ext cx="0" cy="0"/>
          <a:chOff x="0" y="0"/>
          <a:chExt cx="0" cy="0"/>
        </a:xfrm>
      </p:grpSpPr>
      <p:sp>
        <p:nvSpPr>
          <p:cNvPr id="508" name="Google Shape;508;p35"/>
          <p:cNvSpPr/>
          <p:nvPr/>
        </p:nvSpPr>
        <p:spPr>
          <a:xfrm>
            <a:off x="1284837" y="1874204"/>
            <a:ext cx="6572250" cy="1104900"/>
          </a:xfrm>
          <a:custGeom>
            <a:rect b="b" l="l" r="r" t="t"/>
            <a:pathLst>
              <a:path extrusionOk="0" h="1104900" w="6572250">
                <a:moveTo>
                  <a:pt x="6572250" y="0"/>
                </a:moveTo>
                <a:lnTo>
                  <a:pt x="0" y="0"/>
                </a:lnTo>
                <a:lnTo>
                  <a:pt x="0" y="1104635"/>
                </a:lnTo>
                <a:lnTo>
                  <a:pt x="6572250" y="1104635"/>
                </a:lnTo>
                <a:lnTo>
                  <a:pt x="6572250" y="0"/>
                </a:lnTo>
                <a:close/>
              </a:path>
            </a:pathLst>
          </a:custGeom>
          <a:solidFill>
            <a:srgbClr val="FDEAD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9" name="Google Shape;509;p35"/>
          <p:cNvSpPr txBox="1"/>
          <p:nvPr>
            <p:ph type="title"/>
          </p:nvPr>
        </p:nvSpPr>
        <p:spPr>
          <a:xfrm>
            <a:off x="2156660" y="2096007"/>
            <a:ext cx="5234740" cy="582211"/>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l-GR" sz="3700">
                <a:latin typeface="Calibri"/>
                <a:ea typeface="Calibri"/>
                <a:cs typeface="Calibri"/>
                <a:sym typeface="Calibri"/>
              </a:rPr>
              <a:t>Βήμα 3. Στρατηγική</a:t>
            </a:r>
            <a:endParaRPr sz="37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1" name="Shape 61"/>
        <p:cNvGrpSpPr/>
        <p:nvPr/>
      </p:nvGrpSpPr>
      <p:grpSpPr>
        <a:xfrm>
          <a:off x="0" y="0"/>
          <a:ext cx="0" cy="0"/>
          <a:chOff x="0" y="0"/>
          <a:chExt cx="0" cy="0"/>
        </a:xfrm>
      </p:grpSpPr>
      <p:sp>
        <p:nvSpPr>
          <p:cNvPr id="62" name="Google Shape;62;p9"/>
          <p:cNvSpPr/>
          <p:nvPr/>
        </p:nvSpPr>
        <p:spPr>
          <a:xfrm>
            <a:off x="628650" y="2305182"/>
            <a:ext cx="7886700" cy="1104900"/>
          </a:xfrm>
          <a:custGeom>
            <a:rect b="b" l="l" r="r" t="t"/>
            <a:pathLst>
              <a:path extrusionOk="0" h="1104900" w="7886700">
                <a:moveTo>
                  <a:pt x="7886700" y="0"/>
                </a:moveTo>
                <a:lnTo>
                  <a:pt x="0" y="0"/>
                </a:lnTo>
                <a:lnTo>
                  <a:pt x="0" y="1104635"/>
                </a:lnTo>
                <a:lnTo>
                  <a:pt x="7886700" y="1104635"/>
                </a:lnTo>
                <a:lnTo>
                  <a:pt x="7886700" y="0"/>
                </a:lnTo>
                <a:close/>
              </a:path>
            </a:pathLst>
          </a:custGeom>
          <a:solidFill>
            <a:srgbClr val="8FAAD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 name="Google Shape;63;p9"/>
          <p:cNvSpPr txBox="1"/>
          <p:nvPr>
            <p:ph type="title"/>
          </p:nvPr>
        </p:nvSpPr>
        <p:spPr>
          <a:xfrm>
            <a:off x="707390" y="2317810"/>
            <a:ext cx="7729219" cy="981679"/>
          </a:xfrm>
          <a:prstGeom prst="rect">
            <a:avLst/>
          </a:prstGeom>
          <a:noFill/>
          <a:ln>
            <a:noFill/>
          </a:ln>
        </p:spPr>
        <p:txBody>
          <a:bodyPr anchorCtr="0" anchor="t" bIns="0" lIns="0" spcFirstLastPara="1" rIns="0" wrap="square" tIns="57775">
            <a:spAutoFit/>
          </a:bodyPr>
          <a:lstStyle/>
          <a:p>
            <a:pPr indent="0" lvl="0" marL="12700" marR="5080" rtl="0" algn="l">
              <a:lnSpc>
                <a:spcPct val="112500"/>
              </a:lnSpc>
              <a:spcBef>
                <a:spcPts val="0"/>
              </a:spcBef>
              <a:spcAft>
                <a:spcPts val="0"/>
              </a:spcAft>
              <a:buNone/>
            </a:pPr>
            <a:r>
              <a:rPr lang="el-GR"/>
              <a:t>I. Από την ιδέα στο πρόγραμμα: Η ανάπτυξη ενός στρατηγικού σχεδιασμού</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13" name="Shape 513"/>
        <p:cNvGrpSpPr/>
        <p:nvPr/>
      </p:nvGrpSpPr>
      <p:grpSpPr>
        <a:xfrm>
          <a:off x="0" y="0"/>
          <a:ext cx="0" cy="0"/>
          <a:chOff x="0" y="0"/>
          <a:chExt cx="0" cy="0"/>
        </a:xfrm>
      </p:grpSpPr>
      <p:sp>
        <p:nvSpPr>
          <p:cNvPr id="514" name="Google Shape;514;p36"/>
          <p:cNvSpPr txBox="1"/>
          <p:nvPr>
            <p:ph type="title"/>
          </p:nvPr>
        </p:nvSpPr>
        <p:spPr>
          <a:xfrm>
            <a:off x="891728" y="301244"/>
            <a:ext cx="7801421" cy="743730"/>
          </a:xfrm>
          <a:prstGeom prst="rect">
            <a:avLst/>
          </a:prstGeom>
          <a:noFill/>
          <a:ln>
            <a:noFill/>
          </a:ln>
        </p:spPr>
        <p:txBody>
          <a:bodyPr anchorCtr="0" anchor="t" bIns="0" lIns="0" spcFirstLastPara="1" rIns="0" wrap="square" tIns="9525">
            <a:spAutoFit/>
          </a:bodyPr>
          <a:lstStyle/>
          <a:p>
            <a:pPr indent="0" lvl="0" marL="0" marR="5080" rtl="0" algn="ctr">
              <a:lnSpc>
                <a:spcPct val="100800"/>
              </a:lnSpc>
              <a:spcBef>
                <a:spcPts val="0"/>
              </a:spcBef>
              <a:spcAft>
                <a:spcPts val="0"/>
              </a:spcAft>
              <a:buNone/>
            </a:pPr>
            <a:r>
              <a:rPr b="0" lang="el-GR" sz="2400">
                <a:latin typeface="Calibri"/>
                <a:ea typeface="Calibri"/>
                <a:cs typeface="Calibri"/>
                <a:sym typeface="Calibri"/>
              </a:rPr>
              <a:t>Κατανομή των παραγόντων ανάλογα με τον τύπο μηχανισμών και μοχλών ενεργοποίησης των πόρων</a:t>
            </a:r>
            <a:endParaRPr sz="2400">
              <a:latin typeface="Calibri"/>
              <a:ea typeface="Calibri"/>
              <a:cs typeface="Calibri"/>
              <a:sym typeface="Calibri"/>
            </a:endParaRPr>
          </a:p>
        </p:txBody>
      </p:sp>
      <p:graphicFrame>
        <p:nvGraphicFramePr>
          <p:cNvPr id="515" name="Google Shape;515;p36"/>
          <p:cNvGraphicFramePr/>
          <p:nvPr/>
        </p:nvGraphicFramePr>
        <p:xfrm>
          <a:off x="450850" y="1327150"/>
          <a:ext cx="3000000" cy="3000000"/>
        </p:xfrm>
        <a:graphic>
          <a:graphicData uri="http://schemas.openxmlformats.org/drawingml/2006/table">
            <a:tbl>
              <a:tblPr bandRow="1" firstRow="1">
                <a:noFill/>
                <a:tableStyleId>{1F699BAF-FBA5-49EE-97D3-B1EAE928482E}</a:tableStyleId>
              </a:tblPr>
              <a:tblGrid>
                <a:gridCol w="2057400"/>
                <a:gridCol w="2057400"/>
                <a:gridCol w="2057400"/>
                <a:gridCol w="2057400"/>
              </a:tblGrid>
              <a:tr h="943600">
                <a:tc>
                  <a:txBody>
                    <a:bodyPr/>
                    <a:lstStyle/>
                    <a:p>
                      <a:pPr indent="0" lvl="0" marL="0" marR="0" rtl="0" algn="l">
                        <a:lnSpc>
                          <a:spcPct val="100000"/>
                        </a:lnSpc>
                        <a:spcBef>
                          <a:spcPts val="0"/>
                        </a:spcBef>
                        <a:spcAft>
                          <a:spcPts val="0"/>
                        </a:spcAft>
                        <a:buNone/>
                      </a:pPr>
                      <a:r>
                        <a:t/>
                      </a:r>
                      <a:endParaRPr sz="1700" u="none" cap="none" strike="noStrike">
                        <a:latin typeface="Times New Roman"/>
                        <a:ea typeface="Times New Roman"/>
                        <a:cs typeface="Times New Roman"/>
                        <a:sym typeface="Times New Roman"/>
                      </a:endParaRPr>
                    </a:p>
                  </a:txBody>
                  <a:tcPr marT="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57150">
                      <a:solidFill>
                        <a:srgbClr val="FFFFFF"/>
                      </a:solidFill>
                      <a:prstDash val="solid"/>
                      <a:round/>
                      <a:headEnd len="sm" w="sm" type="none"/>
                      <a:tailEnd len="sm" w="sm" type="none"/>
                    </a:lnB>
                  </a:tcPr>
                </a:tc>
                <a:tc gridSpan="3">
                  <a:txBody>
                    <a:bodyPr/>
                    <a:lstStyle/>
                    <a:p>
                      <a:pPr indent="0" lvl="0" marL="0" marR="0" rtl="0" algn="ctr">
                        <a:lnSpc>
                          <a:spcPct val="120000"/>
                        </a:lnSpc>
                        <a:spcBef>
                          <a:spcPts val="0"/>
                        </a:spcBef>
                        <a:spcAft>
                          <a:spcPts val="0"/>
                        </a:spcAft>
                        <a:buNone/>
                      </a:pPr>
                      <a:r>
                        <a:rPr b="1" lang="el-GR" sz="2000" u="none" cap="none" strike="noStrike">
                          <a:solidFill>
                            <a:srgbClr val="FFFFFF"/>
                          </a:solidFill>
                          <a:latin typeface="Calibri"/>
                          <a:ea typeface="Calibri"/>
                          <a:cs typeface="Calibri"/>
                          <a:sym typeface="Calibri"/>
                        </a:rPr>
                        <a:t>ΠΟΙΟΣ;</a:t>
                      </a:r>
                      <a:endParaRPr sz="2000" u="none" cap="none" strike="noStrike">
                        <a:latin typeface="Calibri"/>
                        <a:ea typeface="Calibri"/>
                        <a:cs typeface="Calibri"/>
                        <a:sym typeface="Calibri"/>
                      </a:endParaRPr>
                    </a:p>
                    <a:p>
                      <a:pPr indent="0" lvl="0" marL="224790" marR="215900" rtl="0" algn="ctr">
                        <a:lnSpc>
                          <a:spcPct val="120000"/>
                        </a:lnSpc>
                        <a:spcBef>
                          <a:spcPts val="60"/>
                        </a:spcBef>
                        <a:spcAft>
                          <a:spcPts val="0"/>
                        </a:spcAft>
                        <a:buNone/>
                      </a:pPr>
                      <a:r>
                        <a:rPr b="1" lang="el-GR" sz="1500" u="none" cap="none" strike="noStrike">
                          <a:solidFill>
                            <a:srgbClr val="FFFFFF"/>
                          </a:solidFill>
                          <a:latin typeface="Calibri"/>
                          <a:ea typeface="Calibri"/>
                          <a:cs typeface="Calibri"/>
                          <a:sym typeface="Calibri"/>
                        </a:rPr>
                        <a:t>Σημείωσε σε κάθε κουτάκι ποια άτομα ή οργανισμοί είναι ικανοί να εξασφαλίσουν τη δράση</a:t>
                      </a:r>
                      <a:endParaRPr sz="1500" u="none" cap="none" strike="noStrike">
                        <a:latin typeface="Calibri"/>
                        <a:ea typeface="Calibri"/>
                        <a:cs typeface="Calibri"/>
                        <a:sym typeface="Calibri"/>
                      </a:endParaRPr>
                    </a:p>
                  </a:txBody>
                  <a:tcPr marT="3365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57150">
                      <a:solidFill>
                        <a:srgbClr val="FFFFFF"/>
                      </a:solidFill>
                      <a:prstDash val="solid"/>
                      <a:round/>
                      <a:headEnd len="sm" w="sm" type="none"/>
                      <a:tailEnd len="sm" w="sm" type="none"/>
                    </a:lnB>
                    <a:solidFill>
                      <a:srgbClr val="F79646"/>
                    </a:solidFill>
                  </a:tcPr>
                </a:tc>
                <a:tc hMerge="1"/>
                <a:tc hMerge="1"/>
              </a:tr>
              <a:tr h="606425">
                <a:tc>
                  <a:txBody>
                    <a:bodyPr/>
                    <a:lstStyle/>
                    <a:p>
                      <a:pPr indent="0" lvl="0" marL="0" marR="96520" rtl="0" algn="ctr">
                        <a:lnSpc>
                          <a:spcPct val="100000"/>
                        </a:lnSpc>
                        <a:spcBef>
                          <a:spcPts val="0"/>
                        </a:spcBef>
                        <a:spcAft>
                          <a:spcPts val="0"/>
                        </a:spcAft>
                        <a:buNone/>
                      </a:pPr>
                      <a:r>
                        <a:rPr b="1" lang="el-GR" sz="1500" u="none" cap="none" strike="noStrike">
                          <a:latin typeface="Calibri"/>
                          <a:ea typeface="Calibri"/>
                          <a:cs typeface="Calibri"/>
                          <a:sym typeface="Calibri"/>
                        </a:rPr>
                        <a:t>Μοχλοί για την ενίσχυση των πόρων</a:t>
                      </a:r>
                      <a:endParaRPr sz="1500" u="none" cap="none" strike="noStrike">
                        <a:latin typeface="Calibri"/>
                        <a:ea typeface="Calibri"/>
                        <a:cs typeface="Calibri"/>
                        <a:sym typeface="Calibri"/>
                      </a:endParaRPr>
                    </a:p>
                  </a:txBody>
                  <a:tcPr marT="3430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571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CDDCF"/>
                    </a:solidFill>
                  </a:tcPr>
                </a:tc>
                <a:tc>
                  <a:txBody>
                    <a:bodyPr/>
                    <a:lstStyle/>
                    <a:p>
                      <a:pPr indent="0" lvl="0" marL="668655" marR="0" rtl="0" algn="l">
                        <a:lnSpc>
                          <a:spcPct val="100000"/>
                        </a:lnSpc>
                        <a:spcBef>
                          <a:spcPts val="0"/>
                        </a:spcBef>
                        <a:spcAft>
                          <a:spcPts val="0"/>
                        </a:spcAft>
                        <a:buNone/>
                      </a:pPr>
                      <a:r>
                        <a:rPr b="1" lang="el-GR" sz="1500" u="none" cap="none" strike="noStrike">
                          <a:latin typeface="Calibri"/>
                          <a:ea typeface="Calibri"/>
                          <a:cs typeface="Calibri"/>
                          <a:sym typeface="Calibri"/>
                        </a:rPr>
                        <a:t>Τεχνική</a:t>
                      </a:r>
                      <a:endParaRPr sz="1500" u="none" cap="none" strike="noStrike">
                        <a:latin typeface="Calibri"/>
                        <a:ea typeface="Calibri"/>
                        <a:cs typeface="Calibri"/>
                        <a:sym typeface="Calibri"/>
                      </a:endParaRPr>
                    </a:p>
                  </a:txBody>
                  <a:tcPr marT="3430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571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CDDCF"/>
                    </a:solidFill>
                  </a:tcPr>
                </a:tc>
                <a:tc>
                  <a:txBody>
                    <a:bodyPr/>
                    <a:lstStyle/>
                    <a:p>
                      <a:pPr indent="0" lvl="0" marL="614045" marR="0" rtl="0" algn="l">
                        <a:lnSpc>
                          <a:spcPct val="100000"/>
                        </a:lnSpc>
                        <a:spcBef>
                          <a:spcPts val="0"/>
                        </a:spcBef>
                        <a:spcAft>
                          <a:spcPts val="0"/>
                        </a:spcAft>
                        <a:buNone/>
                      </a:pPr>
                      <a:r>
                        <a:rPr b="1" lang="el-GR" sz="1500" u="none" cap="none" strike="noStrike">
                          <a:latin typeface="Calibri"/>
                          <a:ea typeface="Calibri"/>
                          <a:cs typeface="Calibri"/>
                          <a:sym typeface="Calibri"/>
                        </a:rPr>
                        <a:t>Εμψύχωση</a:t>
                      </a:r>
                      <a:endParaRPr sz="1500" u="none" cap="none" strike="noStrike">
                        <a:latin typeface="Calibri"/>
                        <a:ea typeface="Calibri"/>
                        <a:cs typeface="Calibri"/>
                        <a:sym typeface="Calibri"/>
                      </a:endParaRPr>
                    </a:p>
                  </a:txBody>
                  <a:tcPr marT="3430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571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CDDCF"/>
                    </a:solidFill>
                  </a:tcPr>
                </a:tc>
                <a:tc>
                  <a:txBody>
                    <a:bodyPr/>
                    <a:lstStyle/>
                    <a:p>
                      <a:pPr indent="0" lvl="0" marL="511809" marR="0" rtl="0" algn="l">
                        <a:lnSpc>
                          <a:spcPct val="100000"/>
                        </a:lnSpc>
                        <a:spcBef>
                          <a:spcPts val="0"/>
                        </a:spcBef>
                        <a:spcAft>
                          <a:spcPts val="0"/>
                        </a:spcAft>
                        <a:buNone/>
                      </a:pPr>
                      <a:r>
                        <a:rPr b="1" lang="el-GR" sz="1500" u="none" cap="none" strike="noStrike">
                          <a:latin typeface="Calibri"/>
                          <a:ea typeface="Calibri"/>
                          <a:cs typeface="Calibri"/>
                          <a:sym typeface="Calibri"/>
                        </a:rPr>
                        <a:t>Συντονισμός</a:t>
                      </a:r>
                      <a:endParaRPr sz="1500" u="none" cap="none" strike="noStrike">
                        <a:latin typeface="Calibri"/>
                        <a:ea typeface="Calibri"/>
                        <a:cs typeface="Calibri"/>
                        <a:sym typeface="Calibri"/>
                      </a:endParaRPr>
                    </a:p>
                  </a:txBody>
                  <a:tcPr marT="3430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571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CDDCF"/>
                    </a:solidFill>
                  </a:tcPr>
                </a:tc>
              </a:tr>
              <a:tr h="534675">
                <a:tc>
                  <a:txBody>
                    <a:bodyPr/>
                    <a:lstStyle/>
                    <a:p>
                      <a:pPr indent="0" lvl="0" marL="91440" marR="0" rtl="0" algn="l">
                        <a:lnSpc>
                          <a:spcPct val="100000"/>
                        </a:lnSpc>
                        <a:spcBef>
                          <a:spcPts val="0"/>
                        </a:spcBef>
                        <a:spcAft>
                          <a:spcPts val="0"/>
                        </a:spcAft>
                        <a:buNone/>
                      </a:pPr>
                      <a:r>
                        <a:rPr lang="el-GR" sz="1500" u="none" cap="none" strike="noStrike">
                          <a:latin typeface="Calibri"/>
                          <a:ea typeface="Calibri"/>
                          <a:cs typeface="Calibri"/>
                          <a:sym typeface="Calibri"/>
                        </a:rPr>
                        <a:t>Προδιαγραφές προσφοράς</a:t>
                      </a:r>
                      <a:endParaRPr sz="1500" u="none" cap="none" strike="noStrike">
                        <a:latin typeface="Calibri"/>
                        <a:ea typeface="Calibri"/>
                        <a:cs typeface="Calibri"/>
                        <a:sym typeface="Calibri"/>
                      </a:endParaRPr>
                    </a:p>
                  </a:txBody>
                  <a:tcPr marT="3430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DEFE9"/>
                    </a:solidFill>
                  </a:tcPr>
                </a:tc>
                <a:tc>
                  <a:txBody>
                    <a:bodyPr/>
                    <a:lstStyle/>
                    <a:p>
                      <a:pPr indent="0" lvl="0" marL="0" marR="0" rtl="0" algn="l">
                        <a:lnSpc>
                          <a:spcPct val="100000"/>
                        </a:lnSpc>
                        <a:spcBef>
                          <a:spcPts val="0"/>
                        </a:spcBef>
                        <a:spcAft>
                          <a:spcPts val="0"/>
                        </a:spcAft>
                        <a:buNone/>
                      </a:pPr>
                      <a:r>
                        <a:t/>
                      </a:r>
                      <a:endParaRPr sz="1700" u="none" cap="none" strike="noStrike">
                        <a:latin typeface="Times New Roman"/>
                        <a:ea typeface="Times New Roman"/>
                        <a:cs typeface="Times New Roman"/>
                        <a:sym typeface="Times New Roman"/>
                      </a:endParaRPr>
                    </a:p>
                  </a:txBody>
                  <a:tcPr marT="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DEFE9"/>
                    </a:solidFill>
                  </a:tcPr>
                </a:tc>
                <a:tc>
                  <a:txBody>
                    <a:bodyPr/>
                    <a:lstStyle/>
                    <a:p>
                      <a:pPr indent="0" lvl="0" marL="0" marR="0" rtl="0" algn="l">
                        <a:lnSpc>
                          <a:spcPct val="100000"/>
                        </a:lnSpc>
                        <a:spcBef>
                          <a:spcPts val="0"/>
                        </a:spcBef>
                        <a:spcAft>
                          <a:spcPts val="0"/>
                        </a:spcAft>
                        <a:buNone/>
                      </a:pPr>
                      <a:r>
                        <a:t/>
                      </a:r>
                      <a:endParaRPr sz="1700" u="none" cap="none" strike="noStrike">
                        <a:latin typeface="Times New Roman"/>
                        <a:ea typeface="Times New Roman"/>
                        <a:cs typeface="Times New Roman"/>
                        <a:sym typeface="Times New Roman"/>
                      </a:endParaRPr>
                    </a:p>
                  </a:txBody>
                  <a:tcPr marT="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DEFE9"/>
                    </a:solidFill>
                  </a:tcPr>
                </a:tc>
                <a:tc>
                  <a:txBody>
                    <a:bodyPr/>
                    <a:lstStyle/>
                    <a:p>
                      <a:pPr indent="0" lvl="0" marL="0" marR="0" rtl="0" algn="l">
                        <a:lnSpc>
                          <a:spcPct val="100000"/>
                        </a:lnSpc>
                        <a:spcBef>
                          <a:spcPts val="0"/>
                        </a:spcBef>
                        <a:spcAft>
                          <a:spcPts val="0"/>
                        </a:spcAft>
                        <a:buNone/>
                      </a:pPr>
                      <a:r>
                        <a:t/>
                      </a:r>
                      <a:endParaRPr sz="1700" u="none" cap="none" strike="noStrike">
                        <a:latin typeface="Times New Roman"/>
                        <a:ea typeface="Times New Roman"/>
                        <a:cs typeface="Times New Roman"/>
                        <a:sym typeface="Times New Roman"/>
                      </a:endParaRPr>
                    </a:p>
                  </a:txBody>
                  <a:tcPr marT="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DEFE9"/>
                    </a:solidFill>
                  </a:tcPr>
                </a:tc>
              </a:tr>
              <a:tr h="711825">
                <a:tc>
                  <a:txBody>
                    <a:bodyPr/>
                    <a:lstStyle/>
                    <a:p>
                      <a:pPr indent="0" lvl="0" marL="91440" marR="213359" rtl="0" algn="l">
                        <a:lnSpc>
                          <a:spcPct val="100000"/>
                        </a:lnSpc>
                        <a:spcBef>
                          <a:spcPts val="0"/>
                        </a:spcBef>
                        <a:spcAft>
                          <a:spcPts val="0"/>
                        </a:spcAft>
                        <a:buNone/>
                      </a:pPr>
                      <a:r>
                        <a:rPr lang="el-GR" sz="1500" u="none" cap="none" strike="noStrike">
                          <a:latin typeface="Calibri"/>
                          <a:ea typeface="Calibri"/>
                          <a:cs typeface="Calibri"/>
                          <a:sym typeface="Calibri"/>
                        </a:rPr>
                        <a:t>Επέκταση των μεθόδων αξιοποίησης</a:t>
                      </a:r>
                      <a:endParaRPr sz="1500" u="none" cap="none" strike="noStrike">
                        <a:latin typeface="Calibri"/>
                        <a:ea typeface="Calibri"/>
                        <a:cs typeface="Calibri"/>
                        <a:sym typeface="Calibri"/>
                      </a:endParaRPr>
                    </a:p>
                  </a:txBody>
                  <a:tcPr marT="32375"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CDDCF"/>
                    </a:solidFill>
                  </a:tcPr>
                </a:tc>
                <a:tc>
                  <a:txBody>
                    <a:bodyPr/>
                    <a:lstStyle/>
                    <a:p>
                      <a:pPr indent="0" lvl="0" marL="0" marR="0" rtl="0" algn="l">
                        <a:lnSpc>
                          <a:spcPct val="100000"/>
                        </a:lnSpc>
                        <a:spcBef>
                          <a:spcPts val="0"/>
                        </a:spcBef>
                        <a:spcAft>
                          <a:spcPts val="0"/>
                        </a:spcAft>
                        <a:buNone/>
                      </a:pPr>
                      <a:r>
                        <a:t/>
                      </a:r>
                      <a:endParaRPr sz="1700" u="none" cap="none" strike="noStrike">
                        <a:latin typeface="Times New Roman"/>
                        <a:ea typeface="Times New Roman"/>
                        <a:cs typeface="Times New Roman"/>
                        <a:sym typeface="Times New Roman"/>
                      </a:endParaRPr>
                    </a:p>
                  </a:txBody>
                  <a:tcPr marT="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CDDCF"/>
                    </a:solidFill>
                  </a:tcPr>
                </a:tc>
                <a:tc>
                  <a:txBody>
                    <a:bodyPr/>
                    <a:lstStyle/>
                    <a:p>
                      <a:pPr indent="0" lvl="0" marL="0" marR="0" rtl="0" algn="l">
                        <a:lnSpc>
                          <a:spcPct val="100000"/>
                        </a:lnSpc>
                        <a:spcBef>
                          <a:spcPts val="0"/>
                        </a:spcBef>
                        <a:spcAft>
                          <a:spcPts val="0"/>
                        </a:spcAft>
                        <a:buNone/>
                      </a:pPr>
                      <a:r>
                        <a:t/>
                      </a:r>
                      <a:endParaRPr sz="1700" u="none" cap="none" strike="noStrike">
                        <a:latin typeface="Times New Roman"/>
                        <a:ea typeface="Times New Roman"/>
                        <a:cs typeface="Times New Roman"/>
                        <a:sym typeface="Times New Roman"/>
                      </a:endParaRPr>
                    </a:p>
                  </a:txBody>
                  <a:tcPr marT="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CDDCF"/>
                    </a:solidFill>
                  </a:tcPr>
                </a:tc>
                <a:tc>
                  <a:txBody>
                    <a:bodyPr/>
                    <a:lstStyle/>
                    <a:p>
                      <a:pPr indent="0" lvl="0" marL="0" marR="0" rtl="0" algn="l">
                        <a:lnSpc>
                          <a:spcPct val="100000"/>
                        </a:lnSpc>
                        <a:spcBef>
                          <a:spcPts val="0"/>
                        </a:spcBef>
                        <a:spcAft>
                          <a:spcPts val="0"/>
                        </a:spcAft>
                        <a:buNone/>
                      </a:pPr>
                      <a:r>
                        <a:t/>
                      </a:r>
                      <a:endParaRPr sz="1700" u="none" cap="none" strike="noStrike">
                        <a:latin typeface="Times New Roman"/>
                        <a:ea typeface="Times New Roman"/>
                        <a:cs typeface="Times New Roman"/>
                        <a:sym typeface="Times New Roman"/>
                      </a:endParaRPr>
                    </a:p>
                  </a:txBody>
                  <a:tcPr marT="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CDDCF"/>
                    </a:solidFill>
                  </a:tcPr>
                </a:tc>
              </a:tr>
              <a:tr h="777250">
                <a:tc>
                  <a:txBody>
                    <a:bodyPr/>
                    <a:lstStyle/>
                    <a:p>
                      <a:pPr indent="0" lvl="0" marL="91440" marR="311785" rtl="0" algn="l">
                        <a:lnSpc>
                          <a:spcPct val="100000"/>
                        </a:lnSpc>
                        <a:spcBef>
                          <a:spcPts val="0"/>
                        </a:spcBef>
                        <a:spcAft>
                          <a:spcPts val="0"/>
                        </a:spcAft>
                        <a:buNone/>
                      </a:pPr>
                      <a:r>
                        <a:rPr lang="el-GR" sz="1500" u="none" cap="none" strike="noStrike">
                          <a:latin typeface="Calibri"/>
                          <a:ea typeface="Calibri"/>
                          <a:cs typeface="Calibri"/>
                          <a:sym typeface="Calibri"/>
                        </a:rPr>
                        <a:t>Συντονισμός, διαχείριση έργου,  διοίκηση</a:t>
                      </a:r>
                      <a:endParaRPr sz="1500" u="none" cap="none" strike="noStrike">
                        <a:latin typeface="Calibri"/>
                        <a:ea typeface="Calibri"/>
                        <a:cs typeface="Calibri"/>
                        <a:sym typeface="Calibri"/>
                      </a:endParaRPr>
                    </a:p>
                  </a:txBody>
                  <a:tcPr marT="3365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DEFE9"/>
                    </a:solidFill>
                  </a:tcPr>
                </a:tc>
                <a:tc>
                  <a:txBody>
                    <a:bodyPr/>
                    <a:lstStyle/>
                    <a:p>
                      <a:pPr indent="0" lvl="0" marL="0" marR="0" rtl="0" algn="l">
                        <a:lnSpc>
                          <a:spcPct val="100000"/>
                        </a:lnSpc>
                        <a:spcBef>
                          <a:spcPts val="0"/>
                        </a:spcBef>
                        <a:spcAft>
                          <a:spcPts val="0"/>
                        </a:spcAft>
                        <a:buNone/>
                      </a:pPr>
                      <a:r>
                        <a:t/>
                      </a:r>
                      <a:endParaRPr sz="1700" u="none" cap="none" strike="noStrike">
                        <a:latin typeface="Times New Roman"/>
                        <a:ea typeface="Times New Roman"/>
                        <a:cs typeface="Times New Roman"/>
                        <a:sym typeface="Times New Roman"/>
                      </a:endParaRPr>
                    </a:p>
                  </a:txBody>
                  <a:tcPr marT="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DEFE9"/>
                    </a:solidFill>
                  </a:tcPr>
                </a:tc>
                <a:tc>
                  <a:txBody>
                    <a:bodyPr/>
                    <a:lstStyle/>
                    <a:p>
                      <a:pPr indent="0" lvl="0" marL="0" marR="0" rtl="0" algn="l">
                        <a:lnSpc>
                          <a:spcPct val="100000"/>
                        </a:lnSpc>
                        <a:spcBef>
                          <a:spcPts val="0"/>
                        </a:spcBef>
                        <a:spcAft>
                          <a:spcPts val="0"/>
                        </a:spcAft>
                        <a:buNone/>
                      </a:pPr>
                      <a:r>
                        <a:t/>
                      </a:r>
                      <a:endParaRPr sz="1700" u="none" cap="none" strike="noStrike">
                        <a:latin typeface="Times New Roman"/>
                        <a:ea typeface="Times New Roman"/>
                        <a:cs typeface="Times New Roman"/>
                        <a:sym typeface="Times New Roman"/>
                      </a:endParaRPr>
                    </a:p>
                  </a:txBody>
                  <a:tcPr marT="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DEFE9"/>
                    </a:solidFill>
                  </a:tcPr>
                </a:tc>
                <a:tc>
                  <a:txBody>
                    <a:bodyPr/>
                    <a:lstStyle/>
                    <a:p>
                      <a:pPr indent="0" lvl="0" marL="0" marR="0" rtl="0" algn="l">
                        <a:lnSpc>
                          <a:spcPct val="100000"/>
                        </a:lnSpc>
                        <a:spcBef>
                          <a:spcPts val="0"/>
                        </a:spcBef>
                        <a:spcAft>
                          <a:spcPts val="0"/>
                        </a:spcAft>
                        <a:buNone/>
                      </a:pPr>
                      <a:r>
                        <a:t/>
                      </a:r>
                      <a:endParaRPr sz="1700" u="none" cap="none" strike="noStrike">
                        <a:latin typeface="Times New Roman"/>
                        <a:ea typeface="Times New Roman"/>
                        <a:cs typeface="Times New Roman"/>
                        <a:sym typeface="Times New Roman"/>
                      </a:endParaRPr>
                    </a:p>
                  </a:txBody>
                  <a:tcPr marT="0" marB="0" marR="0" marL="0">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DEFE9"/>
                    </a:solidFill>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19" name="Shape 519"/>
        <p:cNvGrpSpPr/>
        <p:nvPr/>
      </p:nvGrpSpPr>
      <p:grpSpPr>
        <a:xfrm>
          <a:off x="0" y="0"/>
          <a:ext cx="0" cy="0"/>
          <a:chOff x="0" y="0"/>
          <a:chExt cx="0" cy="0"/>
        </a:xfrm>
      </p:grpSpPr>
      <p:sp>
        <p:nvSpPr>
          <p:cNvPr id="520" name="Google Shape;520;p37"/>
          <p:cNvSpPr/>
          <p:nvPr/>
        </p:nvSpPr>
        <p:spPr>
          <a:xfrm>
            <a:off x="1284837" y="1874204"/>
            <a:ext cx="6572250" cy="1104900"/>
          </a:xfrm>
          <a:custGeom>
            <a:rect b="b" l="l" r="r" t="t"/>
            <a:pathLst>
              <a:path extrusionOk="0" h="1104900" w="6572250">
                <a:moveTo>
                  <a:pt x="6572250" y="0"/>
                </a:moveTo>
                <a:lnTo>
                  <a:pt x="0" y="0"/>
                </a:lnTo>
                <a:lnTo>
                  <a:pt x="0" y="1104635"/>
                </a:lnTo>
                <a:lnTo>
                  <a:pt x="6572250" y="1104635"/>
                </a:lnTo>
                <a:lnTo>
                  <a:pt x="6572250" y="0"/>
                </a:lnTo>
                <a:close/>
              </a:path>
            </a:pathLst>
          </a:custGeom>
          <a:solidFill>
            <a:srgbClr val="FDEAD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1" name="Google Shape;521;p37"/>
          <p:cNvSpPr txBox="1"/>
          <p:nvPr>
            <p:ph type="title"/>
          </p:nvPr>
        </p:nvSpPr>
        <p:spPr>
          <a:xfrm>
            <a:off x="2747876" y="2096007"/>
            <a:ext cx="4262523" cy="582211"/>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l-GR" sz="3700">
                <a:latin typeface="Calibri"/>
                <a:ea typeface="Calibri"/>
                <a:cs typeface="Calibri"/>
                <a:sym typeface="Calibri"/>
              </a:rPr>
              <a:t>Βήμα 4. Το έργο</a:t>
            </a:r>
            <a:endParaRPr sz="3700">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25" name="Shape 525"/>
        <p:cNvGrpSpPr/>
        <p:nvPr/>
      </p:nvGrpSpPr>
      <p:grpSpPr>
        <a:xfrm>
          <a:off x="0" y="0"/>
          <a:ext cx="0" cy="0"/>
          <a:chOff x="0" y="0"/>
          <a:chExt cx="0" cy="0"/>
        </a:xfrm>
      </p:grpSpPr>
      <p:sp>
        <p:nvSpPr>
          <p:cNvPr id="526" name="Google Shape;526;p38"/>
          <p:cNvSpPr txBox="1"/>
          <p:nvPr/>
        </p:nvSpPr>
        <p:spPr>
          <a:xfrm>
            <a:off x="519006" y="501903"/>
            <a:ext cx="8157845" cy="4550605"/>
          </a:xfrm>
          <a:prstGeom prst="rect">
            <a:avLst/>
          </a:prstGeom>
          <a:noFill/>
          <a:ln>
            <a:noFill/>
          </a:ln>
        </p:spPr>
        <p:txBody>
          <a:bodyPr anchorCtr="0" anchor="t" bIns="0" lIns="0" spcFirstLastPara="1" rIns="0" wrap="square" tIns="48875">
            <a:spAutoFit/>
          </a:bodyPr>
          <a:lstStyle/>
          <a:p>
            <a:pPr indent="0" lvl="0" marL="12700" marR="0" rtl="0" algn="l">
              <a:lnSpc>
                <a:spcPct val="100000"/>
              </a:lnSpc>
              <a:spcBef>
                <a:spcPts val="0"/>
              </a:spcBef>
              <a:spcAft>
                <a:spcPts val="0"/>
              </a:spcAft>
              <a:buNone/>
            </a:pPr>
            <a:r>
              <a:rPr lang="el-GR" sz="2500">
                <a:solidFill>
                  <a:schemeClr val="dk1"/>
                </a:solidFill>
                <a:latin typeface="Calibri"/>
                <a:ea typeface="Calibri"/>
                <a:cs typeface="Calibri"/>
                <a:sym typeface="Calibri"/>
              </a:rPr>
              <a:t>Εγκάρσιος και χωρικός χαρακτήρας</a:t>
            </a:r>
            <a:endParaRPr sz="2500">
              <a:solidFill>
                <a:schemeClr val="dk1"/>
              </a:solidFill>
              <a:latin typeface="Calibri"/>
              <a:ea typeface="Calibri"/>
              <a:cs typeface="Calibri"/>
              <a:sym typeface="Calibri"/>
            </a:endParaRPr>
          </a:p>
          <a:p>
            <a:pPr indent="-285750" lvl="0" marL="298450" marR="5080" rtl="0" algn="l">
              <a:lnSpc>
                <a:spcPct val="90000"/>
              </a:lnSpc>
              <a:spcBef>
                <a:spcPts val="590"/>
              </a:spcBef>
              <a:spcAft>
                <a:spcPts val="0"/>
              </a:spcAft>
              <a:buClr>
                <a:schemeClr val="dk1"/>
              </a:buClr>
              <a:buSzPts val="2500"/>
              <a:buFont typeface="Arial"/>
              <a:buChar char="•"/>
            </a:pPr>
            <a:r>
              <a:rPr lang="el-GR" sz="2500">
                <a:solidFill>
                  <a:schemeClr val="dk1"/>
                </a:solidFill>
                <a:latin typeface="Calibri"/>
                <a:ea typeface="Calibri"/>
                <a:cs typeface="Calibri"/>
                <a:sym typeface="Calibri"/>
              </a:rPr>
              <a:t>Επιλογή μιας σχετικής με όλα τα στοιχεία χωρικής έκτασης,  έχοντας κατά νου τις συνδέσεις και τις σχέσεις που θα δημιουργηθούν με άλλες χωρικές οντότητες</a:t>
            </a:r>
            <a:endParaRPr sz="2500">
              <a:solidFill>
                <a:schemeClr val="dk1"/>
              </a:solidFill>
              <a:latin typeface="Calibri"/>
              <a:ea typeface="Calibri"/>
              <a:cs typeface="Calibri"/>
              <a:sym typeface="Calibri"/>
            </a:endParaRPr>
          </a:p>
          <a:p>
            <a:pPr indent="-285750" lvl="0" marL="298450" marR="241934" rtl="0" algn="l">
              <a:lnSpc>
                <a:spcPct val="90000"/>
              </a:lnSpc>
              <a:spcBef>
                <a:spcPts val="610"/>
              </a:spcBef>
              <a:spcAft>
                <a:spcPts val="0"/>
              </a:spcAft>
              <a:buClr>
                <a:schemeClr val="dk1"/>
              </a:buClr>
              <a:buSzPts val="2500"/>
              <a:buFont typeface="Arial"/>
              <a:buChar char="•"/>
            </a:pPr>
            <a:r>
              <a:rPr lang="el-GR" sz="2500">
                <a:solidFill>
                  <a:schemeClr val="dk1"/>
                </a:solidFill>
                <a:latin typeface="Calibri"/>
                <a:ea typeface="Calibri"/>
                <a:cs typeface="Calibri"/>
                <a:sym typeface="Calibri"/>
              </a:rPr>
              <a:t>Προσδιορισμός των διαφόρων κατηγοριών των παραγόντων που θα πρέπει να κινητοποιηθούν και της ποιότητας εκπροσώπησής τους στα όργανα του έργου.</a:t>
            </a:r>
            <a:endParaRPr sz="2500">
              <a:solidFill>
                <a:schemeClr val="dk1"/>
              </a:solidFill>
              <a:latin typeface="Calibri"/>
              <a:ea typeface="Calibri"/>
              <a:cs typeface="Calibri"/>
              <a:sym typeface="Calibri"/>
            </a:endParaRPr>
          </a:p>
          <a:p>
            <a:pPr indent="-285750" lvl="0" marL="298450" marR="147955" rtl="0" algn="l">
              <a:lnSpc>
                <a:spcPct val="108400"/>
              </a:lnSpc>
              <a:spcBef>
                <a:spcPts val="620"/>
              </a:spcBef>
              <a:spcAft>
                <a:spcPts val="0"/>
              </a:spcAft>
              <a:buClr>
                <a:schemeClr val="dk1"/>
              </a:buClr>
              <a:buSzPts val="2500"/>
              <a:buFont typeface="Arial"/>
              <a:buChar char="•"/>
            </a:pPr>
            <a:r>
              <a:rPr lang="el-GR" sz="2500">
                <a:solidFill>
                  <a:schemeClr val="dk1"/>
                </a:solidFill>
                <a:latin typeface="Calibri"/>
                <a:ea typeface="Calibri"/>
                <a:cs typeface="Calibri"/>
                <a:sym typeface="Calibri"/>
              </a:rPr>
              <a:t>Κατανομή των πόρων εμψύχωσης, προσδιορισμός και οργάνωση των δεξιοτήτων και ανθρώπινων των πόρων που θα συμμετάσχουν</a:t>
            </a:r>
            <a:endParaRPr/>
          </a:p>
          <a:p>
            <a:pPr indent="-285750" lvl="0" marL="298450" marR="147955" rtl="0" algn="l">
              <a:lnSpc>
                <a:spcPct val="108400"/>
              </a:lnSpc>
              <a:spcBef>
                <a:spcPts val="620"/>
              </a:spcBef>
              <a:spcAft>
                <a:spcPts val="0"/>
              </a:spcAft>
              <a:buClr>
                <a:schemeClr val="dk1"/>
              </a:buClr>
              <a:buSzPts val="2500"/>
              <a:buFont typeface="Arial"/>
              <a:buChar char="•"/>
            </a:pPr>
            <a:r>
              <a:rPr lang="el-GR" sz="2500">
                <a:solidFill>
                  <a:schemeClr val="dk1"/>
                </a:solidFill>
                <a:latin typeface="Calibri"/>
                <a:ea typeface="Calibri"/>
                <a:cs typeface="Calibri"/>
                <a:sym typeface="Calibri"/>
              </a:rPr>
              <a:t>Επιλογές όσον αφορά την πολιτική / θεσμική υποστήριξη: αρμοδιότητες, νομιμότητα.</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30" name="Shape 530"/>
        <p:cNvGrpSpPr/>
        <p:nvPr/>
      </p:nvGrpSpPr>
      <p:grpSpPr>
        <a:xfrm>
          <a:off x="0" y="0"/>
          <a:ext cx="0" cy="0"/>
          <a:chOff x="0" y="0"/>
          <a:chExt cx="0" cy="0"/>
        </a:xfrm>
      </p:grpSpPr>
      <p:sp>
        <p:nvSpPr>
          <p:cNvPr id="531" name="Google Shape;531;p39"/>
          <p:cNvSpPr/>
          <p:nvPr/>
        </p:nvSpPr>
        <p:spPr>
          <a:xfrm>
            <a:off x="1284837" y="1874204"/>
            <a:ext cx="6572250" cy="1104900"/>
          </a:xfrm>
          <a:custGeom>
            <a:rect b="b" l="l" r="r" t="t"/>
            <a:pathLst>
              <a:path extrusionOk="0" h="1104900" w="6572250">
                <a:moveTo>
                  <a:pt x="6572250" y="0"/>
                </a:moveTo>
                <a:lnTo>
                  <a:pt x="0" y="0"/>
                </a:lnTo>
                <a:lnTo>
                  <a:pt x="0" y="1104635"/>
                </a:lnTo>
                <a:lnTo>
                  <a:pt x="6572250" y="1104635"/>
                </a:lnTo>
                <a:lnTo>
                  <a:pt x="6572250" y="0"/>
                </a:lnTo>
                <a:close/>
              </a:path>
            </a:pathLst>
          </a:custGeom>
          <a:solidFill>
            <a:srgbClr val="FDEAD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32" name="Google Shape;532;p39"/>
          <p:cNvSpPr txBox="1"/>
          <p:nvPr>
            <p:ph type="title"/>
          </p:nvPr>
        </p:nvSpPr>
        <p:spPr>
          <a:xfrm>
            <a:off x="2611574" y="2096007"/>
            <a:ext cx="4170226" cy="582211"/>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l-GR" sz="3700">
                <a:latin typeface="Calibri"/>
                <a:ea typeface="Calibri"/>
                <a:cs typeface="Calibri"/>
                <a:sym typeface="Calibri"/>
              </a:rPr>
              <a:t>Βήμα 5. Οργάνωση</a:t>
            </a:r>
            <a:endParaRPr sz="3700">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36" name="Shape 536"/>
        <p:cNvGrpSpPr/>
        <p:nvPr/>
      </p:nvGrpSpPr>
      <p:grpSpPr>
        <a:xfrm>
          <a:off x="0" y="0"/>
          <a:ext cx="0" cy="0"/>
          <a:chOff x="0" y="0"/>
          <a:chExt cx="0" cy="0"/>
        </a:xfrm>
      </p:grpSpPr>
      <p:sp>
        <p:nvSpPr>
          <p:cNvPr id="537" name="Google Shape;537;p40"/>
          <p:cNvSpPr txBox="1"/>
          <p:nvPr/>
        </p:nvSpPr>
        <p:spPr>
          <a:xfrm>
            <a:off x="637010" y="411229"/>
            <a:ext cx="8130540" cy="4884671"/>
          </a:xfrm>
          <a:prstGeom prst="rect">
            <a:avLst/>
          </a:prstGeom>
          <a:noFill/>
          <a:ln>
            <a:noFill/>
          </a:ln>
        </p:spPr>
        <p:txBody>
          <a:bodyPr anchorCtr="0" anchor="t" bIns="0" lIns="0" spcFirstLastPara="1" rIns="0" wrap="square" tIns="67300">
            <a:spAutoFit/>
          </a:bodyPr>
          <a:lstStyle/>
          <a:p>
            <a:pPr indent="0" lvl="0" marL="12700" marR="0" rtl="0" algn="l">
              <a:lnSpc>
                <a:spcPct val="100000"/>
              </a:lnSpc>
              <a:spcBef>
                <a:spcPts val="0"/>
              </a:spcBef>
              <a:spcAft>
                <a:spcPts val="0"/>
              </a:spcAft>
              <a:buNone/>
            </a:pPr>
            <a:r>
              <a:rPr lang="el-GR" sz="1800">
                <a:solidFill>
                  <a:schemeClr val="dk1"/>
                </a:solidFill>
                <a:latin typeface="Calibri"/>
                <a:ea typeface="Calibri"/>
                <a:cs typeface="Calibri"/>
                <a:sym typeface="Calibri"/>
              </a:rPr>
              <a:t>Τα βασικά στοιχεία αυτού του βήματος είναι:</a:t>
            </a:r>
            <a:endParaRPr sz="1800">
              <a:solidFill>
                <a:schemeClr val="dk1"/>
              </a:solidFill>
              <a:latin typeface="Calibri"/>
              <a:ea typeface="Calibri"/>
              <a:cs typeface="Calibri"/>
              <a:sym typeface="Calibri"/>
            </a:endParaRPr>
          </a:p>
          <a:p>
            <a:pPr indent="-285750" lvl="0" marL="298450" marR="0" rtl="0" algn="l">
              <a:lnSpc>
                <a:spcPct val="100000"/>
              </a:lnSpc>
              <a:spcBef>
                <a:spcPts val="530"/>
              </a:spcBef>
              <a:spcAft>
                <a:spcPts val="0"/>
              </a:spcAft>
              <a:buClr>
                <a:schemeClr val="dk1"/>
              </a:buClr>
              <a:buSzPts val="1800"/>
              <a:buFont typeface="Arial"/>
              <a:buChar char="•"/>
            </a:pPr>
            <a:r>
              <a:rPr lang="el-GR" sz="1800">
                <a:solidFill>
                  <a:schemeClr val="dk1"/>
                </a:solidFill>
                <a:latin typeface="Calibri"/>
                <a:ea typeface="Calibri"/>
                <a:cs typeface="Calibri"/>
                <a:sym typeface="Calibri"/>
              </a:rPr>
              <a:t>η ιδιοποίηση του έργου και της ιδέας ,στα οποία στοχεύουν όλοι οι ενδιαφερόμενοι φορείς, και η κινητοποίησή τους</a:t>
            </a:r>
            <a:endParaRPr sz="1800">
              <a:solidFill>
                <a:schemeClr val="dk1"/>
              </a:solidFill>
              <a:latin typeface="Calibri"/>
              <a:ea typeface="Calibri"/>
              <a:cs typeface="Calibri"/>
              <a:sym typeface="Calibri"/>
            </a:endParaRPr>
          </a:p>
          <a:p>
            <a:pPr indent="-285750" lvl="0" marL="298450" marR="0" rtl="0" algn="l">
              <a:lnSpc>
                <a:spcPct val="100000"/>
              </a:lnSpc>
              <a:spcBef>
                <a:spcPts val="530"/>
              </a:spcBef>
              <a:spcAft>
                <a:spcPts val="0"/>
              </a:spcAft>
              <a:buClr>
                <a:schemeClr val="dk1"/>
              </a:buClr>
              <a:buSzPts val="1800"/>
              <a:buFont typeface="Arial"/>
              <a:buChar char="•"/>
            </a:pPr>
            <a:r>
              <a:rPr lang="el-GR" sz="1800">
                <a:solidFill>
                  <a:schemeClr val="dk1"/>
                </a:solidFill>
                <a:latin typeface="Calibri"/>
                <a:ea typeface="Calibri"/>
                <a:cs typeface="Calibri"/>
                <a:sym typeface="Calibri"/>
              </a:rPr>
              <a:t>η διασύνδεση των παραγόντων, η δημιουργία απαραίτητων χώρων ανταλλαγής απόψεων (ποιοι;)</a:t>
            </a:r>
            <a:endParaRPr sz="1800">
              <a:solidFill>
                <a:schemeClr val="dk1"/>
              </a:solidFill>
              <a:latin typeface="Calibri"/>
              <a:ea typeface="Calibri"/>
              <a:cs typeface="Calibri"/>
              <a:sym typeface="Calibri"/>
            </a:endParaRPr>
          </a:p>
          <a:p>
            <a:pPr indent="-285750" lvl="0" marL="298450" marR="0" rtl="0" algn="l">
              <a:lnSpc>
                <a:spcPct val="100000"/>
              </a:lnSpc>
              <a:spcBef>
                <a:spcPts val="530"/>
              </a:spcBef>
              <a:spcAft>
                <a:spcPts val="0"/>
              </a:spcAft>
              <a:buClr>
                <a:schemeClr val="dk1"/>
              </a:buClr>
              <a:buSzPts val="1800"/>
              <a:buFont typeface="Arial"/>
              <a:buChar char="•"/>
            </a:pPr>
            <a:r>
              <a:rPr lang="el-GR" sz="1800">
                <a:solidFill>
                  <a:schemeClr val="dk1"/>
                </a:solidFill>
                <a:latin typeface="Calibri"/>
                <a:ea typeface="Calibri"/>
                <a:cs typeface="Calibri"/>
                <a:sym typeface="Calibri"/>
              </a:rPr>
              <a:t>η παραγωγή νέας γνώσης στην περιοχή, οι πόροι και το διαθέσιμο ανθρώπινο δυναμικό της, οι φορείς και τα δίκτυά της, το περιβάλλον της κ.λπ.</a:t>
            </a:r>
            <a:endParaRPr sz="1800">
              <a:solidFill>
                <a:schemeClr val="dk1"/>
              </a:solidFill>
              <a:latin typeface="Calibri"/>
              <a:ea typeface="Calibri"/>
              <a:cs typeface="Calibri"/>
              <a:sym typeface="Calibri"/>
            </a:endParaRPr>
          </a:p>
          <a:p>
            <a:pPr indent="-285750" lvl="0" marL="298450" marR="0" rtl="0" algn="l">
              <a:lnSpc>
                <a:spcPct val="100000"/>
              </a:lnSpc>
              <a:spcBef>
                <a:spcPts val="530"/>
              </a:spcBef>
              <a:spcAft>
                <a:spcPts val="0"/>
              </a:spcAft>
              <a:buClr>
                <a:schemeClr val="dk1"/>
              </a:buClr>
              <a:buSzPts val="1800"/>
              <a:buFont typeface="Arial"/>
              <a:buChar char="•"/>
            </a:pPr>
            <a:r>
              <a:rPr lang="el-GR" sz="1800">
                <a:solidFill>
                  <a:schemeClr val="dk1"/>
                </a:solidFill>
                <a:latin typeface="Calibri"/>
                <a:ea typeface="Calibri"/>
                <a:cs typeface="Calibri"/>
                <a:sym typeface="Calibri"/>
              </a:rPr>
              <a:t>ο σχεδιασμός νέων προσφορών: τοποθετώντας προοπτικά τις υπάρχουσες προσφορές και ενθαρρύνοντας δημιουργικές προσεγγίσεις για την ανανέωση της προσφοράς, την ανάδειξη νέων ιδεών, την αξιοποίησή τους, τη δοκιμή / τον έλεγχό τους (π.χ. «σχεδιαστική σκέψη»)</a:t>
            </a:r>
            <a:endParaRPr sz="1800">
              <a:solidFill>
                <a:schemeClr val="dk1"/>
              </a:solidFill>
              <a:latin typeface="Calibri"/>
              <a:ea typeface="Calibri"/>
              <a:cs typeface="Calibri"/>
              <a:sym typeface="Calibri"/>
            </a:endParaRPr>
          </a:p>
          <a:p>
            <a:pPr indent="-285750" lvl="0" marL="298450" marR="0" rtl="0" algn="l">
              <a:lnSpc>
                <a:spcPct val="100000"/>
              </a:lnSpc>
              <a:spcBef>
                <a:spcPts val="530"/>
              </a:spcBef>
              <a:spcAft>
                <a:spcPts val="0"/>
              </a:spcAft>
              <a:buClr>
                <a:schemeClr val="dk1"/>
              </a:buClr>
              <a:buSzPts val="1800"/>
              <a:buFont typeface="Arial"/>
              <a:buChar char="•"/>
            </a:pPr>
            <a:r>
              <a:rPr lang="el-GR" sz="1800">
                <a:solidFill>
                  <a:schemeClr val="dk1"/>
                </a:solidFill>
                <a:latin typeface="Calibri"/>
                <a:ea typeface="Calibri"/>
                <a:cs typeface="Calibri"/>
                <a:sym typeface="Calibri"/>
              </a:rPr>
              <a:t>η οργάνωση επικοινωνίας / συλλογικής προβολής, η καθιέρωση συστήματος παρακολούθησης και αξιολόγησης για την ενοποίηση και ανάπτυξη προσφορών,</a:t>
            </a:r>
            <a:endParaRPr sz="1800">
              <a:solidFill>
                <a:schemeClr val="dk1"/>
              </a:solidFill>
              <a:latin typeface="Calibri"/>
              <a:ea typeface="Calibri"/>
              <a:cs typeface="Calibri"/>
              <a:sym typeface="Calibri"/>
            </a:endParaRPr>
          </a:p>
          <a:p>
            <a:pPr indent="-285750" lvl="0" marL="298450" marR="0" rtl="0" algn="l">
              <a:lnSpc>
                <a:spcPct val="100000"/>
              </a:lnSpc>
              <a:spcBef>
                <a:spcPts val="530"/>
              </a:spcBef>
              <a:spcAft>
                <a:spcPts val="0"/>
              </a:spcAft>
              <a:buClr>
                <a:schemeClr val="dk1"/>
              </a:buClr>
              <a:buSzPts val="1800"/>
              <a:buFont typeface="Arial"/>
              <a:buChar char="•"/>
            </a:pPr>
            <a:r>
              <a:rPr lang="el-GR" sz="1800">
                <a:solidFill>
                  <a:schemeClr val="dk1"/>
                </a:solidFill>
                <a:latin typeface="Calibri"/>
                <a:ea typeface="Calibri"/>
                <a:cs typeface="Calibri"/>
                <a:sym typeface="Calibri"/>
              </a:rPr>
              <a:t>η αξιοποίηση μιας συλλογικής προσέγγισης προόδου και η κατάρτιση των επαγγελματιών σύμφωνα με τις ανάγκες τους, η ανάπτυξη προσφορών και η επέκταση των εμπλεκόμενων παρόχων υπηρεσιών.</a:t>
            </a:r>
            <a:endParaRPr sz="18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41" name="Shape 541"/>
        <p:cNvGrpSpPr/>
        <p:nvPr/>
      </p:nvGrpSpPr>
      <p:grpSpPr>
        <a:xfrm>
          <a:off x="0" y="0"/>
          <a:ext cx="0" cy="0"/>
          <a:chOff x="0" y="0"/>
          <a:chExt cx="0" cy="0"/>
        </a:xfrm>
      </p:grpSpPr>
      <p:sp>
        <p:nvSpPr>
          <p:cNvPr id="542" name="Google Shape;542;p41"/>
          <p:cNvSpPr txBox="1"/>
          <p:nvPr/>
        </p:nvSpPr>
        <p:spPr>
          <a:xfrm>
            <a:off x="838200" y="419100"/>
            <a:ext cx="7543800" cy="486799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l-GR" sz="2500">
                <a:solidFill>
                  <a:schemeClr val="dk1"/>
                </a:solidFill>
                <a:latin typeface="Calibri"/>
                <a:ea typeface="Calibri"/>
                <a:cs typeface="Calibri"/>
                <a:sym typeface="Calibri"/>
              </a:rPr>
              <a:t>Τα κύρια σημεία εγρήγορσης:</a:t>
            </a:r>
            <a:endParaRPr/>
          </a:p>
          <a:p>
            <a:pPr indent="-342900" lvl="0" marL="355600" marR="0" rtl="0" algn="l">
              <a:lnSpc>
                <a:spcPct val="100000"/>
              </a:lnSpc>
              <a:spcBef>
                <a:spcPts val="100"/>
              </a:spcBef>
              <a:spcAft>
                <a:spcPts val="0"/>
              </a:spcAft>
              <a:buClr>
                <a:schemeClr val="dk1"/>
              </a:buClr>
              <a:buSzPts val="2400"/>
              <a:buFont typeface="Arial"/>
              <a:buChar char="•"/>
            </a:pPr>
            <a:r>
              <a:rPr lang="el-GR" sz="2400">
                <a:solidFill>
                  <a:schemeClr val="dk1"/>
                </a:solidFill>
                <a:latin typeface="Calibri"/>
                <a:ea typeface="Calibri"/>
                <a:cs typeface="Calibri"/>
                <a:sym typeface="Calibri"/>
              </a:rPr>
              <a:t>Η διαχείριση της διαθεσιμότητας και της συμμετοχής των διαφόρων παραγόντων και του χώρου που δίνεται σε διαβουλεύσεις, διαμάχες και συλλογικές παραγωγές στις μεθόδους διευκόλυνσης </a:t>
            </a:r>
            <a:endParaRPr/>
          </a:p>
          <a:p>
            <a:pPr indent="-342900" lvl="0" marL="355600" marR="0" rtl="0" algn="l">
              <a:lnSpc>
                <a:spcPct val="100000"/>
              </a:lnSpc>
              <a:spcBef>
                <a:spcPts val="100"/>
              </a:spcBef>
              <a:spcAft>
                <a:spcPts val="0"/>
              </a:spcAft>
              <a:buClr>
                <a:schemeClr val="dk1"/>
              </a:buClr>
              <a:buSzPts val="2400"/>
              <a:buFont typeface="Arial"/>
              <a:buChar char="•"/>
            </a:pPr>
            <a:r>
              <a:rPr lang="el-GR" sz="2400">
                <a:solidFill>
                  <a:schemeClr val="dk1"/>
                </a:solidFill>
                <a:latin typeface="Calibri"/>
                <a:ea typeface="Calibri"/>
                <a:cs typeface="Calibri"/>
                <a:sym typeface="Calibri"/>
              </a:rPr>
              <a:t>Οι μέθοδοι ανταλλαγής γνώσεων μεταξύ των παραγόντων σχετικά με τους πολύτιμους πόρους της περιοχής </a:t>
            </a:r>
            <a:endParaRPr/>
          </a:p>
          <a:p>
            <a:pPr indent="-342900" lvl="0" marL="355600" marR="0" rtl="0" algn="l">
              <a:lnSpc>
                <a:spcPct val="100000"/>
              </a:lnSpc>
              <a:spcBef>
                <a:spcPts val="100"/>
              </a:spcBef>
              <a:spcAft>
                <a:spcPts val="0"/>
              </a:spcAft>
              <a:buClr>
                <a:schemeClr val="dk1"/>
              </a:buClr>
              <a:buSzPts val="2400"/>
              <a:buFont typeface="Arial"/>
              <a:buChar char="•"/>
            </a:pPr>
            <a:r>
              <a:rPr lang="el-GR" sz="2400">
                <a:solidFill>
                  <a:schemeClr val="dk1"/>
                </a:solidFill>
                <a:latin typeface="Calibri"/>
                <a:ea typeface="Calibri"/>
                <a:cs typeface="Calibri"/>
                <a:sym typeface="Calibri"/>
              </a:rPr>
              <a:t>η διαχείριση διαφορετικών χρονικών πλαισίων για τους στόχους επίτευξης: η επιτακτική ανάγκη να συνδυαστεί το βραχυπρόθεσμο - για να κινητοποιηθεί και να επιτύχει, και το μεσοπρόθεσμο - για να επιτραπεί η ανάπτυξη του έργου</a:t>
            </a:r>
            <a:endParaRPr sz="24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46" name="Shape 546"/>
        <p:cNvGrpSpPr/>
        <p:nvPr/>
      </p:nvGrpSpPr>
      <p:grpSpPr>
        <a:xfrm>
          <a:off x="0" y="0"/>
          <a:ext cx="0" cy="0"/>
          <a:chOff x="0" y="0"/>
          <a:chExt cx="0" cy="0"/>
        </a:xfrm>
      </p:grpSpPr>
      <p:sp>
        <p:nvSpPr>
          <p:cNvPr id="547" name="Google Shape;547;p42"/>
          <p:cNvSpPr/>
          <p:nvPr/>
        </p:nvSpPr>
        <p:spPr>
          <a:xfrm>
            <a:off x="628650" y="2305182"/>
            <a:ext cx="7886700" cy="1104900"/>
          </a:xfrm>
          <a:custGeom>
            <a:rect b="b" l="l" r="r" t="t"/>
            <a:pathLst>
              <a:path extrusionOk="0" h="1104900" w="7886700">
                <a:moveTo>
                  <a:pt x="7886700" y="0"/>
                </a:moveTo>
                <a:lnTo>
                  <a:pt x="0" y="0"/>
                </a:lnTo>
                <a:lnTo>
                  <a:pt x="0" y="1104635"/>
                </a:lnTo>
                <a:lnTo>
                  <a:pt x="7886700" y="1104635"/>
                </a:lnTo>
                <a:lnTo>
                  <a:pt x="7886700" y="0"/>
                </a:lnTo>
                <a:close/>
              </a:path>
            </a:pathLst>
          </a:custGeom>
          <a:solidFill>
            <a:srgbClr val="A9D18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8" name="Google Shape;548;p42"/>
          <p:cNvSpPr txBox="1"/>
          <p:nvPr>
            <p:ph type="title"/>
          </p:nvPr>
        </p:nvSpPr>
        <p:spPr>
          <a:xfrm>
            <a:off x="707390" y="2597493"/>
            <a:ext cx="7674610" cy="520014"/>
          </a:xfrm>
          <a:prstGeom prst="rect">
            <a:avLst/>
          </a:prstGeom>
          <a:noFill/>
          <a:ln>
            <a:noFill/>
          </a:ln>
        </p:spPr>
        <p:txBody>
          <a:bodyPr anchorCtr="0" anchor="t" bIns="0" lIns="0" spcFirstLastPara="1" rIns="0" wrap="square" tIns="57775">
            <a:spAutoFit/>
          </a:bodyPr>
          <a:lstStyle/>
          <a:p>
            <a:pPr indent="0" lvl="0" marL="12700" marR="5080" rtl="0" algn="l">
              <a:lnSpc>
                <a:spcPct val="112500"/>
              </a:lnSpc>
              <a:spcBef>
                <a:spcPts val="0"/>
              </a:spcBef>
              <a:spcAft>
                <a:spcPts val="0"/>
              </a:spcAft>
              <a:buNone/>
            </a:pPr>
            <a:r>
              <a:rPr lang="el-GR"/>
              <a:t>III. Ποιες είναι οι προκλήσεις για τα τρόφιμα;</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52" name="Shape 552"/>
        <p:cNvGrpSpPr/>
        <p:nvPr/>
      </p:nvGrpSpPr>
      <p:grpSpPr>
        <a:xfrm>
          <a:off x="0" y="0"/>
          <a:ext cx="0" cy="0"/>
          <a:chOff x="0" y="0"/>
          <a:chExt cx="0" cy="0"/>
        </a:xfrm>
      </p:grpSpPr>
      <p:sp>
        <p:nvSpPr>
          <p:cNvPr id="553" name="Google Shape;553;p43"/>
          <p:cNvSpPr/>
          <p:nvPr/>
        </p:nvSpPr>
        <p:spPr>
          <a:xfrm>
            <a:off x="816428" y="1874204"/>
            <a:ext cx="7699375" cy="1104900"/>
          </a:xfrm>
          <a:custGeom>
            <a:rect b="b" l="l" r="r" t="t"/>
            <a:pathLst>
              <a:path extrusionOk="0" h="1104900" w="7699375">
                <a:moveTo>
                  <a:pt x="7698918" y="0"/>
                </a:moveTo>
                <a:lnTo>
                  <a:pt x="0" y="0"/>
                </a:lnTo>
                <a:lnTo>
                  <a:pt x="0" y="1104635"/>
                </a:lnTo>
                <a:lnTo>
                  <a:pt x="7698918" y="1104635"/>
                </a:lnTo>
                <a:lnTo>
                  <a:pt x="7698918" y="0"/>
                </a:lnTo>
                <a:close/>
              </a:path>
            </a:pathLst>
          </a:custGeom>
          <a:solidFill>
            <a:srgbClr val="E2F0D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4" name="Google Shape;554;p43"/>
          <p:cNvSpPr txBox="1"/>
          <p:nvPr>
            <p:ph type="title"/>
          </p:nvPr>
        </p:nvSpPr>
        <p:spPr>
          <a:xfrm>
            <a:off x="895168" y="2082337"/>
            <a:ext cx="7432404" cy="5552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l-GR"/>
              <a:t>1. </a:t>
            </a:r>
            <a:r>
              <a:rPr lang="el-GR" sz="3500"/>
              <a:t>Βιώσιμο σύστημα διατροφής</a:t>
            </a:r>
            <a:endParaRPr sz="35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58" name="Shape 558"/>
        <p:cNvGrpSpPr/>
        <p:nvPr/>
      </p:nvGrpSpPr>
      <p:grpSpPr>
        <a:xfrm>
          <a:off x="0" y="0"/>
          <a:ext cx="0" cy="0"/>
          <a:chOff x="0" y="0"/>
          <a:chExt cx="0" cy="0"/>
        </a:xfrm>
      </p:grpSpPr>
      <p:sp>
        <p:nvSpPr>
          <p:cNvPr id="559" name="Google Shape;559;p44"/>
          <p:cNvSpPr txBox="1"/>
          <p:nvPr>
            <p:ph type="title"/>
          </p:nvPr>
        </p:nvSpPr>
        <p:spPr>
          <a:xfrm>
            <a:off x="1447800" y="647700"/>
            <a:ext cx="6208298" cy="25904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l-GR" sz="1600">
                <a:solidFill>
                  <a:srgbClr val="5E5E5E"/>
                </a:solidFill>
                <a:latin typeface="Arial"/>
                <a:ea typeface="Arial"/>
                <a:cs typeface="Arial"/>
                <a:sym typeface="Arial"/>
              </a:rPr>
              <a:t>Η βιωσιμότητα στο επίκεντρο του κρίκου του συστήματος τροφίμων</a:t>
            </a:r>
            <a:endParaRPr sz="1600">
              <a:latin typeface="Arial"/>
              <a:ea typeface="Arial"/>
              <a:cs typeface="Arial"/>
              <a:sym typeface="Arial"/>
            </a:endParaRPr>
          </a:p>
        </p:txBody>
      </p:sp>
      <p:pic>
        <p:nvPicPr>
          <p:cNvPr id="560" name="Google Shape;560;p44"/>
          <p:cNvPicPr preferRelativeResize="0"/>
          <p:nvPr/>
        </p:nvPicPr>
        <p:blipFill rotWithShape="1">
          <a:blip r:embed="rId3">
            <a:alphaModFix/>
          </a:blip>
          <a:srcRect b="0" l="0" r="0" t="0"/>
          <a:stretch/>
        </p:blipFill>
        <p:spPr>
          <a:xfrm>
            <a:off x="3354946" y="2015759"/>
            <a:ext cx="2816506" cy="2816152"/>
          </a:xfrm>
          <a:prstGeom prst="rect">
            <a:avLst/>
          </a:prstGeom>
          <a:noFill/>
          <a:ln>
            <a:noFill/>
          </a:ln>
        </p:spPr>
      </p:pic>
      <p:sp>
        <p:nvSpPr>
          <p:cNvPr id="561" name="Google Shape;561;p44"/>
          <p:cNvSpPr txBox="1"/>
          <p:nvPr/>
        </p:nvSpPr>
        <p:spPr>
          <a:xfrm>
            <a:off x="5161110" y="2188971"/>
            <a:ext cx="1033780" cy="26924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l-GR" sz="1600">
                <a:solidFill>
                  <a:schemeClr val="dk1"/>
                </a:solidFill>
                <a:latin typeface="Trebuchet MS"/>
                <a:ea typeface="Trebuchet MS"/>
                <a:cs typeface="Trebuchet MS"/>
                <a:sym typeface="Trebuchet MS"/>
              </a:rPr>
              <a:t>Παραγωγή</a:t>
            </a:r>
            <a:endParaRPr sz="1600">
              <a:solidFill>
                <a:schemeClr val="dk1"/>
              </a:solidFill>
              <a:latin typeface="Trebuchet MS"/>
              <a:ea typeface="Trebuchet MS"/>
              <a:cs typeface="Trebuchet MS"/>
              <a:sym typeface="Trebuchet MS"/>
            </a:endParaRPr>
          </a:p>
        </p:txBody>
      </p:sp>
      <p:sp>
        <p:nvSpPr>
          <p:cNvPr id="562" name="Google Shape;562;p44"/>
          <p:cNvSpPr txBox="1"/>
          <p:nvPr/>
        </p:nvSpPr>
        <p:spPr>
          <a:xfrm>
            <a:off x="4235069" y="4819396"/>
            <a:ext cx="1113790" cy="26924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l-GR" sz="1600">
                <a:solidFill>
                  <a:schemeClr val="dk1"/>
                </a:solidFill>
                <a:latin typeface="Trebuchet MS"/>
                <a:ea typeface="Trebuchet MS"/>
                <a:cs typeface="Trebuchet MS"/>
                <a:sym typeface="Trebuchet MS"/>
              </a:rPr>
              <a:t>Διακίνηση</a:t>
            </a:r>
            <a:endParaRPr sz="1600">
              <a:solidFill>
                <a:schemeClr val="dk1"/>
              </a:solidFill>
              <a:latin typeface="Trebuchet MS"/>
              <a:ea typeface="Trebuchet MS"/>
              <a:cs typeface="Trebuchet MS"/>
              <a:sym typeface="Trebuchet MS"/>
            </a:endParaRPr>
          </a:p>
        </p:txBody>
      </p:sp>
      <p:sp>
        <p:nvSpPr>
          <p:cNvPr id="563" name="Google Shape;563;p44"/>
          <p:cNvSpPr txBox="1"/>
          <p:nvPr/>
        </p:nvSpPr>
        <p:spPr>
          <a:xfrm>
            <a:off x="2674316" y="3615435"/>
            <a:ext cx="1453515" cy="26924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l-GR" sz="1600">
                <a:solidFill>
                  <a:schemeClr val="dk1"/>
                </a:solidFill>
                <a:latin typeface="Trebuchet MS"/>
                <a:ea typeface="Trebuchet MS"/>
                <a:cs typeface="Trebuchet MS"/>
                <a:sym typeface="Trebuchet MS"/>
              </a:rPr>
              <a:t>Κατανάλωση</a:t>
            </a:r>
            <a:endParaRPr sz="1600">
              <a:solidFill>
                <a:schemeClr val="dk1"/>
              </a:solidFill>
              <a:latin typeface="Trebuchet MS"/>
              <a:ea typeface="Trebuchet MS"/>
              <a:cs typeface="Trebuchet MS"/>
              <a:sym typeface="Trebuchet MS"/>
            </a:endParaRPr>
          </a:p>
        </p:txBody>
      </p:sp>
      <p:sp>
        <p:nvSpPr>
          <p:cNvPr id="564" name="Google Shape;564;p44"/>
          <p:cNvSpPr txBox="1"/>
          <p:nvPr/>
        </p:nvSpPr>
        <p:spPr>
          <a:xfrm>
            <a:off x="6380071" y="1409700"/>
            <a:ext cx="2653030" cy="1503873"/>
          </a:xfrm>
          <a:prstGeom prst="rect">
            <a:avLst/>
          </a:prstGeom>
          <a:noFill/>
          <a:ln>
            <a:noFill/>
          </a:ln>
        </p:spPr>
        <p:txBody>
          <a:bodyPr anchorCtr="0" anchor="t" bIns="0" lIns="0" spcFirstLastPara="1" rIns="0" wrap="square" tIns="26650">
            <a:spAutoFit/>
          </a:bodyPr>
          <a:lstStyle/>
          <a:p>
            <a:pPr indent="0" lvl="0" marL="12700" marR="5080" rtl="0" algn="l">
              <a:lnSpc>
                <a:spcPct val="134166"/>
              </a:lnSpc>
              <a:spcBef>
                <a:spcPts val="0"/>
              </a:spcBef>
              <a:spcAft>
                <a:spcPts val="0"/>
              </a:spcAft>
              <a:buNone/>
            </a:pPr>
            <a:r>
              <a:rPr i="1" lang="el-GR" sz="1200">
                <a:solidFill>
                  <a:srgbClr val="5E5E5E"/>
                </a:solidFill>
                <a:latin typeface="Calibri"/>
                <a:ea typeface="Calibri"/>
                <a:cs typeface="Calibri"/>
                <a:sym typeface="Calibri"/>
              </a:rPr>
              <a:t>Αγροτικές πρακτικές που σέβονται την ισορροπία των οικοσυστημάτων Προϋποθέσεις πρόσβασης στη γεωργική γη (εγκατάσταση / μεταφορά) </a:t>
            </a:r>
            <a:endParaRPr/>
          </a:p>
          <a:p>
            <a:pPr indent="0" lvl="0" marL="12700" marR="5080" rtl="0" algn="l">
              <a:lnSpc>
                <a:spcPct val="134166"/>
              </a:lnSpc>
              <a:spcBef>
                <a:spcPts val="210"/>
              </a:spcBef>
              <a:spcAft>
                <a:spcPts val="0"/>
              </a:spcAft>
              <a:buNone/>
            </a:pPr>
            <a:r>
              <a:rPr i="1" lang="el-GR" sz="1200">
                <a:solidFill>
                  <a:srgbClr val="5E5E5E"/>
                </a:solidFill>
                <a:latin typeface="Calibri"/>
                <a:ea typeface="Calibri"/>
                <a:cs typeface="Calibri"/>
                <a:sym typeface="Calibri"/>
              </a:rPr>
              <a:t>Δίκαιες συνθήκες γεωργικής εργασίας </a:t>
            </a:r>
            <a:endParaRPr/>
          </a:p>
          <a:p>
            <a:pPr indent="0" lvl="0" marL="12700" marR="5080" rtl="0" algn="l">
              <a:lnSpc>
                <a:spcPct val="134166"/>
              </a:lnSpc>
              <a:spcBef>
                <a:spcPts val="210"/>
              </a:spcBef>
              <a:spcAft>
                <a:spcPts val="0"/>
              </a:spcAft>
              <a:buNone/>
            </a:pPr>
            <a:r>
              <a:rPr i="1" lang="el-GR" sz="1200">
                <a:solidFill>
                  <a:srgbClr val="5E5E5E"/>
                </a:solidFill>
                <a:latin typeface="Calibri"/>
                <a:ea typeface="Calibri"/>
                <a:cs typeface="Calibri"/>
                <a:sym typeface="Calibri"/>
              </a:rPr>
              <a:t>Αξιοπρεπές εισόδημα από αγροτική δραστηριότητα</a:t>
            </a:r>
            <a:endParaRPr sz="1200">
              <a:solidFill>
                <a:schemeClr val="dk1"/>
              </a:solidFill>
              <a:latin typeface="Calibri"/>
              <a:ea typeface="Calibri"/>
              <a:cs typeface="Calibri"/>
              <a:sym typeface="Calibri"/>
            </a:endParaRPr>
          </a:p>
        </p:txBody>
      </p:sp>
      <p:sp>
        <p:nvSpPr>
          <p:cNvPr id="565" name="Google Shape;565;p44"/>
          <p:cNvSpPr txBox="1"/>
          <p:nvPr/>
        </p:nvSpPr>
        <p:spPr>
          <a:xfrm>
            <a:off x="154211" y="3238500"/>
            <a:ext cx="2526665" cy="948978"/>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None/>
            </a:pPr>
            <a:r>
              <a:rPr i="1" lang="el-GR" sz="1200">
                <a:solidFill>
                  <a:srgbClr val="5E5E5E"/>
                </a:solidFill>
                <a:latin typeface="Calibri"/>
                <a:ea typeface="Calibri"/>
                <a:cs typeface="Calibri"/>
                <a:sym typeface="Calibri"/>
              </a:rPr>
              <a:t>Πρόσβαση σε υγιεινά τρόφιμα (χωρίς ίχνη φυτοφαρμάκων, ενδοκρινικούς διαταράκτες, νανοτεχνολογία)</a:t>
            </a:r>
            <a:endParaRPr/>
          </a:p>
          <a:p>
            <a:pPr indent="0" lvl="0" marL="12700" marR="5080" rtl="0" algn="l">
              <a:lnSpc>
                <a:spcPct val="100000"/>
              </a:lnSpc>
              <a:spcBef>
                <a:spcPts val="100"/>
              </a:spcBef>
              <a:spcAft>
                <a:spcPts val="0"/>
              </a:spcAft>
              <a:buNone/>
            </a:pPr>
            <a:r>
              <a:rPr i="1" lang="el-GR" sz="1200">
                <a:solidFill>
                  <a:srgbClr val="5E5E5E"/>
                </a:solidFill>
                <a:latin typeface="Calibri"/>
                <a:ea typeface="Calibri"/>
                <a:cs typeface="Calibri"/>
                <a:sym typeface="Calibri"/>
              </a:rPr>
              <a:t>Πρόσβαση σε ποιοτικά τρόφιμα για όλους</a:t>
            </a:r>
            <a:endParaRPr sz="1200">
              <a:solidFill>
                <a:schemeClr val="dk1"/>
              </a:solidFill>
              <a:latin typeface="Calibri"/>
              <a:ea typeface="Calibri"/>
              <a:cs typeface="Calibri"/>
              <a:sym typeface="Calibri"/>
            </a:endParaRPr>
          </a:p>
        </p:txBody>
      </p:sp>
      <p:sp>
        <p:nvSpPr>
          <p:cNvPr id="566" name="Google Shape;566;p44"/>
          <p:cNvSpPr txBox="1"/>
          <p:nvPr/>
        </p:nvSpPr>
        <p:spPr>
          <a:xfrm>
            <a:off x="154211" y="4224020"/>
            <a:ext cx="2985135" cy="1150058"/>
          </a:xfrm>
          <a:prstGeom prst="rect">
            <a:avLst/>
          </a:prstGeom>
          <a:noFill/>
          <a:ln>
            <a:noFill/>
          </a:ln>
        </p:spPr>
        <p:txBody>
          <a:bodyPr anchorCtr="0" anchor="t" bIns="0" lIns="0" spcFirstLastPara="1" rIns="0" wrap="square" tIns="5075">
            <a:spAutoFit/>
          </a:bodyPr>
          <a:lstStyle/>
          <a:p>
            <a:pPr indent="0" lvl="0" marL="12700" marR="5080" rtl="0" algn="l">
              <a:lnSpc>
                <a:spcPct val="104200"/>
              </a:lnSpc>
              <a:spcBef>
                <a:spcPts val="0"/>
              </a:spcBef>
              <a:spcAft>
                <a:spcPts val="0"/>
              </a:spcAft>
              <a:buNone/>
            </a:pPr>
            <a:r>
              <a:rPr i="1" lang="el-GR" sz="1200">
                <a:solidFill>
                  <a:srgbClr val="5E5E5E"/>
                </a:solidFill>
                <a:latin typeface="Calibri"/>
                <a:ea typeface="Calibri"/>
                <a:cs typeface="Calibri"/>
                <a:sym typeface="Calibri"/>
              </a:rPr>
              <a:t>Διασφάλιση της διατροφικής ισορροπίας των καταναλωτών (+ φυτικές πρωτεΐνες, - λίπος, αλάτι &amp; ζάχαρη) </a:t>
            </a:r>
            <a:endParaRPr/>
          </a:p>
          <a:p>
            <a:pPr indent="0" lvl="0" marL="12700" marR="5080" rtl="0" algn="l">
              <a:lnSpc>
                <a:spcPct val="104200"/>
              </a:lnSpc>
              <a:spcBef>
                <a:spcPts val="40"/>
              </a:spcBef>
              <a:spcAft>
                <a:spcPts val="0"/>
              </a:spcAft>
              <a:buNone/>
            </a:pPr>
            <a:r>
              <a:rPr i="1" lang="el-GR" sz="1200">
                <a:solidFill>
                  <a:srgbClr val="5E5E5E"/>
                </a:solidFill>
                <a:latin typeface="Calibri"/>
                <a:ea typeface="Calibri"/>
                <a:cs typeface="Calibri"/>
                <a:sym typeface="Calibri"/>
              </a:rPr>
              <a:t>Μείωση των επιπτώσεων της κατανάλωσης τροφίμων στο περιβάλλον (π.χ. χρήσεις πλαστικών συσκευασιών)</a:t>
            </a:r>
            <a:endParaRPr sz="1200">
              <a:solidFill>
                <a:schemeClr val="dk1"/>
              </a:solidFill>
              <a:latin typeface="Calibri"/>
              <a:ea typeface="Calibri"/>
              <a:cs typeface="Calibri"/>
              <a:sym typeface="Calibri"/>
            </a:endParaRPr>
          </a:p>
        </p:txBody>
      </p:sp>
      <p:sp>
        <p:nvSpPr>
          <p:cNvPr id="567" name="Google Shape;567;p44"/>
          <p:cNvSpPr txBox="1"/>
          <p:nvPr/>
        </p:nvSpPr>
        <p:spPr>
          <a:xfrm>
            <a:off x="5562600" y="3490467"/>
            <a:ext cx="3037840" cy="1367041"/>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l-GR" sz="1600">
                <a:solidFill>
                  <a:schemeClr val="dk1"/>
                </a:solidFill>
                <a:latin typeface="Trebuchet MS"/>
                <a:ea typeface="Trebuchet MS"/>
                <a:cs typeface="Trebuchet MS"/>
                <a:sym typeface="Trebuchet MS"/>
              </a:rPr>
              <a:t>Μεταλλαγή</a:t>
            </a:r>
            <a:endParaRPr sz="1600">
              <a:solidFill>
                <a:schemeClr val="dk1"/>
              </a:solidFill>
              <a:latin typeface="Trebuchet MS"/>
              <a:ea typeface="Trebuchet MS"/>
              <a:cs typeface="Trebuchet MS"/>
              <a:sym typeface="Trebuchet MS"/>
            </a:endParaRPr>
          </a:p>
          <a:p>
            <a:pPr indent="0" lvl="0" marL="813435" marR="5080" rtl="0" algn="l">
              <a:lnSpc>
                <a:spcPct val="100000"/>
              </a:lnSpc>
              <a:spcBef>
                <a:spcPts val="0"/>
              </a:spcBef>
              <a:spcAft>
                <a:spcPts val="0"/>
              </a:spcAft>
              <a:buNone/>
            </a:pPr>
            <a:r>
              <a:t/>
            </a:r>
            <a:endParaRPr i="1" sz="1200">
              <a:solidFill>
                <a:srgbClr val="5E5E5E"/>
              </a:solidFill>
              <a:latin typeface="Calibri"/>
              <a:ea typeface="Calibri"/>
              <a:cs typeface="Calibri"/>
              <a:sym typeface="Calibri"/>
            </a:endParaRPr>
          </a:p>
          <a:p>
            <a:pPr indent="0" lvl="0" marL="813435" marR="5080" rtl="0" algn="l">
              <a:lnSpc>
                <a:spcPct val="100000"/>
              </a:lnSpc>
              <a:spcBef>
                <a:spcPts val="0"/>
              </a:spcBef>
              <a:spcAft>
                <a:spcPts val="0"/>
              </a:spcAft>
              <a:buNone/>
            </a:pPr>
            <a:r>
              <a:rPr i="1" lang="el-GR" sz="1200">
                <a:solidFill>
                  <a:srgbClr val="5E5E5E"/>
                </a:solidFill>
                <a:latin typeface="Calibri"/>
                <a:ea typeface="Calibri"/>
                <a:cs typeface="Calibri"/>
                <a:sym typeface="Calibri"/>
              </a:rPr>
              <a:t>Μείωση των υπερεπεξεργασμένων τροφίμων</a:t>
            </a:r>
            <a:endParaRPr/>
          </a:p>
          <a:p>
            <a:pPr indent="0" lvl="0" marL="813435" marR="5080" rtl="0" algn="l">
              <a:lnSpc>
                <a:spcPct val="100000"/>
              </a:lnSpc>
              <a:spcBef>
                <a:spcPts val="0"/>
              </a:spcBef>
              <a:spcAft>
                <a:spcPts val="0"/>
              </a:spcAft>
              <a:buNone/>
            </a:pPr>
            <a:r>
              <a:rPr i="1" lang="el-GR" sz="1200">
                <a:solidFill>
                  <a:srgbClr val="5E5E5E"/>
                </a:solidFill>
                <a:latin typeface="Calibri"/>
                <a:ea typeface="Calibri"/>
                <a:cs typeface="Calibri"/>
                <a:sym typeface="Calibri"/>
              </a:rPr>
              <a:t>Μειωμένες αποστάσεις μεταφοράς</a:t>
            </a:r>
            <a:endParaRPr/>
          </a:p>
          <a:p>
            <a:pPr indent="0" lvl="0" marL="813435" marR="5080" rtl="0" algn="l">
              <a:lnSpc>
                <a:spcPct val="100000"/>
              </a:lnSpc>
              <a:spcBef>
                <a:spcPts val="0"/>
              </a:spcBef>
              <a:spcAft>
                <a:spcPts val="0"/>
              </a:spcAft>
              <a:buNone/>
            </a:pPr>
            <a:r>
              <a:rPr i="1" lang="el-GR" sz="1200">
                <a:solidFill>
                  <a:srgbClr val="5E5E5E"/>
                </a:solidFill>
                <a:latin typeface="Calibri"/>
                <a:ea typeface="Calibri"/>
                <a:cs typeface="Calibri"/>
                <a:sym typeface="Calibri"/>
              </a:rPr>
              <a:t>Μείωση συσκευασίας</a:t>
            </a:r>
            <a:endParaRPr/>
          </a:p>
          <a:p>
            <a:pPr indent="0" lvl="0" marL="813435" marR="5080" rtl="0" algn="l">
              <a:lnSpc>
                <a:spcPct val="100000"/>
              </a:lnSpc>
              <a:spcBef>
                <a:spcPts val="0"/>
              </a:spcBef>
              <a:spcAft>
                <a:spcPts val="0"/>
              </a:spcAft>
              <a:buNone/>
            </a:pPr>
            <a:r>
              <a:rPr i="1" lang="el-GR" sz="1200">
                <a:solidFill>
                  <a:srgbClr val="5E5E5E"/>
                </a:solidFill>
                <a:latin typeface="Calibri"/>
                <a:ea typeface="Calibri"/>
                <a:cs typeface="Calibri"/>
                <a:sym typeface="Calibri"/>
              </a:rPr>
              <a:t>Μαζική ανάπτυξη</a:t>
            </a:r>
            <a:endParaRPr sz="1200">
              <a:solidFill>
                <a:schemeClr val="dk1"/>
              </a:solidFill>
              <a:latin typeface="Calibri"/>
              <a:ea typeface="Calibri"/>
              <a:cs typeface="Calibri"/>
              <a:sym typeface="Calibri"/>
            </a:endParaRPr>
          </a:p>
        </p:txBody>
      </p:sp>
      <p:sp>
        <p:nvSpPr>
          <p:cNvPr id="568" name="Google Shape;568;p44"/>
          <p:cNvSpPr txBox="1"/>
          <p:nvPr/>
        </p:nvSpPr>
        <p:spPr>
          <a:xfrm>
            <a:off x="3555151" y="2274316"/>
            <a:ext cx="1645830" cy="1319528"/>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l-GR" sz="1600">
                <a:solidFill>
                  <a:schemeClr val="dk1"/>
                </a:solidFill>
                <a:latin typeface="Trebuchet MS"/>
                <a:ea typeface="Trebuchet MS"/>
                <a:cs typeface="Trebuchet MS"/>
                <a:sym typeface="Trebuchet MS"/>
              </a:rPr>
              <a:t>Ανακύκλωση</a:t>
            </a:r>
            <a:endParaRPr sz="1600">
              <a:solidFill>
                <a:schemeClr val="dk1"/>
              </a:solidFill>
              <a:latin typeface="Trebuchet MS"/>
              <a:ea typeface="Trebuchet MS"/>
              <a:cs typeface="Trebuchet MS"/>
              <a:sym typeface="Trebuchet MS"/>
            </a:endParaRPr>
          </a:p>
          <a:p>
            <a:pPr indent="0" lvl="0" marL="824230" marR="5080" rtl="0" algn="ctr">
              <a:lnSpc>
                <a:spcPct val="102600"/>
              </a:lnSpc>
              <a:spcBef>
                <a:spcPts val="1940"/>
              </a:spcBef>
              <a:spcAft>
                <a:spcPts val="0"/>
              </a:spcAft>
              <a:buNone/>
            </a:pPr>
            <a:r>
              <a:rPr i="1" lang="el-GR" sz="1300">
                <a:solidFill>
                  <a:srgbClr val="37601C"/>
                </a:solidFill>
                <a:latin typeface="Calibri"/>
                <a:ea typeface="Calibri"/>
                <a:cs typeface="Calibri"/>
                <a:sym typeface="Calibri"/>
              </a:rPr>
              <a:t>Πρόσβαση  Ποιότητα  Διατροφή  Υγεία</a:t>
            </a:r>
            <a:endParaRPr sz="1300">
              <a:solidFill>
                <a:schemeClr val="dk1"/>
              </a:solidFill>
              <a:latin typeface="Calibri"/>
              <a:ea typeface="Calibri"/>
              <a:cs typeface="Calibri"/>
              <a:sym typeface="Calibri"/>
            </a:endParaRPr>
          </a:p>
        </p:txBody>
      </p:sp>
      <p:sp>
        <p:nvSpPr>
          <p:cNvPr id="569" name="Google Shape;569;p44"/>
          <p:cNvSpPr txBox="1"/>
          <p:nvPr/>
        </p:nvSpPr>
        <p:spPr>
          <a:xfrm>
            <a:off x="301904" y="1869947"/>
            <a:ext cx="2871470" cy="443230"/>
          </a:xfrm>
          <a:prstGeom prst="rect">
            <a:avLst/>
          </a:prstGeom>
          <a:noFill/>
          <a:ln>
            <a:noFill/>
          </a:ln>
        </p:spPr>
        <p:txBody>
          <a:bodyPr anchorCtr="0" anchor="t" bIns="0" lIns="0" spcFirstLastPara="1" rIns="0" wrap="square" tIns="26650">
            <a:spAutoFit/>
          </a:bodyPr>
          <a:lstStyle/>
          <a:p>
            <a:pPr indent="0" lvl="0" marL="12700" marR="5080" rtl="0" algn="l">
              <a:lnSpc>
                <a:spcPct val="115000"/>
              </a:lnSpc>
              <a:spcBef>
                <a:spcPts val="0"/>
              </a:spcBef>
              <a:spcAft>
                <a:spcPts val="0"/>
              </a:spcAft>
              <a:buNone/>
            </a:pPr>
            <a:r>
              <a:rPr i="1" lang="el-GR" sz="1400">
                <a:solidFill>
                  <a:srgbClr val="5E5E5E"/>
                </a:solidFill>
                <a:latin typeface="Calibri"/>
                <a:ea typeface="Calibri"/>
                <a:cs typeface="Calibri"/>
                <a:sym typeface="Calibri"/>
              </a:rPr>
              <a:t>Μείωση της σπατάλης τροφίμων από την παραγωγή στην κατανάλωση</a:t>
            </a:r>
            <a:endParaRPr sz="1400">
              <a:solidFill>
                <a:schemeClr val="dk1"/>
              </a:solidFill>
              <a:latin typeface="Calibri"/>
              <a:ea typeface="Calibri"/>
              <a:cs typeface="Calibri"/>
              <a:sym typeface="Calibri"/>
            </a:endParaRPr>
          </a:p>
        </p:txBody>
      </p:sp>
      <p:sp>
        <p:nvSpPr>
          <p:cNvPr id="570" name="Google Shape;570;p44"/>
          <p:cNvSpPr txBox="1"/>
          <p:nvPr/>
        </p:nvSpPr>
        <p:spPr>
          <a:xfrm>
            <a:off x="4244278" y="3568192"/>
            <a:ext cx="879475" cy="411075"/>
          </a:xfrm>
          <a:prstGeom prst="rect">
            <a:avLst/>
          </a:prstGeom>
          <a:noFill/>
          <a:ln>
            <a:noFill/>
          </a:ln>
        </p:spPr>
        <p:txBody>
          <a:bodyPr anchorCtr="0" anchor="t" bIns="0" lIns="0" spcFirstLastPara="1" rIns="0" wrap="square" tIns="6350">
            <a:spAutoFit/>
          </a:bodyPr>
          <a:lstStyle/>
          <a:p>
            <a:pPr indent="-123825" lvl="0" marL="135890" marR="5080" rtl="0" algn="l">
              <a:lnSpc>
                <a:spcPct val="103099"/>
              </a:lnSpc>
              <a:spcBef>
                <a:spcPts val="0"/>
              </a:spcBef>
              <a:spcAft>
                <a:spcPts val="0"/>
              </a:spcAft>
              <a:buNone/>
            </a:pPr>
            <a:r>
              <a:rPr i="1" lang="el-GR" sz="1300">
                <a:solidFill>
                  <a:srgbClr val="37601C"/>
                </a:solidFill>
                <a:latin typeface="Calibri"/>
                <a:ea typeface="Calibri"/>
                <a:cs typeface="Calibri"/>
                <a:sym typeface="Calibri"/>
              </a:rPr>
              <a:t>Περιβάλλον  Οικονομία</a:t>
            </a:r>
            <a:endParaRPr sz="13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74" name="Shape 574"/>
        <p:cNvGrpSpPr/>
        <p:nvPr/>
      </p:nvGrpSpPr>
      <p:grpSpPr>
        <a:xfrm>
          <a:off x="0" y="0"/>
          <a:ext cx="0" cy="0"/>
          <a:chOff x="0" y="0"/>
          <a:chExt cx="0" cy="0"/>
        </a:xfrm>
      </p:grpSpPr>
      <p:sp>
        <p:nvSpPr>
          <p:cNvPr id="575" name="Google Shape;575;p45"/>
          <p:cNvSpPr txBox="1"/>
          <p:nvPr>
            <p:ph type="title"/>
          </p:nvPr>
        </p:nvSpPr>
        <p:spPr>
          <a:xfrm>
            <a:off x="609600" y="411354"/>
            <a:ext cx="7931726" cy="320601"/>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l-GR" sz="2000">
                <a:solidFill>
                  <a:srgbClr val="5E5E5E"/>
                </a:solidFill>
                <a:latin typeface="Arial"/>
                <a:ea typeface="Arial"/>
                <a:cs typeface="Arial"/>
                <a:sym typeface="Arial"/>
              </a:rPr>
              <a:t>Η βιωσιμότητα στο επίκεντρο του κρίκου του συστήματος τροφίμων</a:t>
            </a:r>
            <a:endParaRPr sz="2000">
              <a:latin typeface="Trebuchet MS"/>
              <a:ea typeface="Trebuchet MS"/>
              <a:cs typeface="Trebuchet MS"/>
              <a:sym typeface="Trebuchet MS"/>
            </a:endParaRPr>
          </a:p>
        </p:txBody>
      </p:sp>
      <p:sp>
        <p:nvSpPr>
          <p:cNvPr id="576" name="Google Shape;576;p45"/>
          <p:cNvSpPr txBox="1"/>
          <p:nvPr/>
        </p:nvSpPr>
        <p:spPr>
          <a:xfrm>
            <a:off x="371027" y="4012765"/>
            <a:ext cx="1515110" cy="192360"/>
          </a:xfrm>
          <a:prstGeom prst="rect">
            <a:avLst/>
          </a:prstGeom>
          <a:solidFill>
            <a:srgbClr val="548235"/>
          </a:solidFill>
          <a:ln>
            <a:noFill/>
          </a:ln>
        </p:spPr>
        <p:txBody>
          <a:bodyPr anchorCtr="0" anchor="t" bIns="0" lIns="0" spcFirstLastPara="1" rIns="0" wrap="square" tIns="7600">
            <a:spAutoFit/>
          </a:bodyPr>
          <a:lstStyle/>
          <a:p>
            <a:pPr indent="0" lvl="0" marL="19050" marR="0" rtl="0" algn="l">
              <a:lnSpc>
                <a:spcPct val="100000"/>
              </a:lnSpc>
              <a:spcBef>
                <a:spcPts val="0"/>
              </a:spcBef>
              <a:spcAft>
                <a:spcPts val="0"/>
              </a:spcAft>
              <a:buNone/>
            </a:pPr>
            <a:r>
              <a:rPr lang="el-GR" sz="1200">
                <a:solidFill>
                  <a:srgbClr val="FFFFFF"/>
                </a:solidFill>
                <a:latin typeface="Tahoma"/>
                <a:ea typeface="Tahoma"/>
                <a:cs typeface="Tahoma"/>
                <a:sym typeface="Tahoma"/>
              </a:rPr>
              <a:t>Εδαφική ανθεκτικότητα</a:t>
            </a:r>
            <a:endParaRPr sz="1200">
              <a:solidFill>
                <a:schemeClr val="dk1"/>
              </a:solidFill>
              <a:latin typeface="Tahoma"/>
              <a:ea typeface="Tahoma"/>
              <a:cs typeface="Tahoma"/>
              <a:sym typeface="Tahoma"/>
            </a:endParaRPr>
          </a:p>
        </p:txBody>
      </p:sp>
      <p:pic>
        <p:nvPicPr>
          <p:cNvPr id="577" name="Google Shape;577;p45"/>
          <p:cNvPicPr preferRelativeResize="0"/>
          <p:nvPr/>
        </p:nvPicPr>
        <p:blipFill rotWithShape="1">
          <a:blip r:embed="rId3">
            <a:alphaModFix/>
          </a:blip>
          <a:srcRect b="0" l="0" r="0" t="0"/>
          <a:stretch/>
        </p:blipFill>
        <p:spPr>
          <a:xfrm>
            <a:off x="1984397" y="2911313"/>
            <a:ext cx="460673" cy="137567"/>
          </a:xfrm>
          <a:prstGeom prst="rect">
            <a:avLst/>
          </a:prstGeom>
          <a:noFill/>
          <a:ln>
            <a:noFill/>
          </a:ln>
        </p:spPr>
      </p:pic>
      <p:grpSp>
        <p:nvGrpSpPr>
          <p:cNvPr id="578" name="Google Shape;578;p45"/>
          <p:cNvGrpSpPr/>
          <p:nvPr/>
        </p:nvGrpSpPr>
        <p:grpSpPr>
          <a:xfrm>
            <a:off x="2497735" y="1465199"/>
            <a:ext cx="4574079" cy="3945254"/>
            <a:chOff x="2497735" y="1465199"/>
            <a:chExt cx="4574079" cy="3945254"/>
          </a:xfrm>
        </p:grpSpPr>
        <p:pic>
          <p:nvPicPr>
            <p:cNvPr id="579" name="Google Shape;579;p45"/>
            <p:cNvPicPr preferRelativeResize="0"/>
            <p:nvPr/>
          </p:nvPicPr>
          <p:blipFill rotWithShape="1">
            <a:blip r:embed="rId4">
              <a:alphaModFix/>
            </a:blip>
            <a:srcRect b="0" l="0" r="0" t="0"/>
            <a:stretch/>
          </p:blipFill>
          <p:spPr>
            <a:xfrm>
              <a:off x="6380200" y="2307763"/>
              <a:ext cx="691614" cy="137567"/>
            </a:xfrm>
            <a:prstGeom prst="rect">
              <a:avLst/>
            </a:prstGeom>
            <a:noFill/>
            <a:ln>
              <a:noFill/>
            </a:ln>
          </p:spPr>
        </p:pic>
        <p:sp>
          <p:nvSpPr>
            <p:cNvPr id="580" name="Google Shape;580;p45"/>
            <p:cNvSpPr/>
            <p:nvPr/>
          </p:nvSpPr>
          <p:spPr>
            <a:xfrm>
              <a:off x="2497735" y="1465199"/>
              <a:ext cx="3979545" cy="3945254"/>
            </a:xfrm>
            <a:custGeom>
              <a:rect b="b" l="l" r="r" t="t"/>
              <a:pathLst>
                <a:path extrusionOk="0" h="3945254" w="3979545">
                  <a:moveTo>
                    <a:pt x="1989611" y="0"/>
                  </a:moveTo>
                  <a:lnTo>
                    <a:pt x="1941270" y="570"/>
                  </a:lnTo>
                  <a:lnTo>
                    <a:pt x="1893212" y="2274"/>
                  </a:lnTo>
                  <a:lnTo>
                    <a:pt x="1845451" y="5098"/>
                  </a:lnTo>
                  <a:lnTo>
                    <a:pt x="1797998" y="9029"/>
                  </a:lnTo>
                  <a:lnTo>
                    <a:pt x="1750867" y="14054"/>
                  </a:lnTo>
                  <a:lnTo>
                    <a:pt x="1704072" y="20160"/>
                  </a:lnTo>
                  <a:lnTo>
                    <a:pt x="1657624" y="27335"/>
                  </a:lnTo>
                  <a:lnTo>
                    <a:pt x="1611538" y="35566"/>
                  </a:lnTo>
                  <a:lnTo>
                    <a:pt x="1565826" y="44839"/>
                  </a:lnTo>
                  <a:lnTo>
                    <a:pt x="1520501" y="55141"/>
                  </a:lnTo>
                  <a:lnTo>
                    <a:pt x="1475577" y="66461"/>
                  </a:lnTo>
                  <a:lnTo>
                    <a:pt x="1431066" y="78784"/>
                  </a:lnTo>
                  <a:lnTo>
                    <a:pt x="1386981" y="92098"/>
                  </a:lnTo>
                  <a:lnTo>
                    <a:pt x="1343335" y="106390"/>
                  </a:lnTo>
                  <a:lnTo>
                    <a:pt x="1300142" y="121647"/>
                  </a:lnTo>
                  <a:lnTo>
                    <a:pt x="1257414" y="137856"/>
                  </a:lnTo>
                  <a:lnTo>
                    <a:pt x="1215164" y="155004"/>
                  </a:lnTo>
                  <a:lnTo>
                    <a:pt x="1173406" y="173079"/>
                  </a:lnTo>
                  <a:lnTo>
                    <a:pt x="1132153" y="192067"/>
                  </a:lnTo>
                  <a:lnTo>
                    <a:pt x="1091416" y="211956"/>
                  </a:lnTo>
                  <a:lnTo>
                    <a:pt x="1051211" y="232732"/>
                  </a:lnTo>
                  <a:lnTo>
                    <a:pt x="1011549" y="254383"/>
                  </a:lnTo>
                  <a:lnTo>
                    <a:pt x="972443" y="276896"/>
                  </a:lnTo>
                  <a:lnTo>
                    <a:pt x="933907" y="300257"/>
                  </a:lnTo>
                  <a:lnTo>
                    <a:pt x="895954" y="324455"/>
                  </a:lnTo>
                  <a:lnTo>
                    <a:pt x="858597" y="349475"/>
                  </a:lnTo>
                  <a:lnTo>
                    <a:pt x="821848" y="375306"/>
                  </a:lnTo>
                  <a:lnTo>
                    <a:pt x="785721" y="401933"/>
                  </a:lnTo>
                  <a:lnTo>
                    <a:pt x="750228" y="429345"/>
                  </a:lnTo>
                  <a:lnTo>
                    <a:pt x="715383" y="457529"/>
                  </a:lnTo>
                  <a:lnTo>
                    <a:pt x="681200" y="486470"/>
                  </a:lnTo>
                  <a:lnTo>
                    <a:pt x="647690" y="516158"/>
                  </a:lnTo>
                  <a:lnTo>
                    <a:pt x="614866" y="546577"/>
                  </a:lnTo>
                  <a:lnTo>
                    <a:pt x="582743" y="577717"/>
                  </a:lnTo>
                  <a:lnTo>
                    <a:pt x="551333" y="609563"/>
                  </a:lnTo>
                  <a:lnTo>
                    <a:pt x="520648" y="642103"/>
                  </a:lnTo>
                  <a:lnTo>
                    <a:pt x="490703" y="675324"/>
                  </a:lnTo>
                  <a:lnTo>
                    <a:pt x="461509" y="709213"/>
                  </a:lnTo>
                  <a:lnTo>
                    <a:pt x="433081" y="743757"/>
                  </a:lnTo>
                  <a:lnTo>
                    <a:pt x="405430" y="778944"/>
                  </a:lnTo>
                  <a:lnTo>
                    <a:pt x="378571" y="814759"/>
                  </a:lnTo>
                  <a:lnTo>
                    <a:pt x="352516" y="851191"/>
                  </a:lnTo>
                  <a:lnTo>
                    <a:pt x="327278" y="888226"/>
                  </a:lnTo>
                  <a:lnTo>
                    <a:pt x="302870" y="925852"/>
                  </a:lnTo>
                  <a:lnTo>
                    <a:pt x="279305" y="964056"/>
                  </a:lnTo>
                  <a:lnTo>
                    <a:pt x="256597" y="1002824"/>
                  </a:lnTo>
                  <a:lnTo>
                    <a:pt x="234757" y="1042144"/>
                  </a:lnTo>
                  <a:lnTo>
                    <a:pt x="213800" y="1082003"/>
                  </a:lnTo>
                  <a:lnTo>
                    <a:pt x="193738" y="1122388"/>
                  </a:lnTo>
                  <a:lnTo>
                    <a:pt x="174585" y="1163285"/>
                  </a:lnTo>
                  <a:lnTo>
                    <a:pt x="156353" y="1204683"/>
                  </a:lnTo>
                  <a:lnTo>
                    <a:pt x="139055" y="1246568"/>
                  </a:lnTo>
                  <a:lnTo>
                    <a:pt x="122705" y="1288928"/>
                  </a:lnTo>
                  <a:lnTo>
                    <a:pt x="107315" y="1331749"/>
                  </a:lnTo>
                  <a:lnTo>
                    <a:pt x="92899" y="1375018"/>
                  </a:lnTo>
                  <a:lnTo>
                    <a:pt x="79469" y="1418723"/>
                  </a:lnTo>
                  <a:lnTo>
                    <a:pt x="67039" y="1462850"/>
                  </a:lnTo>
                  <a:lnTo>
                    <a:pt x="55621" y="1507387"/>
                  </a:lnTo>
                  <a:lnTo>
                    <a:pt x="45229" y="1552321"/>
                  </a:lnTo>
                  <a:lnTo>
                    <a:pt x="35875" y="1597639"/>
                  </a:lnTo>
                  <a:lnTo>
                    <a:pt x="27573" y="1643327"/>
                  </a:lnTo>
                  <a:lnTo>
                    <a:pt x="20336" y="1689374"/>
                  </a:lnTo>
                  <a:lnTo>
                    <a:pt x="14176" y="1735766"/>
                  </a:lnTo>
                  <a:lnTo>
                    <a:pt x="9107" y="1782490"/>
                  </a:lnTo>
                  <a:lnTo>
                    <a:pt x="5142" y="1829534"/>
                  </a:lnTo>
                  <a:lnTo>
                    <a:pt x="2294" y="1876883"/>
                  </a:lnTo>
                  <a:lnTo>
                    <a:pt x="575" y="1924527"/>
                  </a:lnTo>
                  <a:lnTo>
                    <a:pt x="0" y="1972450"/>
                  </a:lnTo>
                  <a:lnTo>
                    <a:pt x="575" y="2020374"/>
                  </a:lnTo>
                  <a:lnTo>
                    <a:pt x="2294" y="2068017"/>
                  </a:lnTo>
                  <a:lnTo>
                    <a:pt x="5142" y="2115367"/>
                  </a:lnTo>
                  <a:lnTo>
                    <a:pt x="9107" y="2162411"/>
                  </a:lnTo>
                  <a:lnTo>
                    <a:pt x="14176" y="2209135"/>
                  </a:lnTo>
                  <a:lnTo>
                    <a:pt x="20336" y="2255527"/>
                  </a:lnTo>
                  <a:lnTo>
                    <a:pt x="27573" y="2301573"/>
                  </a:lnTo>
                  <a:lnTo>
                    <a:pt x="35875" y="2347262"/>
                  </a:lnTo>
                  <a:lnTo>
                    <a:pt x="45229" y="2392580"/>
                  </a:lnTo>
                  <a:lnTo>
                    <a:pt x="55621" y="2437514"/>
                  </a:lnTo>
                  <a:lnTo>
                    <a:pt x="67039" y="2482051"/>
                  </a:lnTo>
                  <a:lnTo>
                    <a:pt x="79469" y="2526178"/>
                  </a:lnTo>
                  <a:lnTo>
                    <a:pt x="92899" y="2569883"/>
                  </a:lnTo>
                  <a:lnTo>
                    <a:pt x="107315" y="2613152"/>
                  </a:lnTo>
                  <a:lnTo>
                    <a:pt x="122705" y="2655973"/>
                  </a:lnTo>
                  <a:lnTo>
                    <a:pt x="139055" y="2698332"/>
                  </a:lnTo>
                  <a:lnTo>
                    <a:pt x="156353" y="2740217"/>
                  </a:lnTo>
                  <a:lnTo>
                    <a:pt x="174585" y="2781615"/>
                  </a:lnTo>
                  <a:lnTo>
                    <a:pt x="193738" y="2822513"/>
                  </a:lnTo>
                  <a:lnTo>
                    <a:pt x="213800" y="2862898"/>
                  </a:lnTo>
                  <a:lnTo>
                    <a:pt x="234757" y="2902757"/>
                  </a:lnTo>
                  <a:lnTo>
                    <a:pt x="256597" y="2942076"/>
                  </a:lnTo>
                  <a:lnTo>
                    <a:pt x="279305" y="2980845"/>
                  </a:lnTo>
                  <a:lnTo>
                    <a:pt x="302870" y="3019048"/>
                  </a:lnTo>
                  <a:lnTo>
                    <a:pt x="327278" y="3056674"/>
                  </a:lnTo>
                  <a:lnTo>
                    <a:pt x="352516" y="3093709"/>
                  </a:lnTo>
                  <a:lnTo>
                    <a:pt x="378571" y="3130141"/>
                  </a:lnTo>
                  <a:lnTo>
                    <a:pt x="405430" y="3165957"/>
                  </a:lnTo>
                  <a:lnTo>
                    <a:pt x="433081" y="3201143"/>
                  </a:lnTo>
                  <a:lnTo>
                    <a:pt x="461509" y="3235687"/>
                  </a:lnTo>
                  <a:lnTo>
                    <a:pt x="490703" y="3269576"/>
                  </a:lnTo>
                  <a:lnTo>
                    <a:pt x="520648" y="3302797"/>
                  </a:lnTo>
                  <a:lnTo>
                    <a:pt x="551333" y="3335337"/>
                  </a:lnTo>
                  <a:lnTo>
                    <a:pt x="582743" y="3367184"/>
                  </a:lnTo>
                  <a:lnTo>
                    <a:pt x="614866" y="3398323"/>
                  </a:lnTo>
                  <a:lnTo>
                    <a:pt x="647690" y="3428743"/>
                  </a:lnTo>
                  <a:lnTo>
                    <a:pt x="681200" y="3458430"/>
                  </a:lnTo>
                  <a:lnTo>
                    <a:pt x="715383" y="3487372"/>
                  </a:lnTo>
                  <a:lnTo>
                    <a:pt x="750228" y="3515555"/>
                  </a:lnTo>
                  <a:lnTo>
                    <a:pt x="785721" y="3542967"/>
                  </a:lnTo>
                  <a:lnTo>
                    <a:pt x="821848" y="3569595"/>
                  </a:lnTo>
                  <a:lnTo>
                    <a:pt x="858597" y="3595425"/>
                  </a:lnTo>
                  <a:lnTo>
                    <a:pt x="895954" y="3620446"/>
                  </a:lnTo>
                  <a:lnTo>
                    <a:pt x="933907" y="3644643"/>
                  </a:lnTo>
                  <a:lnTo>
                    <a:pt x="972443" y="3668005"/>
                  </a:lnTo>
                  <a:lnTo>
                    <a:pt x="1011549" y="3690517"/>
                  </a:lnTo>
                  <a:lnTo>
                    <a:pt x="1051211" y="3712168"/>
                  </a:lnTo>
                  <a:lnTo>
                    <a:pt x="1091416" y="3732945"/>
                  </a:lnTo>
                  <a:lnTo>
                    <a:pt x="1132153" y="3752833"/>
                  </a:lnTo>
                  <a:lnTo>
                    <a:pt x="1173406" y="3771821"/>
                  </a:lnTo>
                  <a:lnTo>
                    <a:pt x="1215164" y="3789896"/>
                  </a:lnTo>
                  <a:lnTo>
                    <a:pt x="1257414" y="3807045"/>
                  </a:lnTo>
                  <a:lnTo>
                    <a:pt x="1300142" y="3823254"/>
                  </a:lnTo>
                  <a:lnTo>
                    <a:pt x="1343335" y="3838511"/>
                  </a:lnTo>
                  <a:lnTo>
                    <a:pt x="1386981" y="3852803"/>
                  </a:lnTo>
                  <a:lnTo>
                    <a:pt x="1431066" y="3866117"/>
                  </a:lnTo>
                  <a:lnTo>
                    <a:pt x="1475577" y="3878440"/>
                  </a:lnTo>
                  <a:lnTo>
                    <a:pt x="1520501" y="3889759"/>
                  </a:lnTo>
                  <a:lnTo>
                    <a:pt x="1565826" y="3900062"/>
                  </a:lnTo>
                  <a:lnTo>
                    <a:pt x="1611538" y="3909335"/>
                  </a:lnTo>
                  <a:lnTo>
                    <a:pt x="1657624" y="3917565"/>
                  </a:lnTo>
                  <a:lnTo>
                    <a:pt x="1704072" y="3924740"/>
                  </a:lnTo>
                  <a:lnTo>
                    <a:pt x="1750867" y="3930847"/>
                  </a:lnTo>
                  <a:lnTo>
                    <a:pt x="1797998" y="3935872"/>
                  </a:lnTo>
                  <a:lnTo>
                    <a:pt x="1845451" y="3939803"/>
                  </a:lnTo>
                  <a:lnTo>
                    <a:pt x="1893212" y="3942627"/>
                  </a:lnTo>
                  <a:lnTo>
                    <a:pt x="1941270" y="3944330"/>
                  </a:lnTo>
                  <a:lnTo>
                    <a:pt x="1989611" y="3944901"/>
                  </a:lnTo>
                  <a:lnTo>
                    <a:pt x="2037951" y="3944330"/>
                  </a:lnTo>
                  <a:lnTo>
                    <a:pt x="2086009" y="3942627"/>
                  </a:lnTo>
                  <a:lnTo>
                    <a:pt x="2133771" y="3939803"/>
                  </a:lnTo>
                  <a:lnTo>
                    <a:pt x="2181224" y="3935872"/>
                  </a:lnTo>
                  <a:lnTo>
                    <a:pt x="2228354" y="3930847"/>
                  </a:lnTo>
                  <a:lnTo>
                    <a:pt x="2275150" y="3924740"/>
                  </a:lnTo>
                  <a:lnTo>
                    <a:pt x="2321597" y="3917565"/>
                  </a:lnTo>
                  <a:lnTo>
                    <a:pt x="2367683" y="3909335"/>
                  </a:lnTo>
                  <a:lnTo>
                    <a:pt x="2413395" y="3900062"/>
                  </a:lnTo>
                  <a:lnTo>
                    <a:pt x="2458720" y="3889759"/>
                  </a:lnTo>
                  <a:lnTo>
                    <a:pt x="2503645" y="3878440"/>
                  </a:lnTo>
                  <a:lnTo>
                    <a:pt x="2548156" y="3866117"/>
                  </a:lnTo>
                  <a:lnTo>
                    <a:pt x="2592241" y="3852803"/>
                  </a:lnTo>
                  <a:lnTo>
                    <a:pt x="2635887" y="3838511"/>
                  </a:lnTo>
                  <a:lnTo>
                    <a:pt x="2679080" y="3823254"/>
                  </a:lnTo>
                  <a:lnTo>
                    <a:pt x="2721808" y="3807045"/>
                  </a:lnTo>
                  <a:lnTo>
                    <a:pt x="2764057" y="3789896"/>
                  </a:lnTo>
                  <a:lnTo>
                    <a:pt x="2805815" y="3771821"/>
                  </a:lnTo>
                  <a:lnTo>
                    <a:pt x="2847069" y="3752833"/>
                  </a:lnTo>
                  <a:lnTo>
                    <a:pt x="2887805" y="3732945"/>
                  </a:lnTo>
                  <a:lnTo>
                    <a:pt x="2928011" y="3712168"/>
                  </a:lnTo>
                  <a:lnTo>
                    <a:pt x="2967673" y="3690517"/>
                  </a:lnTo>
                  <a:lnTo>
                    <a:pt x="3006778" y="3668005"/>
                  </a:lnTo>
                  <a:lnTo>
                    <a:pt x="3045314" y="3644643"/>
                  </a:lnTo>
                  <a:lnTo>
                    <a:pt x="3083268" y="3620446"/>
                  </a:lnTo>
                  <a:lnTo>
                    <a:pt x="3120625" y="3595425"/>
                  </a:lnTo>
                  <a:lnTo>
                    <a:pt x="3157374" y="3569595"/>
                  </a:lnTo>
                  <a:lnTo>
                    <a:pt x="3193501" y="3542967"/>
                  </a:lnTo>
                  <a:lnTo>
                    <a:pt x="3228994" y="3515555"/>
                  </a:lnTo>
                  <a:lnTo>
                    <a:pt x="3263838" y="3487372"/>
                  </a:lnTo>
                  <a:lnTo>
                    <a:pt x="3298022" y="3458430"/>
                  </a:lnTo>
                  <a:lnTo>
                    <a:pt x="3331532" y="3428743"/>
                  </a:lnTo>
                  <a:lnTo>
                    <a:pt x="3364356" y="3398323"/>
                  </a:lnTo>
                  <a:lnTo>
                    <a:pt x="3396479" y="3367184"/>
                  </a:lnTo>
                  <a:lnTo>
                    <a:pt x="3427889" y="3335337"/>
                  </a:lnTo>
                  <a:lnTo>
                    <a:pt x="3458574" y="3302797"/>
                  </a:lnTo>
                  <a:lnTo>
                    <a:pt x="3488519" y="3269576"/>
                  </a:lnTo>
                  <a:lnTo>
                    <a:pt x="3517713" y="3235687"/>
                  </a:lnTo>
                  <a:lnTo>
                    <a:pt x="3546141" y="3201143"/>
                  </a:lnTo>
                  <a:lnTo>
                    <a:pt x="3573792" y="3165957"/>
                  </a:lnTo>
                  <a:lnTo>
                    <a:pt x="3600651" y="3130141"/>
                  </a:lnTo>
                  <a:lnTo>
                    <a:pt x="3626706" y="3093709"/>
                  </a:lnTo>
                  <a:lnTo>
                    <a:pt x="3651945" y="3056674"/>
                  </a:lnTo>
                  <a:lnTo>
                    <a:pt x="3676353" y="3019048"/>
                  </a:lnTo>
                  <a:lnTo>
                    <a:pt x="3699917" y="2980845"/>
                  </a:lnTo>
                  <a:lnTo>
                    <a:pt x="3722626" y="2942076"/>
                  </a:lnTo>
                  <a:lnTo>
                    <a:pt x="3744465" y="2902757"/>
                  </a:lnTo>
                  <a:lnTo>
                    <a:pt x="3765422" y="2862898"/>
                  </a:lnTo>
                  <a:lnTo>
                    <a:pt x="3785484" y="2822513"/>
                  </a:lnTo>
                  <a:lnTo>
                    <a:pt x="3804637" y="2781615"/>
                  </a:lnTo>
                  <a:lnTo>
                    <a:pt x="3822869" y="2740217"/>
                  </a:lnTo>
                  <a:lnTo>
                    <a:pt x="3840167" y="2698332"/>
                  </a:lnTo>
                  <a:lnTo>
                    <a:pt x="3856517" y="2655973"/>
                  </a:lnTo>
                  <a:lnTo>
                    <a:pt x="3871907" y="2613152"/>
                  </a:lnTo>
                  <a:lnTo>
                    <a:pt x="3886324" y="2569883"/>
                  </a:lnTo>
                  <a:lnTo>
                    <a:pt x="3899754" y="2526178"/>
                  </a:lnTo>
                  <a:lnTo>
                    <a:pt x="3912184" y="2482051"/>
                  </a:lnTo>
                  <a:lnTo>
                    <a:pt x="3923602" y="2437514"/>
                  </a:lnTo>
                  <a:lnTo>
                    <a:pt x="3933994" y="2392580"/>
                  </a:lnTo>
                  <a:lnTo>
                    <a:pt x="3943347" y="2347262"/>
                  </a:lnTo>
                  <a:lnTo>
                    <a:pt x="3951649" y="2301573"/>
                  </a:lnTo>
                  <a:lnTo>
                    <a:pt x="3958887" y="2255527"/>
                  </a:lnTo>
                  <a:lnTo>
                    <a:pt x="3965046" y="2209135"/>
                  </a:lnTo>
                  <a:lnTo>
                    <a:pt x="3970115" y="2162411"/>
                  </a:lnTo>
                  <a:lnTo>
                    <a:pt x="3974080" y="2115367"/>
                  </a:lnTo>
                  <a:lnTo>
                    <a:pt x="3976929" y="2068017"/>
                  </a:lnTo>
                  <a:lnTo>
                    <a:pt x="3978647" y="2020374"/>
                  </a:lnTo>
                  <a:lnTo>
                    <a:pt x="3979223" y="1972450"/>
                  </a:lnTo>
                  <a:lnTo>
                    <a:pt x="3978647" y="1924527"/>
                  </a:lnTo>
                  <a:lnTo>
                    <a:pt x="3976929" y="1876883"/>
                  </a:lnTo>
                  <a:lnTo>
                    <a:pt x="3974080" y="1829534"/>
                  </a:lnTo>
                  <a:lnTo>
                    <a:pt x="3970115" y="1782490"/>
                  </a:lnTo>
                  <a:lnTo>
                    <a:pt x="3965046" y="1735766"/>
                  </a:lnTo>
                  <a:lnTo>
                    <a:pt x="3958887" y="1689374"/>
                  </a:lnTo>
                  <a:lnTo>
                    <a:pt x="3951649" y="1643327"/>
                  </a:lnTo>
                  <a:lnTo>
                    <a:pt x="3943347" y="1597639"/>
                  </a:lnTo>
                  <a:lnTo>
                    <a:pt x="3933994" y="1552321"/>
                  </a:lnTo>
                  <a:lnTo>
                    <a:pt x="3923602" y="1507387"/>
                  </a:lnTo>
                  <a:lnTo>
                    <a:pt x="3912184" y="1462850"/>
                  </a:lnTo>
                  <a:lnTo>
                    <a:pt x="3899754" y="1418723"/>
                  </a:lnTo>
                  <a:lnTo>
                    <a:pt x="3886324" y="1375018"/>
                  </a:lnTo>
                  <a:lnTo>
                    <a:pt x="3871907" y="1331749"/>
                  </a:lnTo>
                  <a:lnTo>
                    <a:pt x="3856517" y="1288928"/>
                  </a:lnTo>
                  <a:lnTo>
                    <a:pt x="3840167" y="1246568"/>
                  </a:lnTo>
                  <a:lnTo>
                    <a:pt x="3822869" y="1204683"/>
                  </a:lnTo>
                  <a:lnTo>
                    <a:pt x="3804637" y="1163285"/>
                  </a:lnTo>
                  <a:lnTo>
                    <a:pt x="3785484" y="1122388"/>
                  </a:lnTo>
                  <a:lnTo>
                    <a:pt x="3765422" y="1082003"/>
                  </a:lnTo>
                  <a:lnTo>
                    <a:pt x="3744465" y="1042144"/>
                  </a:lnTo>
                  <a:lnTo>
                    <a:pt x="3722626" y="1002824"/>
                  </a:lnTo>
                  <a:lnTo>
                    <a:pt x="3699917" y="964056"/>
                  </a:lnTo>
                  <a:lnTo>
                    <a:pt x="3676353" y="925852"/>
                  </a:lnTo>
                  <a:lnTo>
                    <a:pt x="3651945" y="888226"/>
                  </a:lnTo>
                  <a:lnTo>
                    <a:pt x="3626706" y="851191"/>
                  </a:lnTo>
                  <a:lnTo>
                    <a:pt x="3600651" y="814759"/>
                  </a:lnTo>
                  <a:lnTo>
                    <a:pt x="3573792" y="778944"/>
                  </a:lnTo>
                  <a:lnTo>
                    <a:pt x="3546141" y="743757"/>
                  </a:lnTo>
                  <a:lnTo>
                    <a:pt x="3517713" y="709213"/>
                  </a:lnTo>
                  <a:lnTo>
                    <a:pt x="3488519" y="675324"/>
                  </a:lnTo>
                  <a:lnTo>
                    <a:pt x="3458574" y="642103"/>
                  </a:lnTo>
                  <a:lnTo>
                    <a:pt x="3427889" y="609563"/>
                  </a:lnTo>
                  <a:lnTo>
                    <a:pt x="3396479" y="577717"/>
                  </a:lnTo>
                  <a:lnTo>
                    <a:pt x="3364356" y="546577"/>
                  </a:lnTo>
                  <a:lnTo>
                    <a:pt x="3331532" y="516158"/>
                  </a:lnTo>
                  <a:lnTo>
                    <a:pt x="3298022" y="486470"/>
                  </a:lnTo>
                  <a:lnTo>
                    <a:pt x="3263838" y="457529"/>
                  </a:lnTo>
                  <a:lnTo>
                    <a:pt x="3228994" y="429345"/>
                  </a:lnTo>
                  <a:lnTo>
                    <a:pt x="3193501" y="401933"/>
                  </a:lnTo>
                  <a:lnTo>
                    <a:pt x="3157374" y="375306"/>
                  </a:lnTo>
                  <a:lnTo>
                    <a:pt x="3120625" y="349475"/>
                  </a:lnTo>
                  <a:lnTo>
                    <a:pt x="3083268" y="324455"/>
                  </a:lnTo>
                  <a:lnTo>
                    <a:pt x="3045314" y="300257"/>
                  </a:lnTo>
                  <a:lnTo>
                    <a:pt x="3006778" y="276896"/>
                  </a:lnTo>
                  <a:lnTo>
                    <a:pt x="2967673" y="254383"/>
                  </a:lnTo>
                  <a:lnTo>
                    <a:pt x="2928011" y="232732"/>
                  </a:lnTo>
                  <a:lnTo>
                    <a:pt x="2887805" y="211956"/>
                  </a:lnTo>
                  <a:lnTo>
                    <a:pt x="2847069" y="192067"/>
                  </a:lnTo>
                  <a:lnTo>
                    <a:pt x="2805815" y="173079"/>
                  </a:lnTo>
                  <a:lnTo>
                    <a:pt x="2764057" y="155004"/>
                  </a:lnTo>
                  <a:lnTo>
                    <a:pt x="2721808" y="137856"/>
                  </a:lnTo>
                  <a:lnTo>
                    <a:pt x="2679080" y="121647"/>
                  </a:lnTo>
                  <a:lnTo>
                    <a:pt x="2635887" y="106390"/>
                  </a:lnTo>
                  <a:lnTo>
                    <a:pt x="2592241" y="92098"/>
                  </a:lnTo>
                  <a:lnTo>
                    <a:pt x="2548156" y="78784"/>
                  </a:lnTo>
                  <a:lnTo>
                    <a:pt x="2503645" y="66461"/>
                  </a:lnTo>
                  <a:lnTo>
                    <a:pt x="2458720" y="55141"/>
                  </a:lnTo>
                  <a:lnTo>
                    <a:pt x="2413395" y="44839"/>
                  </a:lnTo>
                  <a:lnTo>
                    <a:pt x="2367683" y="35566"/>
                  </a:lnTo>
                  <a:lnTo>
                    <a:pt x="2321597" y="27335"/>
                  </a:lnTo>
                  <a:lnTo>
                    <a:pt x="2275150" y="20160"/>
                  </a:lnTo>
                  <a:lnTo>
                    <a:pt x="2228354" y="14054"/>
                  </a:lnTo>
                  <a:lnTo>
                    <a:pt x="2181224" y="9029"/>
                  </a:lnTo>
                  <a:lnTo>
                    <a:pt x="2133771" y="5098"/>
                  </a:lnTo>
                  <a:lnTo>
                    <a:pt x="2086009" y="2274"/>
                  </a:lnTo>
                  <a:lnTo>
                    <a:pt x="2037951" y="570"/>
                  </a:lnTo>
                  <a:lnTo>
                    <a:pt x="1989611" y="0"/>
                  </a:lnTo>
                  <a:close/>
                </a:path>
              </a:pathLst>
            </a:custGeom>
            <a:solidFill>
              <a:srgbClr val="D5D5D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1" name="Google Shape;581;p45"/>
            <p:cNvSpPr/>
            <p:nvPr/>
          </p:nvSpPr>
          <p:spPr>
            <a:xfrm>
              <a:off x="4493955" y="2225498"/>
              <a:ext cx="947419" cy="701675"/>
            </a:xfrm>
            <a:custGeom>
              <a:rect b="b" l="l" r="r" t="t"/>
              <a:pathLst>
                <a:path extrusionOk="0" h="701675" w="947420">
                  <a:moveTo>
                    <a:pt x="146582" y="0"/>
                  </a:moveTo>
                  <a:lnTo>
                    <a:pt x="0" y="275682"/>
                  </a:lnTo>
                  <a:lnTo>
                    <a:pt x="800258" y="701187"/>
                  </a:lnTo>
                  <a:lnTo>
                    <a:pt x="946840" y="425504"/>
                  </a:lnTo>
                  <a:lnTo>
                    <a:pt x="146582" y="0"/>
                  </a:lnTo>
                  <a:close/>
                </a:path>
              </a:pathLst>
            </a:custGeom>
            <a:solidFill>
              <a:srgbClr val="70AD4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82" name="Google Shape;582;p45"/>
          <p:cNvSpPr txBox="1"/>
          <p:nvPr/>
        </p:nvSpPr>
        <p:spPr>
          <a:xfrm rot="1680000">
            <a:off x="4534659" y="2475555"/>
            <a:ext cx="720429" cy="128240"/>
          </a:xfrm>
          <a:prstGeom prst="rect">
            <a:avLst/>
          </a:prstGeom>
          <a:noFill/>
          <a:ln>
            <a:noFill/>
          </a:ln>
        </p:spPr>
        <p:txBody>
          <a:bodyPr anchorCtr="0" anchor="t" bIns="0" lIns="0" spcFirstLastPara="1" rIns="0" wrap="square" tIns="0">
            <a:spAutoFit/>
          </a:bodyPr>
          <a:lstStyle/>
          <a:p>
            <a:pPr indent="0" lvl="0" marL="0" marR="0" rtl="0" algn="ctr">
              <a:lnSpc>
                <a:spcPct val="92636"/>
              </a:lnSpc>
              <a:spcBef>
                <a:spcPts val="0"/>
              </a:spcBef>
              <a:spcAft>
                <a:spcPts val="0"/>
              </a:spcAft>
              <a:buNone/>
            </a:pPr>
            <a:r>
              <a:rPr lang="el-GR" sz="1100">
                <a:solidFill>
                  <a:srgbClr val="FFFFFF"/>
                </a:solidFill>
                <a:latin typeface="Tahoma"/>
                <a:ea typeface="Tahoma"/>
                <a:cs typeface="Tahoma"/>
                <a:sym typeface="Tahoma"/>
              </a:rPr>
              <a:t>Αλλαγές</a:t>
            </a:r>
            <a:endParaRPr sz="1100">
              <a:solidFill>
                <a:schemeClr val="dk1"/>
              </a:solidFill>
              <a:latin typeface="Tahoma"/>
              <a:ea typeface="Tahoma"/>
              <a:cs typeface="Tahoma"/>
              <a:sym typeface="Tahoma"/>
            </a:endParaRPr>
          </a:p>
        </p:txBody>
      </p:sp>
      <p:sp>
        <p:nvSpPr>
          <p:cNvPr id="583" name="Google Shape;583;p45"/>
          <p:cNvSpPr/>
          <p:nvPr/>
        </p:nvSpPr>
        <p:spPr>
          <a:xfrm>
            <a:off x="5212932" y="2936397"/>
            <a:ext cx="327660" cy="873760"/>
          </a:xfrm>
          <a:custGeom>
            <a:rect b="b" l="l" r="r" t="t"/>
            <a:pathLst>
              <a:path extrusionOk="0" h="873760" w="327660">
                <a:moveTo>
                  <a:pt x="15149" y="0"/>
                </a:moveTo>
                <a:lnTo>
                  <a:pt x="0" y="867949"/>
                </a:lnTo>
                <a:lnTo>
                  <a:pt x="312182" y="873398"/>
                </a:lnTo>
                <a:lnTo>
                  <a:pt x="327332" y="5449"/>
                </a:lnTo>
                <a:lnTo>
                  <a:pt x="15149" y="0"/>
                </a:lnTo>
                <a:close/>
              </a:path>
            </a:pathLst>
          </a:custGeom>
          <a:solidFill>
            <a:srgbClr val="BA571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4" name="Google Shape;584;p45"/>
          <p:cNvSpPr txBox="1"/>
          <p:nvPr/>
        </p:nvSpPr>
        <p:spPr>
          <a:xfrm rot="5400000">
            <a:off x="5000445" y="3247936"/>
            <a:ext cx="748030" cy="253916"/>
          </a:xfrm>
          <a:prstGeom prst="rect">
            <a:avLst/>
          </a:prstGeom>
          <a:noFill/>
          <a:ln>
            <a:noFill/>
          </a:ln>
        </p:spPr>
        <p:txBody>
          <a:bodyPr anchorCtr="0" anchor="t" bIns="0" lIns="0" spcFirstLastPara="1" rIns="0" wrap="square" tIns="23475">
            <a:spAutoFit/>
          </a:bodyPr>
          <a:lstStyle/>
          <a:p>
            <a:pPr indent="0" lvl="0" marL="12700" marR="0" rtl="0" algn="ctr">
              <a:lnSpc>
                <a:spcPct val="100000"/>
              </a:lnSpc>
              <a:spcBef>
                <a:spcPts val="0"/>
              </a:spcBef>
              <a:spcAft>
                <a:spcPts val="0"/>
              </a:spcAft>
              <a:buNone/>
            </a:pPr>
            <a:r>
              <a:rPr baseline="30000" lang="el-GR" sz="1650">
                <a:solidFill>
                  <a:srgbClr val="FFFFFF"/>
                </a:solidFill>
                <a:latin typeface="Tahoma"/>
                <a:ea typeface="Tahoma"/>
                <a:cs typeface="Tahoma"/>
                <a:sym typeface="Tahoma"/>
              </a:rPr>
              <a:t>Διανομή</a:t>
            </a:r>
            <a:endParaRPr sz="1100">
              <a:solidFill>
                <a:schemeClr val="dk1"/>
              </a:solidFill>
              <a:latin typeface="Tahoma"/>
              <a:ea typeface="Tahoma"/>
              <a:cs typeface="Tahoma"/>
              <a:sym typeface="Tahoma"/>
            </a:endParaRPr>
          </a:p>
        </p:txBody>
      </p:sp>
      <p:sp>
        <p:nvSpPr>
          <p:cNvPr id="585" name="Google Shape;585;p45"/>
          <p:cNvSpPr/>
          <p:nvPr/>
        </p:nvSpPr>
        <p:spPr>
          <a:xfrm>
            <a:off x="3458861" y="2933872"/>
            <a:ext cx="342900" cy="878840"/>
          </a:xfrm>
          <a:custGeom>
            <a:rect b="b" l="l" r="r" t="t"/>
            <a:pathLst>
              <a:path extrusionOk="0" h="878839" w="342900">
                <a:moveTo>
                  <a:pt x="312040" y="0"/>
                </a:moveTo>
                <a:lnTo>
                  <a:pt x="0" y="10896"/>
                </a:lnTo>
                <a:lnTo>
                  <a:pt x="30295" y="878448"/>
                </a:lnTo>
                <a:lnTo>
                  <a:pt x="342336" y="867552"/>
                </a:lnTo>
                <a:lnTo>
                  <a:pt x="312040" y="0"/>
                </a:lnTo>
                <a:close/>
              </a:path>
            </a:pathLst>
          </a:custGeom>
          <a:solidFill>
            <a:srgbClr val="4472C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6" name="Google Shape;586;p45"/>
          <p:cNvSpPr txBox="1"/>
          <p:nvPr/>
        </p:nvSpPr>
        <p:spPr>
          <a:xfrm rot="-5400000">
            <a:off x="3183718" y="3265676"/>
            <a:ext cx="812301" cy="169277"/>
          </a:xfrm>
          <a:prstGeom prst="rect">
            <a:avLst/>
          </a:prstGeom>
          <a:noFill/>
          <a:ln>
            <a:noFill/>
          </a:ln>
        </p:spPr>
        <p:txBody>
          <a:bodyPr anchorCtr="0" anchor="t" bIns="0" lIns="0" spcFirstLastPara="1" rIns="0" wrap="square" tIns="26025">
            <a:spAutoFit/>
          </a:bodyPr>
          <a:lstStyle/>
          <a:p>
            <a:pPr indent="0" lvl="0" marL="12700" marR="0" rtl="0" algn="ctr">
              <a:lnSpc>
                <a:spcPct val="100000"/>
              </a:lnSpc>
              <a:spcBef>
                <a:spcPts val="0"/>
              </a:spcBef>
              <a:spcAft>
                <a:spcPts val="0"/>
              </a:spcAft>
              <a:buNone/>
            </a:pPr>
            <a:r>
              <a:rPr lang="el-GR" sz="1100">
                <a:solidFill>
                  <a:srgbClr val="FFFFFF"/>
                </a:solidFill>
                <a:latin typeface="Tahoma"/>
                <a:ea typeface="Tahoma"/>
                <a:cs typeface="Tahoma"/>
                <a:sym typeface="Tahoma"/>
              </a:rPr>
              <a:t>Απόβλητα</a:t>
            </a:r>
            <a:endParaRPr baseline="30000" sz="1650">
              <a:solidFill>
                <a:schemeClr val="dk1"/>
              </a:solidFill>
              <a:latin typeface="Tahoma"/>
              <a:ea typeface="Tahoma"/>
              <a:cs typeface="Tahoma"/>
              <a:sym typeface="Tahoma"/>
            </a:endParaRPr>
          </a:p>
        </p:txBody>
      </p:sp>
      <p:sp>
        <p:nvSpPr>
          <p:cNvPr id="587" name="Google Shape;587;p45"/>
          <p:cNvSpPr/>
          <p:nvPr/>
        </p:nvSpPr>
        <p:spPr>
          <a:xfrm>
            <a:off x="4559929" y="3883062"/>
            <a:ext cx="857250" cy="716280"/>
          </a:xfrm>
          <a:custGeom>
            <a:rect b="b" l="l" r="r" t="t"/>
            <a:pathLst>
              <a:path extrusionOk="0" h="716279" w="857250">
                <a:moveTo>
                  <a:pt x="664414" y="0"/>
                </a:moveTo>
                <a:lnTo>
                  <a:pt x="0" y="377837"/>
                </a:lnTo>
                <a:lnTo>
                  <a:pt x="192328" y="716040"/>
                </a:lnTo>
                <a:lnTo>
                  <a:pt x="856743" y="338202"/>
                </a:lnTo>
                <a:lnTo>
                  <a:pt x="664414" y="0"/>
                </a:lnTo>
                <a:close/>
              </a:path>
            </a:pathLst>
          </a:custGeom>
          <a:solidFill>
            <a:srgbClr val="CDCB3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8" name="Google Shape;588;p45"/>
          <p:cNvSpPr txBox="1"/>
          <p:nvPr/>
        </p:nvSpPr>
        <p:spPr>
          <a:xfrm rot="-1740000">
            <a:off x="4574229" y="4107540"/>
            <a:ext cx="767406" cy="128240"/>
          </a:xfrm>
          <a:prstGeom prst="rect">
            <a:avLst/>
          </a:prstGeom>
          <a:noFill/>
          <a:ln>
            <a:noFill/>
          </a:ln>
        </p:spPr>
        <p:txBody>
          <a:bodyPr anchorCtr="0" anchor="t" bIns="0" lIns="0" spcFirstLastPara="1" rIns="0" wrap="square" tIns="0">
            <a:spAutoFit/>
          </a:bodyPr>
          <a:lstStyle/>
          <a:p>
            <a:pPr indent="0" lvl="0" marL="0" marR="0" rtl="0" algn="ctr">
              <a:lnSpc>
                <a:spcPct val="93636"/>
              </a:lnSpc>
              <a:spcBef>
                <a:spcPts val="0"/>
              </a:spcBef>
              <a:spcAft>
                <a:spcPts val="0"/>
              </a:spcAft>
              <a:buNone/>
            </a:pPr>
            <a:r>
              <a:rPr lang="el-GR" sz="1100">
                <a:solidFill>
                  <a:srgbClr val="FFFFFF"/>
                </a:solidFill>
                <a:latin typeface="Tahoma"/>
                <a:ea typeface="Tahoma"/>
                <a:cs typeface="Tahoma"/>
                <a:sym typeface="Tahoma"/>
              </a:rPr>
              <a:t>Πρόσβαση</a:t>
            </a:r>
            <a:endParaRPr baseline="30000" sz="1650">
              <a:solidFill>
                <a:schemeClr val="dk1"/>
              </a:solidFill>
              <a:latin typeface="Tahoma"/>
              <a:ea typeface="Tahoma"/>
              <a:cs typeface="Tahoma"/>
              <a:sym typeface="Tahoma"/>
            </a:endParaRPr>
          </a:p>
        </p:txBody>
      </p:sp>
      <p:sp>
        <p:nvSpPr>
          <p:cNvPr id="589" name="Google Shape;589;p45"/>
          <p:cNvSpPr txBox="1"/>
          <p:nvPr/>
        </p:nvSpPr>
        <p:spPr>
          <a:xfrm rot="-1740000">
            <a:off x="4713873" y="4249057"/>
            <a:ext cx="641505" cy="139700"/>
          </a:xfrm>
          <a:prstGeom prst="rect">
            <a:avLst/>
          </a:prstGeom>
          <a:noFill/>
          <a:ln>
            <a:noFill/>
          </a:ln>
        </p:spPr>
        <p:txBody>
          <a:bodyPr anchorCtr="0" anchor="t" bIns="0" lIns="0" spcFirstLastPara="1" rIns="0" wrap="square" tIns="0">
            <a:spAutoFit/>
          </a:bodyPr>
          <a:lstStyle/>
          <a:p>
            <a:pPr indent="0" lvl="0" marL="0" marR="0" rtl="0" algn="l">
              <a:lnSpc>
                <a:spcPct val="62424"/>
              </a:lnSpc>
              <a:spcBef>
                <a:spcPts val="0"/>
              </a:spcBef>
              <a:spcAft>
                <a:spcPts val="0"/>
              </a:spcAft>
              <a:buNone/>
            </a:pPr>
            <a:r>
              <a:rPr lang="el-GR" sz="1100">
                <a:solidFill>
                  <a:srgbClr val="FFFFFF"/>
                </a:solidFill>
                <a:latin typeface="Tahoma"/>
                <a:ea typeface="Tahoma"/>
                <a:cs typeface="Tahoma"/>
                <a:sym typeface="Tahoma"/>
              </a:rPr>
              <a:t>mark</a:t>
            </a:r>
            <a:r>
              <a:rPr baseline="30000" lang="el-GR" sz="1650">
                <a:solidFill>
                  <a:srgbClr val="FFFFFF"/>
                </a:solidFill>
                <a:latin typeface="Tahoma"/>
                <a:ea typeface="Tahoma"/>
                <a:cs typeface="Tahoma"/>
                <a:sym typeface="Tahoma"/>
              </a:rPr>
              <a:t>eting</a:t>
            </a:r>
            <a:endParaRPr baseline="30000" sz="1650">
              <a:solidFill>
                <a:schemeClr val="dk1"/>
              </a:solidFill>
              <a:latin typeface="Tahoma"/>
              <a:ea typeface="Tahoma"/>
              <a:cs typeface="Tahoma"/>
              <a:sym typeface="Tahoma"/>
            </a:endParaRPr>
          </a:p>
        </p:txBody>
      </p:sp>
      <p:sp>
        <p:nvSpPr>
          <p:cNvPr id="590" name="Google Shape;590;p45"/>
          <p:cNvSpPr txBox="1"/>
          <p:nvPr/>
        </p:nvSpPr>
        <p:spPr>
          <a:xfrm rot="-1680000">
            <a:off x="3261249" y="1707127"/>
            <a:ext cx="987532" cy="180819"/>
          </a:xfrm>
          <a:prstGeom prst="rect">
            <a:avLst/>
          </a:prstGeom>
          <a:noFill/>
          <a:ln>
            <a:noFill/>
          </a:ln>
        </p:spPr>
        <p:txBody>
          <a:bodyPr anchorCtr="0" anchor="t" bIns="0" lIns="0" spcFirstLastPara="1" rIns="0" wrap="square" tIns="0">
            <a:spAutoFit/>
          </a:bodyPr>
          <a:lstStyle/>
          <a:p>
            <a:pPr indent="0" lvl="0" marL="0" marR="0" rtl="0" algn="l">
              <a:lnSpc>
                <a:spcPct val="98571"/>
              </a:lnSpc>
              <a:spcBef>
                <a:spcPts val="0"/>
              </a:spcBef>
              <a:spcAft>
                <a:spcPts val="0"/>
              </a:spcAft>
              <a:buNone/>
            </a:pPr>
            <a:r>
              <a:rPr lang="el-GR" sz="700">
                <a:solidFill>
                  <a:schemeClr val="dk1"/>
                </a:solidFill>
                <a:latin typeface="Calibri"/>
                <a:ea typeface="Calibri"/>
                <a:cs typeface="Calibri"/>
                <a:sym typeface="Calibri"/>
              </a:rPr>
              <a:t>Ιδιοκτησία και πολεοδομικός σχεδιασμός</a:t>
            </a:r>
            <a:endParaRPr sz="700">
              <a:solidFill>
                <a:schemeClr val="dk1"/>
              </a:solidFill>
              <a:latin typeface="Calibri"/>
              <a:ea typeface="Calibri"/>
              <a:cs typeface="Calibri"/>
              <a:sym typeface="Calibri"/>
            </a:endParaRPr>
          </a:p>
        </p:txBody>
      </p:sp>
      <p:sp>
        <p:nvSpPr>
          <p:cNvPr id="591" name="Google Shape;591;p45"/>
          <p:cNvSpPr txBox="1"/>
          <p:nvPr/>
        </p:nvSpPr>
        <p:spPr>
          <a:xfrm rot="-1680000">
            <a:off x="3378641" y="1947144"/>
            <a:ext cx="689170" cy="91051"/>
          </a:xfrm>
          <a:prstGeom prst="rect">
            <a:avLst/>
          </a:prstGeom>
          <a:noFill/>
          <a:ln>
            <a:noFill/>
          </a:ln>
        </p:spPr>
        <p:txBody>
          <a:bodyPr anchorCtr="0" anchor="t" bIns="0" lIns="0" spcFirstLastPara="1" rIns="0" wrap="square" tIns="0">
            <a:spAutoFit/>
          </a:bodyPr>
          <a:lstStyle/>
          <a:p>
            <a:pPr indent="0" lvl="0" marL="0" marR="0" rtl="0" algn="l">
              <a:lnSpc>
                <a:spcPct val="98571"/>
              </a:lnSpc>
              <a:spcBef>
                <a:spcPts val="0"/>
              </a:spcBef>
              <a:spcAft>
                <a:spcPts val="0"/>
              </a:spcAft>
              <a:buNone/>
            </a:pPr>
            <a:r>
              <a:rPr lang="el-GR" sz="700">
                <a:solidFill>
                  <a:schemeClr val="dk1"/>
                </a:solidFill>
                <a:latin typeface="Calibri"/>
                <a:ea typeface="Calibri"/>
                <a:cs typeface="Calibri"/>
                <a:sym typeface="Calibri"/>
              </a:rPr>
              <a:t>Πειραματικοί χώροι</a:t>
            </a:r>
            <a:endParaRPr sz="700">
              <a:solidFill>
                <a:schemeClr val="dk1"/>
              </a:solidFill>
              <a:latin typeface="Calibri"/>
              <a:ea typeface="Calibri"/>
              <a:cs typeface="Calibri"/>
              <a:sym typeface="Calibri"/>
            </a:endParaRPr>
          </a:p>
        </p:txBody>
      </p:sp>
      <p:sp>
        <p:nvSpPr>
          <p:cNvPr id="592" name="Google Shape;592;p45"/>
          <p:cNvSpPr txBox="1"/>
          <p:nvPr/>
        </p:nvSpPr>
        <p:spPr>
          <a:xfrm rot="-1680000">
            <a:off x="3408178" y="2010642"/>
            <a:ext cx="959677" cy="91051"/>
          </a:xfrm>
          <a:prstGeom prst="rect">
            <a:avLst/>
          </a:prstGeom>
          <a:noFill/>
          <a:ln>
            <a:noFill/>
          </a:ln>
        </p:spPr>
        <p:txBody>
          <a:bodyPr anchorCtr="0" anchor="t" bIns="0" lIns="0" spcFirstLastPara="1" rIns="0" wrap="square" tIns="0">
            <a:spAutoFit/>
          </a:bodyPr>
          <a:lstStyle/>
          <a:p>
            <a:pPr indent="0" lvl="0" marL="0" marR="0" rtl="0" algn="l">
              <a:lnSpc>
                <a:spcPct val="98571"/>
              </a:lnSpc>
              <a:spcBef>
                <a:spcPts val="0"/>
              </a:spcBef>
              <a:spcAft>
                <a:spcPts val="0"/>
              </a:spcAft>
              <a:buNone/>
            </a:pPr>
            <a:r>
              <a:rPr lang="el-GR" sz="700">
                <a:solidFill>
                  <a:schemeClr val="dk1"/>
                </a:solidFill>
                <a:latin typeface="Calibri"/>
                <a:ea typeface="Calibri"/>
                <a:cs typeface="Calibri"/>
                <a:sym typeface="Calibri"/>
              </a:rPr>
              <a:t>Εγκαταστάσεις / εκπομπές</a:t>
            </a:r>
            <a:endParaRPr sz="700">
              <a:solidFill>
                <a:schemeClr val="dk1"/>
              </a:solidFill>
              <a:latin typeface="Calibri"/>
              <a:ea typeface="Calibri"/>
              <a:cs typeface="Calibri"/>
              <a:sym typeface="Calibri"/>
            </a:endParaRPr>
          </a:p>
        </p:txBody>
      </p:sp>
      <p:sp>
        <p:nvSpPr>
          <p:cNvPr id="593" name="Google Shape;593;p45"/>
          <p:cNvSpPr txBox="1"/>
          <p:nvPr/>
        </p:nvSpPr>
        <p:spPr>
          <a:xfrm rot="-1680000">
            <a:off x="3489607" y="2069661"/>
            <a:ext cx="886483" cy="91051"/>
          </a:xfrm>
          <a:prstGeom prst="rect">
            <a:avLst/>
          </a:prstGeom>
          <a:noFill/>
          <a:ln>
            <a:noFill/>
          </a:ln>
        </p:spPr>
        <p:txBody>
          <a:bodyPr anchorCtr="0" anchor="t" bIns="0" lIns="0" spcFirstLastPara="1" rIns="0" wrap="square" tIns="0">
            <a:spAutoFit/>
          </a:bodyPr>
          <a:lstStyle/>
          <a:p>
            <a:pPr indent="0" lvl="0" marL="0" marR="0" rtl="0" algn="l">
              <a:lnSpc>
                <a:spcPct val="98571"/>
              </a:lnSpc>
              <a:spcBef>
                <a:spcPts val="0"/>
              </a:spcBef>
              <a:spcAft>
                <a:spcPts val="0"/>
              </a:spcAft>
              <a:buNone/>
            </a:pPr>
            <a:r>
              <a:rPr lang="el-GR" sz="700">
                <a:solidFill>
                  <a:schemeClr val="dk1"/>
                </a:solidFill>
                <a:latin typeface="Calibri"/>
                <a:ea typeface="Calibri"/>
                <a:cs typeface="Calibri"/>
                <a:sym typeface="Calibri"/>
              </a:rPr>
              <a:t>Αγροτική διαχείριση</a:t>
            </a:r>
            <a:endParaRPr sz="700">
              <a:solidFill>
                <a:schemeClr val="dk1"/>
              </a:solidFill>
              <a:latin typeface="Calibri"/>
              <a:ea typeface="Calibri"/>
              <a:cs typeface="Calibri"/>
              <a:sym typeface="Calibri"/>
            </a:endParaRPr>
          </a:p>
        </p:txBody>
      </p:sp>
      <p:sp>
        <p:nvSpPr>
          <p:cNvPr id="594" name="Google Shape;594;p45"/>
          <p:cNvSpPr txBox="1"/>
          <p:nvPr/>
        </p:nvSpPr>
        <p:spPr>
          <a:xfrm rot="-1680000">
            <a:off x="3534094" y="2153959"/>
            <a:ext cx="943363" cy="180819"/>
          </a:xfrm>
          <a:prstGeom prst="rect">
            <a:avLst/>
          </a:prstGeom>
          <a:noFill/>
          <a:ln>
            <a:noFill/>
          </a:ln>
        </p:spPr>
        <p:txBody>
          <a:bodyPr anchorCtr="0" anchor="t" bIns="0" lIns="0" spcFirstLastPara="1" rIns="0" wrap="square" tIns="0">
            <a:spAutoFit/>
          </a:bodyPr>
          <a:lstStyle/>
          <a:p>
            <a:pPr indent="0" lvl="0" marL="0" marR="0" rtl="0" algn="l">
              <a:lnSpc>
                <a:spcPct val="98571"/>
              </a:lnSpc>
              <a:spcBef>
                <a:spcPts val="0"/>
              </a:spcBef>
              <a:spcAft>
                <a:spcPts val="0"/>
              </a:spcAft>
              <a:buNone/>
            </a:pPr>
            <a:r>
              <a:rPr lang="el-GR" sz="700">
                <a:solidFill>
                  <a:schemeClr val="dk1"/>
                </a:solidFill>
                <a:latin typeface="Calibri"/>
                <a:ea typeface="Calibri"/>
                <a:cs typeface="Calibri"/>
                <a:sym typeface="Calibri"/>
              </a:rPr>
              <a:t>Κοινόχρηστοι κήποι / ένθεση</a:t>
            </a:r>
            <a:endParaRPr sz="700">
              <a:solidFill>
                <a:schemeClr val="dk1"/>
              </a:solidFill>
              <a:latin typeface="Calibri"/>
              <a:ea typeface="Calibri"/>
              <a:cs typeface="Calibri"/>
              <a:sym typeface="Calibri"/>
            </a:endParaRPr>
          </a:p>
        </p:txBody>
      </p:sp>
      <p:sp>
        <p:nvSpPr>
          <p:cNvPr id="595" name="Google Shape;595;p45"/>
          <p:cNvSpPr/>
          <p:nvPr/>
        </p:nvSpPr>
        <p:spPr>
          <a:xfrm>
            <a:off x="3717476" y="2698258"/>
            <a:ext cx="1465580" cy="1350010"/>
          </a:xfrm>
          <a:custGeom>
            <a:rect b="b" l="l" r="r" t="t"/>
            <a:pathLst>
              <a:path extrusionOk="0" h="1350010" w="1465579">
                <a:moveTo>
                  <a:pt x="732698" y="0"/>
                </a:moveTo>
                <a:lnTo>
                  <a:pt x="682533" y="1556"/>
                </a:lnTo>
                <a:lnTo>
                  <a:pt x="633275" y="6160"/>
                </a:lnTo>
                <a:lnTo>
                  <a:pt x="585034" y="13710"/>
                </a:lnTo>
                <a:lnTo>
                  <a:pt x="537918" y="24105"/>
                </a:lnTo>
                <a:lnTo>
                  <a:pt x="492036" y="37246"/>
                </a:lnTo>
                <a:lnTo>
                  <a:pt x="447498" y="53032"/>
                </a:lnTo>
                <a:lnTo>
                  <a:pt x="404414" y="71361"/>
                </a:lnTo>
                <a:lnTo>
                  <a:pt x="362891" y="92135"/>
                </a:lnTo>
                <a:lnTo>
                  <a:pt x="323039" y="115251"/>
                </a:lnTo>
                <a:lnTo>
                  <a:pt x="284968" y="140611"/>
                </a:lnTo>
                <a:lnTo>
                  <a:pt x="248785" y="168112"/>
                </a:lnTo>
                <a:lnTo>
                  <a:pt x="214602" y="197655"/>
                </a:lnTo>
                <a:lnTo>
                  <a:pt x="182526" y="229139"/>
                </a:lnTo>
                <a:lnTo>
                  <a:pt x="152666" y="262464"/>
                </a:lnTo>
                <a:lnTo>
                  <a:pt x="125133" y="297529"/>
                </a:lnTo>
                <a:lnTo>
                  <a:pt x="100034" y="334234"/>
                </a:lnTo>
                <a:lnTo>
                  <a:pt x="77480" y="372478"/>
                </a:lnTo>
                <a:lnTo>
                  <a:pt x="57579" y="412160"/>
                </a:lnTo>
                <a:lnTo>
                  <a:pt x="40440" y="453180"/>
                </a:lnTo>
                <a:lnTo>
                  <a:pt x="26172" y="495439"/>
                </a:lnTo>
                <a:lnTo>
                  <a:pt x="14885" y="538834"/>
                </a:lnTo>
                <a:lnTo>
                  <a:pt x="6688" y="583266"/>
                </a:lnTo>
                <a:lnTo>
                  <a:pt x="1690" y="628633"/>
                </a:lnTo>
                <a:lnTo>
                  <a:pt x="0" y="674837"/>
                </a:lnTo>
                <a:lnTo>
                  <a:pt x="1690" y="721040"/>
                </a:lnTo>
                <a:lnTo>
                  <a:pt x="6688" y="766408"/>
                </a:lnTo>
                <a:lnTo>
                  <a:pt x="14885" y="810840"/>
                </a:lnTo>
                <a:lnTo>
                  <a:pt x="26172" y="854236"/>
                </a:lnTo>
                <a:lnTo>
                  <a:pt x="40440" y="896494"/>
                </a:lnTo>
                <a:lnTo>
                  <a:pt x="57579" y="937515"/>
                </a:lnTo>
                <a:lnTo>
                  <a:pt x="77480" y="977197"/>
                </a:lnTo>
                <a:lnTo>
                  <a:pt x="100034" y="1015441"/>
                </a:lnTo>
                <a:lnTo>
                  <a:pt x="125133" y="1052146"/>
                </a:lnTo>
                <a:lnTo>
                  <a:pt x="152666" y="1087211"/>
                </a:lnTo>
                <a:lnTo>
                  <a:pt x="182526" y="1120536"/>
                </a:lnTo>
                <a:lnTo>
                  <a:pt x="214602" y="1152020"/>
                </a:lnTo>
                <a:lnTo>
                  <a:pt x="248785" y="1181563"/>
                </a:lnTo>
                <a:lnTo>
                  <a:pt x="284968" y="1209064"/>
                </a:lnTo>
                <a:lnTo>
                  <a:pt x="323039" y="1234424"/>
                </a:lnTo>
                <a:lnTo>
                  <a:pt x="362891" y="1257540"/>
                </a:lnTo>
                <a:lnTo>
                  <a:pt x="404414" y="1278314"/>
                </a:lnTo>
                <a:lnTo>
                  <a:pt x="447498" y="1296643"/>
                </a:lnTo>
                <a:lnTo>
                  <a:pt x="492036" y="1312429"/>
                </a:lnTo>
                <a:lnTo>
                  <a:pt x="537918" y="1325570"/>
                </a:lnTo>
                <a:lnTo>
                  <a:pt x="585034" y="1335965"/>
                </a:lnTo>
                <a:lnTo>
                  <a:pt x="633275" y="1343515"/>
                </a:lnTo>
                <a:lnTo>
                  <a:pt x="682533" y="1348119"/>
                </a:lnTo>
                <a:lnTo>
                  <a:pt x="732698" y="1349675"/>
                </a:lnTo>
                <a:lnTo>
                  <a:pt x="782863" y="1348119"/>
                </a:lnTo>
                <a:lnTo>
                  <a:pt x="832121" y="1343515"/>
                </a:lnTo>
                <a:lnTo>
                  <a:pt x="880363" y="1335965"/>
                </a:lnTo>
                <a:lnTo>
                  <a:pt x="927479" y="1325570"/>
                </a:lnTo>
                <a:lnTo>
                  <a:pt x="973360" y="1312429"/>
                </a:lnTo>
                <a:lnTo>
                  <a:pt x="1017898" y="1296643"/>
                </a:lnTo>
                <a:lnTo>
                  <a:pt x="1060982" y="1278314"/>
                </a:lnTo>
                <a:lnTo>
                  <a:pt x="1102505" y="1257540"/>
                </a:lnTo>
                <a:lnTo>
                  <a:pt x="1142357" y="1234424"/>
                </a:lnTo>
                <a:lnTo>
                  <a:pt x="1180429" y="1209064"/>
                </a:lnTo>
                <a:lnTo>
                  <a:pt x="1216611" y="1181563"/>
                </a:lnTo>
                <a:lnTo>
                  <a:pt x="1250794" y="1152020"/>
                </a:lnTo>
                <a:lnTo>
                  <a:pt x="1282870" y="1120536"/>
                </a:lnTo>
                <a:lnTo>
                  <a:pt x="1312730" y="1087211"/>
                </a:lnTo>
                <a:lnTo>
                  <a:pt x="1340263" y="1052146"/>
                </a:lnTo>
                <a:lnTo>
                  <a:pt x="1365362" y="1015441"/>
                </a:lnTo>
                <a:lnTo>
                  <a:pt x="1387916" y="977197"/>
                </a:lnTo>
                <a:lnTo>
                  <a:pt x="1407818" y="937515"/>
                </a:lnTo>
                <a:lnTo>
                  <a:pt x="1424957" y="896494"/>
                </a:lnTo>
                <a:lnTo>
                  <a:pt x="1439224" y="854236"/>
                </a:lnTo>
                <a:lnTo>
                  <a:pt x="1450511" y="810840"/>
                </a:lnTo>
                <a:lnTo>
                  <a:pt x="1458708" y="766408"/>
                </a:lnTo>
                <a:lnTo>
                  <a:pt x="1463706" y="721040"/>
                </a:lnTo>
                <a:lnTo>
                  <a:pt x="1465397" y="674837"/>
                </a:lnTo>
                <a:lnTo>
                  <a:pt x="1463706" y="628633"/>
                </a:lnTo>
                <a:lnTo>
                  <a:pt x="1458708" y="583266"/>
                </a:lnTo>
                <a:lnTo>
                  <a:pt x="1450511" y="538834"/>
                </a:lnTo>
                <a:lnTo>
                  <a:pt x="1439224" y="495439"/>
                </a:lnTo>
                <a:lnTo>
                  <a:pt x="1424957" y="453180"/>
                </a:lnTo>
                <a:lnTo>
                  <a:pt x="1407818" y="412160"/>
                </a:lnTo>
                <a:lnTo>
                  <a:pt x="1387916" y="372478"/>
                </a:lnTo>
                <a:lnTo>
                  <a:pt x="1365362" y="334234"/>
                </a:lnTo>
                <a:lnTo>
                  <a:pt x="1340263" y="297529"/>
                </a:lnTo>
                <a:lnTo>
                  <a:pt x="1312730" y="262464"/>
                </a:lnTo>
                <a:lnTo>
                  <a:pt x="1282870" y="229139"/>
                </a:lnTo>
                <a:lnTo>
                  <a:pt x="1250794" y="197655"/>
                </a:lnTo>
                <a:lnTo>
                  <a:pt x="1216611" y="168112"/>
                </a:lnTo>
                <a:lnTo>
                  <a:pt x="1180429" y="140611"/>
                </a:lnTo>
                <a:lnTo>
                  <a:pt x="1142357" y="115251"/>
                </a:lnTo>
                <a:lnTo>
                  <a:pt x="1102505" y="92135"/>
                </a:lnTo>
                <a:lnTo>
                  <a:pt x="1060982" y="71361"/>
                </a:lnTo>
                <a:lnTo>
                  <a:pt x="1017898" y="53032"/>
                </a:lnTo>
                <a:lnTo>
                  <a:pt x="973360" y="37246"/>
                </a:lnTo>
                <a:lnTo>
                  <a:pt x="927479" y="24105"/>
                </a:lnTo>
                <a:lnTo>
                  <a:pt x="880363" y="13710"/>
                </a:lnTo>
                <a:lnTo>
                  <a:pt x="832121" y="6160"/>
                </a:lnTo>
                <a:lnTo>
                  <a:pt x="782863" y="1556"/>
                </a:lnTo>
                <a:lnTo>
                  <a:pt x="732698" y="0"/>
                </a:lnTo>
                <a:close/>
              </a:path>
            </a:pathLst>
          </a:custGeom>
          <a:solidFill>
            <a:srgbClr val="5482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6" name="Google Shape;596;p45"/>
          <p:cNvSpPr txBox="1"/>
          <p:nvPr/>
        </p:nvSpPr>
        <p:spPr>
          <a:xfrm>
            <a:off x="3886200" y="2954600"/>
            <a:ext cx="1089625" cy="741100"/>
          </a:xfrm>
          <a:prstGeom prst="rect">
            <a:avLst/>
          </a:prstGeom>
          <a:noFill/>
          <a:ln>
            <a:noFill/>
          </a:ln>
        </p:spPr>
        <p:txBody>
          <a:bodyPr anchorCtr="0" anchor="t" bIns="0" lIns="0" spcFirstLastPara="1" rIns="0" wrap="square" tIns="17125">
            <a:spAutoFit/>
          </a:bodyPr>
          <a:lstStyle/>
          <a:p>
            <a:pPr indent="0" lvl="0" marL="12700" marR="5080" rtl="0" algn="ctr">
              <a:lnSpc>
                <a:spcPct val="97500"/>
              </a:lnSpc>
              <a:spcBef>
                <a:spcPts val="0"/>
              </a:spcBef>
              <a:spcAft>
                <a:spcPts val="0"/>
              </a:spcAft>
              <a:buNone/>
            </a:pPr>
            <a:r>
              <a:rPr lang="el-GR" sz="1200">
                <a:solidFill>
                  <a:schemeClr val="dk1"/>
                </a:solidFill>
                <a:latin typeface="Tahoma"/>
                <a:ea typeface="Tahoma"/>
                <a:cs typeface="Tahoma"/>
                <a:sym typeface="Tahoma"/>
              </a:rPr>
              <a:t>Μετατόπιση του διατροφικού συστήματος</a:t>
            </a:r>
            <a:endParaRPr sz="1200">
              <a:solidFill>
                <a:schemeClr val="dk1"/>
              </a:solidFill>
              <a:latin typeface="Tahoma"/>
              <a:ea typeface="Tahoma"/>
              <a:cs typeface="Tahoma"/>
              <a:sym typeface="Tahoma"/>
            </a:endParaRPr>
          </a:p>
        </p:txBody>
      </p:sp>
      <p:sp>
        <p:nvSpPr>
          <p:cNvPr id="597" name="Google Shape;597;p45"/>
          <p:cNvSpPr/>
          <p:nvPr/>
        </p:nvSpPr>
        <p:spPr>
          <a:xfrm>
            <a:off x="3521044" y="3801510"/>
            <a:ext cx="1040765" cy="875665"/>
          </a:xfrm>
          <a:custGeom>
            <a:rect b="b" l="l" r="r" t="t"/>
            <a:pathLst>
              <a:path extrusionOk="0" h="875664" w="1040764">
                <a:moveTo>
                  <a:pt x="183525" y="0"/>
                </a:moveTo>
                <a:lnTo>
                  <a:pt x="0" y="252599"/>
                </a:lnTo>
                <a:lnTo>
                  <a:pt x="856782" y="875088"/>
                </a:lnTo>
                <a:lnTo>
                  <a:pt x="1040306" y="622489"/>
                </a:lnTo>
                <a:lnTo>
                  <a:pt x="183525" y="0"/>
                </a:lnTo>
                <a:close/>
              </a:path>
            </a:pathLst>
          </a:custGeom>
          <a:solidFill>
            <a:srgbClr val="CD27B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8" name="Google Shape;598;p45"/>
          <p:cNvSpPr txBox="1"/>
          <p:nvPr/>
        </p:nvSpPr>
        <p:spPr>
          <a:xfrm rot="2160000">
            <a:off x="3530572" y="4153387"/>
            <a:ext cx="956595" cy="128240"/>
          </a:xfrm>
          <a:prstGeom prst="rect">
            <a:avLst/>
          </a:prstGeom>
          <a:noFill/>
          <a:ln>
            <a:noFill/>
          </a:ln>
        </p:spPr>
        <p:txBody>
          <a:bodyPr anchorCtr="0" anchor="t" bIns="0" lIns="0" spcFirstLastPara="1" rIns="0" wrap="square" tIns="0">
            <a:spAutoFit/>
          </a:bodyPr>
          <a:lstStyle/>
          <a:p>
            <a:pPr indent="0" lvl="0" marL="0" marR="0" rtl="0" algn="ctr">
              <a:lnSpc>
                <a:spcPct val="92636"/>
              </a:lnSpc>
              <a:spcBef>
                <a:spcPts val="0"/>
              </a:spcBef>
              <a:spcAft>
                <a:spcPts val="0"/>
              </a:spcAft>
              <a:buNone/>
            </a:pPr>
            <a:r>
              <a:rPr lang="el-GR" sz="1100">
                <a:solidFill>
                  <a:srgbClr val="FFFFFF"/>
                </a:solidFill>
                <a:latin typeface="Tahoma"/>
                <a:ea typeface="Tahoma"/>
                <a:cs typeface="Tahoma"/>
                <a:sym typeface="Tahoma"/>
              </a:rPr>
              <a:t>Κατανάλωση</a:t>
            </a:r>
            <a:endParaRPr sz="1100">
              <a:solidFill>
                <a:schemeClr val="dk1"/>
              </a:solidFill>
              <a:latin typeface="Tahoma"/>
              <a:ea typeface="Tahoma"/>
              <a:cs typeface="Tahoma"/>
              <a:sym typeface="Tahoma"/>
            </a:endParaRPr>
          </a:p>
        </p:txBody>
      </p:sp>
      <p:sp>
        <p:nvSpPr>
          <p:cNvPr id="599" name="Google Shape;599;p45"/>
          <p:cNvSpPr txBox="1"/>
          <p:nvPr/>
        </p:nvSpPr>
        <p:spPr>
          <a:xfrm rot="2340000">
            <a:off x="3120676" y="4859997"/>
            <a:ext cx="653143" cy="102849"/>
          </a:xfrm>
          <a:prstGeom prst="rect">
            <a:avLst/>
          </a:prstGeom>
          <a:noFill/>
          <a:ln>
            <a:noFill/>
          </a:ln>
        </p:spPr>
        <p:txBody>
          <a:bodyPr anchorCtr="0" anchor="t" bIns="0" lIns="0" spcFirstLastPara="1" rIns="0" wrap="square" tIns="0">
            <a:spAutoFit/>
          </a:bodyPr>
          <a:lstStyle/>
          <a:p>
            <a:pPr indent="0" lvl="0" marL="0" marR="0" rtl="0" algn="l">
              <a:lnSpc>
                <a:spcPct val="66666"/>
              </a:lnSpc>
              <a:spcBef>
                <a:spcPts val="0"/>
              </a:spcBef>
              <a:spcAft>
                <a:spcPts val="0"/>
              </a:spcAft>
              <a:buNone/>
            </a:pPr>
            <a:r>
              <a:rPr baseline="30000" lang="el-GR" sz="1050">
                <a:solidFill>
                  <a:schemeClr val="dk1"/>
                </a:solidFill>
                <a:latin typeface="Calibri"/>
                <a:ea typeface="Calibri"/>
                <a:cs typeface="Calibri"/>
                <a:sym typeface="Calibri"/>
              </a:rPr>
              <a:t>Κοινωνική κουζίνα</a:t>
            </a:r>
            <a:endParaRPr sz="700">
              <a:solidFill>
                <a:schemeClr val="dk1"/>
              </a:solidFill>
              <a:latin typeface="Calibri"/>
              <a:ea typeface="Calibri"/>
              <a:cs typeface="Calibri"/>
              <a:sym typeface="Calibri"/>
            </a:endParaRPr>
          </a:p>
        </p:txBody>
      </p:sp>
      <p:sp>
        <p:nvSpPr>
          <p:cNvPr id="600" name="Google Shape;600;p45"/>
          <p:cNvSpPr txBox="1"/>
          <p:nvPr/>
        </p:nvSpPr>
        <p:spPr>
          <a:xfrm rot="-5400000">
            <a:off x="2577055" y="3134834"/>
            <a:ext cx="1178560" cy="423193"/>
          </a:xfrm>
          <a:prstGeom prst="rect">
            <a:avLst/>
          </a:prstGeom>
          <a:noFill/>
          <a:ln>
            <a:noFill/>
          </a:ln>
        </p:spPr>
        <p:txBody>
          <a:bodyPr anchorCtr="0" anchor="ctr" bIns="0" lIns="0" spcFirstLastPara="1" rIns="0" wrap="square" tIns="15875">
            <a:spAutoFit/>
          </a:bodyPr>
          <a:lstStyle/>
          <a:p>
            <a:pPr indent="0" lvl="0" marL="12700" marR="5080" rtl="0" algn="ctr">
              <a:lnSpc>
                <a:spcPct val="114285"/>
              </a:lnSpc>
              <a:spcBef>
                <a:spcPts val="0"/>
              </a:spcBef>
              <a:spcAft>
                <a:spcPts val="0"/>
              </a:spcAft>
              <a:buNone/>
            </a:pPr>
            <a:r>
              <a:rPr lang="el-GR" sz="700">
                <a:solidFill>
                  <a:schemeClr val="dk1"/>
                </a:solidFill>
                <a:latin typeface="Calibri"/>
                <a:ea typeface="Calibri"/>
                <a:cs typeface="Calibri"/>
                <a:sym typeface="Calibri"/>
              </a:rPr>
              <a:t>Μείωση των απορριμμάτων εστιατορίων </a:t>
            </a:r>
            <a:endParaRPr/>
          </a:p>
          <a:p>
            <a:pPr indent="0" lvl="0" marL="12700" marR="5080" rtl="0" algn="ctr">
              <a:lnSpc>
                <a:spcPct val="114285"/>
              </a:lnSpc>
              <a:spcBef>
                <a:spcPts val="125"/>
              </a:spcBef>
              <a:spcAft>
                <a:spcPts val="0"/>
              </a:spcAft>
              <a:buNone/>
            </a:pPr>
            <a:r>
              <a:rPr lang="el-GR" sz="700">
                <a:solidFill>
                  <a:schemeClr val="dk1"/>
                </a:solidFill>
                <a:latin typeface="Calibri"/>
                <a:ea typeface="Calibri"/>
                <a:cs typeface="Calibri"/>
                <a:sym typeface="Calibri"/>
              </a:rPr>
              <a:t>Συλλογική κομποστοποίηση Διανομή κομποστοποίησης</a:t>
            </a:r>
            <a:endParaRPr sz="700">
              <a:solidFill>
                <a:schemeClr val="dk1"/>
              </a:solidFill>
              <a:latin typeface="Calibri"/>
              <a:ea typeface="Calibri"/>
              <a:cs typeface="Calibri"/>
              <a:sym typeface="Calibri"/>
            </a:endParaRPr>
          </a:p>
        </p:txBody>
      </p:sp>
      <p:sp>
        <p:nvSpPr>
          <p:cNvPr id="601" name="Google Shape;601;p45"/>
          <p:cNvSpPr txBox="1"/>
          <p:nvPr/>
        </p:nvSpPr>
        <p:spPr>
          <a:xfrm>
            <a:off x="7343170" y="2138654"/>
            <a:ext cx="1419830" cy="553998"/>
          </a:xfrm>
          <a:prstGeom prst="rect">
            <a:avLst/>
          </a:prstGeom>
          <a:solidFill>
            <a:srgbClr val="548235"/>
          </a:solidFill>
          <a:ln>
            <a:noFill/>
          </a:ln>
        </p:spPr>
        <p:txBody>
          <a:bodyPr anchorCtr="0" anchor="t" bIns="0" lIns="0" spcFirstLastPara="1" rIns="0" wrap="square" tIns="15225">
            <a:spAutoFit/>
          </a:bodyPr>
          <a:lstStyle/>
          <a:p>
            <a:pPr indent="0" lvl="0" marL="19050" marR="161290" rtl="0" algn="l">
              <a:lnSpc>
                <a:spcPct val="118333"/>
              </a:lnSpc>
              <a:spcBef>
                <a:spcPts val="0"/>
              </a:spcBef>
              <a:spcAft>
                <a:spcPts val="0"/>
              </a:spcAft>
              <a:buNone/>
            </a:pPr>
            <a:r>
              <a:rPr lang="el-GR" sz="1200">
                <a:solidFill>
                  <a:srgbClr val="FFFFFF"/>
                </a:solidFill>
                <a:latin typeface="Tahoma"/>
                <a:ea typeface="Tahoma"/>
                <a:cs typeface="Tahoma"/>
                <a:sym typeface="Tahoma"/>
              </a:rPr>
              <a:t>Διαμόρφωση τοπικής οικονομίας</a:t>
            </a:r>
            <a:endParaRPr sz="1200">
              <a:solidFill>
                <a:schemeClr val="dk1"/>
              </a:solidFill>
              <a:latin typeface="Tahoma"/>
              <a:ea typeface="Tahoma"/>
              <a:cs typeface="Tahoma"/>
              <a:sym typeface="Tahoma"/>
            </a:endParaRPr>
          </a:p>
        </p:txBody>
      </p:sp>
      <p:sp>
        <p:nvSpPr>
          <p:cNvPr id="602" name="Google Shape;602;p45"/>
          <p:cNvSpPr txBox="1"/>
          <p:nvPr/>
        </p:nvSpPr>
        <p:spPr>
          <a:xfrm>
            <a:off x="7343170" y="2705100"/>
            <a:ext cx="1419830" cy="374461"/>
          </a:xfrm>
          <a:prstGeom prst="rect">
            <a:avLst/>
          </a:prstGeom>
          <a:solidFill>
            <a:srgbClr val="548235"/>
          </a:solidFill>
          <a:ln>
            <a:noFill/>
          </a:ln>
        </p:spPr>
        <p:txBody>
          <a:bodyPr anchorCtr="0" anchor="t" bIns="0" lIns="0" spcFirstLastPara="1" rIns="0" wrap="square" tIns="15225">
            <a:spAutoFit/>
          </a:bodyPr>
          <a:lstStyle/>
          <a:p>
            <a:pPr indent="0" lvl="0" marL="19050" marR="71120" rtl="0" algn="l">
              <a:lnSpc>
                <a:spcPct val="118333"/>
              </a:lnSpc>
              <a:spcBef>
                <a:spcPts val="0"/>
              </a:spcBef>
              <a:spcAft>
                <a:spcPts val="0"/>
              </a:spcAft>
              <a:buNone/>
            </a:pPr>
            <a:r>
              <a:rPr lang="el-GR" sz="1200">
                <a:solidFill>
                  <a:srgbClr val="FFFFFF"/>
                </a:solidFill>
                <a:latin typeface="Tahoma"/>
                <a:ea typeface="Tahoma"/>
                <a:cs typeface="Tahoma"/>
                <a:sym typeface="Tahoma"/>
              </a:rPr>
              <a:t>Κοινωνική προσβασιμότητα</a:t>
            </a:r>
            <a:endParaRPr sz="1200">
              <a:solidFill>
                <a:schemeClr val="dk1"/>
              </a:solidFill>
              <a:latin typeface="Tahoma"/>
              <a:ea typeface="Tahoma"/>
              <a:cs typeface="Tahoma"/>
              <a:sym typeface="Tahoma"/>
            </a:endParaRPr>
          </a:p>
        </p:txBody>
      </p:sp>
      <p:sp>
        <p:nvSpPr>
          <p:cNvPr id="603" name="Google Shape;603;p45"/>
          <p:cNvSpPr txBox="1"/>
          <p:nvPr/>
        </p:nvSpPr>
        <p:spPr>
          <a:xfrm>
            <a:off x="7460157" y="3168543"/>
            <a:ext cx="1419830" cy="374461"/>
          </a:xfrm>
          <a:prstGeom prst="rect">
            <a:avLst/>
          </a:prstGeom>
          <a:solidFill>
            <a:srgbClr val="548235"/>
          </a:solidFill>
          <a:ln>
            <a:noFill/>
          </a:ln>
        </p:spPr>
        <p:txBody>
          <a:bodyPr anchorCtr="0" anchor="t" bIns="0" lIns="0" spcFirstLastPara="1" rIns="0" wrap="square" tIns="15225">
            <a:spAutoFit/>
          </a:bodyPr>
          <a:lstStyle/>
          <a:p>
            <a:pPr indent="0" lvl="0" marL="19050" marR="351155" rtl="0" algn="l">
              <a:lnSpc>
                <a:spcPct val="118333"/>
              </a:lnSpc>
              <a:spcBef>
                <a:spcPts val="0"/>
              </a:spcBef>
              <a:spcAft>
                <a:spcPts val="0"/>
              </a:spcAft>
              <a:buNone/>
            </a:pPr>
            <a:r>
              <a:rPr lang="el-GR" sz="1200">
                <a:solidFill>
                  <a:srgbClr val="FFFFFF"/>
                </a:solidFill>
                <a:latin typeface="Tahoma"/>
                <a:ea typeface="Tahoma"/>
                <a:cs typeface="Tahoma"/>
                <a:sym typeface="Tahoma"/>
              </a:rPr>
              <a:t>Διατήρηση του οικοσυστήματος</a:t>
            </a:r>
            <a:endParaRPr sz="1200">
              <a:solidFill>
                <a:schemeClr val="dk1"/>
              </a:solidFill>
              <a:latin typeface="Tahoma"/>
              <a:ea typeface="Tahoma"/>
              <a:cs typeface="Tahoma"/>
              <a:sym typeface="Tahoma"/>
            </a:endParaRPr>
          </a:p>
        </p:txBody>
      </p:sp>
      <p:grpSp>
        <p:nvGrpSpPr>
          <p:cNvPr id="604" name="Google Shape;604;p45"/>
          <p:cNvGrpSpPr/>
          <p:nvPr/>
        </p:nvGrpSpPr>
        <p:grpSpPr>
          <a:xfrm>
            <a:off x="3640987" y="2246993"/>
            <a:ext cx="3965709" cy="1234730"/>
            <a:chOff x="3640987" y="2246993"/>
            <a:chExt cx="3965709" cy="1234730"/>
          </a:xfrm>
        </p:grpSpPr>
        <p:pic>
          <p:nvPicPr>
            <p:cNvPr id="605" name="Google Shape;605;p45"/>
            <p:cNvPicPr preferRelativeResize="0"/>
            <p:nvPr/>
          </p:nvPicPr>
          <p:blipFill rotWithShape="1">
            <a:blip r:embed="rId4">
              <a:alphaModFix/>
            </a:blip>
            <a:srcRect b="0" l="0" r="0" t="0"/>
            <a:stretch/>
          </p:blipFill>
          <p:spPr>
            <a:xfrm>
              <a:off x="6526300" y="2825424"/>
              <a:ext cx="691614" cy="137567"/>
            </a:xfrm>
            <a:prstGeom prst="rect">
              <a:avLst/>
            </a:prstGeom>
            <a:noFill/>
            <a:ln>
              <a:noFill/>
            </a:ln>
          </p:spPr>
        </p:pic>
        <p:pic>
          <p:nvPicPr>
            <p:cNvPr id="606" name="Google Shape;606;p45"/>
            <p:cNvPicPr preferRelativeResize="0"/>
            <p:nvPr/>
          </p:nvPicPr>
          <p:blipFill rotWithShape="1">
            <a:blip r:embed="rId4">
              <a:alphaModFix/>
            </a:blip>
            <a:srcRect b="0" l="0" r="0" t="0"/>
            <a:stretch/>
          </p:blipFill>
          <p:spPr>
            <a:xfrm>
              <a:off x="6915082" y="3344156"/>
              <a:ext cx="691614" cy="137567"/>
            </a:xfrm>
            <a:prstGeom prst="rect">
              <a:avLst/>
            </a:prstGeom>
            <a:noFill/>
            <a:ln>
              <a:noFill/>
            </a:ln>
          </p:spPr>
        </p:pic>
        <p:sp>
          <p:nvSpPr>
            <p:cNvPr id="607" name="Google Shape;607;p45"/>
            <p:cNvSpPr/>
            <p:nvPr/>
          </p:nvSpPr>
          <p:spPr>
            <a:xfrm>
              <a:off x="3640987" y="2246993"/>
              <a:ext cx="848360" cy="638810"/>
            </a:xfrm>
            <a:custGeom>
              <a:rect b="b" l="l" r="r" t="t"/>
              <a:pathLst>
                <a:path extrusionOk="0" h="638810" w="848360">
                  <a:moveTo>
                    <a:pt x="706591" y="0"/>
                  </a:moveTo>
                  <a:lnTo>
                    <a:pt x="0" y="360025"/>
                  </a:lnTo>
                  <a:lnTo>
                    <a:pt x="141749" y="638225"/>
                  </a:lnTo>
                  <a:lnTo>
                    <a:pt x="848340" y="278198"/>
                  </a:lnTo>
                  <a:lnTo>
                    <a:pt x="706591" y="0"/>
                  </a:lnTo>
                  <a:close/>
                </a:path>
              </a:pathLst>
            </a:custGeom>
            <a:solidFill>
              <a:srgbClr val="5B9BD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08" name="Google Shape;608;p45"/>
          <p:cNvSpPr txBox="1"/>
          <p:nvPr/>
        </p:nvSpPr>
        <p:spPr>
          <a:xfrm>
            <a:off x="236318" y="2667482"/>
            <a:ext cx="1523365" cy="350096"/>
          </a:xfrm>
          <a:prstGeom prst="rect">
            <a:avLst/>
          </a:prstGeom>
          <a:solidFill>
            <a:srgbClr val="548235"/>
          </a:solidFill>
          <a:ln>
            <a:noFill/>
          </a:ln>
        </p:spPr>
        <p:txBody>
          <a:bodyPr anchorCtr="0" anchor="t" bIns="0" lIns="0" spcFirstLastPara="1" rIns="0" wrap="square" tIns="16500">
            <a:spAutoFit/>
          </a:bodyPr>
          <a:lstStyle/>
          <a:p>
            <a:pPr indent="0" lvl="0" marL="19050" marR="230504" rtl="0" algn="l">
              <a:lnSpc>
                <a:spcPct val="118181"/>
              </a:lnSpc>
              <a:spcBef>
                <a:spcPts val="0"/>
              </a:spcBef>
              <a:spcAft>
                <a:spcPts val="0"/>
              </a:spcAft>
              <a:buNone/>
            </a:pPr>
            <a:r>
              <a:rPr lang="el-GR" sz="1100">
                <a:solidFill>
                  <a:srgbClr val="FFFFFF"/>
                </a:solidFill>
                <a:latin typeface="Tahoma"/>
                <a:ea typeface="Tahoma"/>
                <a:cs typeface="Tahoma"/>
                <a:sym typeface="Tahoma"/>
              </a:rPr>
              <a:t>Δημιουργία τοπικών πόρων</a:t>
            </a:r>
            <a:endParaRPr sz="1100">
              <a:solidFill>
                <a:schemeClr val="dk1"/>
              </a:solidFill>
              <a:latin typeface="Tahoma"/>
              <a:ea typeface="Tahoma"/>
              <a:cs typeface="Tahoma"/>
              <a:sym typeface="Tahoma"/>
            </a:endParaRPr>
          </a:p>
        </p:txBody>
      </p:sp>
      <p:pic>
        <p:nvPicPr>
          <p:cNvPr id="609" name="Google Shape;609;p45"/>
          <p:cNvPicPr preferRelativeResize="0"/>
          <p:nvPr/>
        </p:nvPicPr>
        <p:blipFill rotWithShape="1">
          <a:blip r:embed="rId5">
            <a:alphaModFix/>
          </a:blip>
          <a:srcRect b="0" l="0" r="0" t="0"/>
          <a:stretch/>
        </p:blipFill>
        <p:spPr>
          <a:xfrm>
            <a:off x="1095903" y="3319800"/>
            <a:ext cx="137568" cy="463583"/>
          </a:xfrm>
          <a:prstGeom prst="rect">
            <a:avLst/>
          </a:prstGeom>
          <a:noFill/>
          <a:ln>
            <a:noFill/>
          </a:ln>
        </p:spPr>
      </p:pic>
      <p:sp>
        <p:nvSpPr>
          <p:cNvPr id="610" name="Google Shape;610;p45"/>
          <p:cNvSpPr txBox="1"/>
          <p:nvPr/>
        </p:nvSpPr>
        <p:spPr>
          <a:xfrm rot="-1560000">
            <a:off x="3683149" y="2511817"/>
            <a:ext cx="750354" cy="128240"/>
          </a:xfrm>
          <a:prstGeom prst="rect">
            <a:avLst/>
          </a:prstGeom>
          <a:noFill/>
          <a:ln>
            <a:noFill/>
          </a:ln>
        </p:spPr>
        <p:txBody>
          <a:bodyPr anchorCtr="0" anchor="t" bIns="0" lIns="0" spcFirstLastPara="1" rIns="0" wrap="square" tIns="0">
            <a:spAutoFit/>
          </a:bodyPr>
          <a:lstStyle/>
          <a:p>
            <a:pPr indent="0" lvl="0" marL="0" marR="0" rtl="0" algn="ctr">
              <a:lnSpc>
                <a:spcPct val="95000"/>
              </a:lnSpc>
              <a:spcBef>
                <a:spcPts val="0"/>
              </a:spcBef>
              <a:spcAft>
                <a:spcPts val="0"/>
              </a:spcAft>
              <a:buNone/>
            </a:pPr>
            <a:r>
              <a:rPr lang="el-GR" sz="1100">
                <a:solidFill>
                  <a:srgbClr val="FFFFFF"/>
                </a:solidFill>
                <a:latin typeface="Tahoma"/>
                <a:ea typeface="Tahoma"/>
                <a:cs typeface="Tahoma"/>
                <a:sym typeface="Tahoma"/>
              </a:rPr>
              <a:t>Προϊόντα</a:t>
            </a:r>
            <a:endParaRPr baseline="30000" sz="1650">
              <a:solidFill>
                <a:schemeClr val="dk1"/>
              </a:solidFill>
              <a:latin typeface="Tahoma"/>
              <a:ea typeface="Tahoma"/>
              <a:cs typeface="Tahoma"/>
              <a:sym typeface="Tahoma"/>
            </a:endParaRPr>
          </a:p>
        </p:txBody>
      </p:sp>
      <p:sp>
        <p:nvSpPr>
          <p:cNvPr id="611" name="Google Shape;611;p45"/>
          <p:cNvSpPr txBox="1"/>
          <p:nvPr/>
        </p:nvSpPr>
        <p:spPr>
          <a:xfrm rot="-1980000">
            <a:off x="4698479" y="4532510"/>
            <a:ext cx="894151" cy="91051"/>
          </a:xfrm>
          <a:prstGeom prst="rect">
            <a:avLst/>
          </a:prstGeom>
          <a:noFill/>
          <a:ln>
            <a:noFill/>
          </a:ln>
        </p:spPr>
        <p:txBody>
          <a:bodyPr anchorCtr="0" anchor="t" bIns="0" lIns="0" spcFirstLastPara="1" rIns="0" wrap="square" tIns="0">
            <a:spAutoFit/>
          </a:bodyPr>
          <a:lstStyle/>
          <a:p>
            <a:pPr indent="0" lvl="0" marL="0" marR="0" rtl="0" algn="ctr">
              <a:lnSpc>
                <a:spcPct val="98571"/>
              </a:lnSpc>
              <a:spcBef>
                <a:spcPts val="0"/>
              </a:spcBef>
              <a:spcAft>
                <a:spcPts val="0"/>
              </a:spcAft>
              <a:buNone/>
            </a:pPr>
            <a:r>
              <a:rPr lang="el-GR" sz="700">
                <a:solidFill>
                  <a:schemeClr val="dk1"/>
                </a:solidFill>
                <a:latin typeface="Calibri"/>
                <a:ea typeface="Calibri"/>
                <a:cs typeface="Calibri"/>
                <a:sym typeface="Calibri"/>
              </a:rPr>
              <a:t>Αγορές παραγωγών</a:t>
            </a:r>
            <a:endParaRPr sz="700">
              <a:solidFill>
                <a:schemeClr val="dk1"/>
              </a:solidFill>
              <a:latin typeface="Calibri"/>
              <a:ea typeface="Calibri"/>
              <a:cs typeface="Calibri"/>
              <a:sym typeface="Calibri"/>
            </a:endParaRPr>
          </a:p>
        </p:txBody>
      </p:sp>
      <p:sp>
        <p:nvSpPr>
          <p:cNvPr id="612" name="Google Shape;612;p45"/>
          <p:cNvSpPr txBox="1"/>
          <p:nvPr/>
        </p:nvSpPr>
        <p:spPr>
          <a:xfrm rot="-1980000">
            <a:off x="4744539" y="4634425"/>
            <a:ext cx="1002381" cy="91051"/>
          </a:xfrm>
          <a:prstGeom prst="rect">
            <a:avLst/>
          </a:prstGeom>
          <a:noFill/>
          <a:ln>
            <a:noFill/>
          </a:ln>
        </p:spPr>
        <p:txBody>
          <a:bodyPr anchorCtr="0" anchor="t" bIns="0" lIns="0" spcFirstLastPara="1" rIns="0" wrap="square" tIns="0">
            <a:spAutoFit/>
          </a:bodyPr>
          <a:lstStyle/>
          <a:p>
            <a:pPr indent="0" lvl="0" marL="0" marR="0" rtl="0" algn="ctr">
              <a:lnSpc>
                <a:spcPct val="98571"/>
              </a:lnSpc>
              <a:spcBef>
                <a:spcPts val="0"/>
              </a:spcBef>
              <a:spcAft>
                <a:spcPts val="0"/>
              </a:spcAft>
              <a:buNone/>
            </a:pPr>
            <a:r>
              <a:rPr lang="el-GR" sz="700">
                <a:solidFill>
                  <a:schemeClr val="dk1"/>
                </a:solidFill>
                <a:latin typeface="Calibri"/>
                <a:ea typeface="Calibri"/>
                <a:cs typeface="Calibri"/>
                <a:sym typeface="Calibri"/>
              </a:rPr>
              <a:t>Παντοπωλεία αλληλεγγύης</a:t>
            </a:r>
            <a:endParaRPr sz="700">
              <a:solidFill>
                <a:schemeClr val="dk1"/>
              </a:solidFill>
              <a:latin typeface="Calibri"/>
              <a:ea typeface="Calibri"/>
              <a:cs typeface="Calibri"/>
              <a:sym typeface="Calibri"/>
            </a:endParaRPr>
          </a:p>
        </p:txBody>
      </p:sp>
      <p:sp>
        <p:nvSpPr>
          <p:cNvPr id="613" name="Google Shape;613;p45"/>
          <p:cNvSpPr txBox="1"/>
          <p:nvPr/>
        </p:nvSpPr>
        <p:spPr>
          <a:xfrm rot="-1980000">
            <a:off x="4846344" y="4774931"/>
            <a:ext cx="912074" cy="91051"/>
          </a:xfrm>
          <a:prstGeom prst="rect">
            <a:avLst/>
          </a:prstGeom>
          <a:noFill/>
          <a:ln>
            <a:noFill/>
          </a:ln>
        </p:spPr>
        <p:txBody>
          <a:bodyPr anchorCtr="0" anchor="t" bIns="0" lIns="0" spcFirstLastPara="1" rIns="0" wrap="square" tIns="0">
            <a:spAutoFit/>
          </a:bodyPr>
          <a:lstStyle/>
          <a:p>
            <a:pPr indent="0" lvl="0" marL="0" marR="0" rtl="0" algn="ctr">
              <a:lnSpc>
                <a:spcPct val="98571"/>
              </a:lnSpc>
              <a:spcBef>
                <a:spcPts val="0"/>
              </a:spcBef>
              <a:spcAft>
                <a:spcPts val="0"/>
              </a:spcAft>
              <a:buNone/>
            </a:pPr>
            <a:r>
              <a:rPr lang="el-GR" sz="700">
                <a:solidFill>
                  <a:schemeClr val="dk1"/>
                </a:solidFill>
                <a:latin typeface="Calibri"/>
                <a:ea typeface="Calibri"/>
                <a:cs typeface="Calibri"/>
                <a:sym typeface="Calibri"/>
              </a:rPr>
              <a:t>Εφοδιαστικά συστήματα</a:t>
            </a:r>
            <a:endParaRPr sz="700">
              <a:solidFill>
                <a:schemeClr val="dk1"/>
              </a:solidFill>
              <a:latin typeface="Calibri"/>
              <a:ea typeface="Calibri"/>
              <a:cs typeface="Calibri"/>
              <a:sym typeface="Calibri"/>
            </a:endParaRPr>
          </a:p>
        </p:txBody>
      </p:sp>
      <p:sp>
        <p:nvSpPr>
          <p:cNvPr id="614" name="Google Shape;614;p45"/>
          <p:cNvSpPr txBox="1"/>
          <p:nvPr/>
        </p:nvSpPr>
        <p:spPr>
          <a:xfrm rot="-1980000">
            <a:off x="4946252" y="4875799"/>
            <a:ext cx="955474" cy="91051"/>
          </a:xfrm>
          <a:prstGeom prst="rect">
            <a:avLst/>
          </a:prstGeom>
          <a:noFill/>
          <a:ln>
            <a:noFill/>
          </a:ln>
        </p:spPr>
        <p:txBody>
          <a:bodyPr anchorCtr="0" anchor="t" bIns="0" lIns="0" spcFirstLastPara="1" rIns="0" wrap="square" tIns="0">
            <a:spAutoFit/>
          </a:bodyPr>
          <a:lstStyle/>
          <a:p>
            <a:pPr indent="0" lvl="0" marL="0" marR="0" rtl="0" algn="ctr">
              <a:lnSpc>
                <a:spcPct val="98571"/>
              </a:lnSpc>
              <a:spcBef>
                <a:spcPts val="0"/>
              </a:spcBef>
              <a:spcAft>
                <a:spcPts val="0"/>
              </a:spcAft>
              <a:buNone/>
            </a:pPr>
            <a:r>
              <a:rPr lang="el-GR" sz="700">
                <a:solidFill>
                  <a:schemeClr val="dk1"/>
                </a:solidFill>
                <a:latin typeface="Calibri"/>
                <a:ea typeface="Calibri"/>
                <a:cs typeface="Calibri"/>
                <a:sym typeface="Calibri"/>
              </a:rPr>
              <a:t>Κατάλογος παραγωγών</a:t>
            </a:r>
            <a:endParaRPr sz="700">
              <a:solidFill>
                <a:schemeClr val="dk1"/>
              </a:solidFill>
              <a:latin typeface="Calibri"/>
              <a:ea typeface="Calibri"/>
              <a:cs typeface="Calibri"/>
              <a:sym typeface="Calibri"/>
            </a:endParaRPr>
          </a:p>
        </p:txBody>
      </p:sp>
      <p:sp>
        <p:nvSpPr>
          <p:cNvPr id="615" name="Google Shape;615;p45"/>
          <p:cNvSpPr txBox="1"/>
          <p:nvPr/>
        </p:nvSpPr>
        <p:spPr>
          <a:xfrm rot="5520000">
            <a:off x="5357367" y="3208758"/>
            <a:ext cx="648111" cy="192617"/>
          </a:xfrm>
          <a:prstGeom prst="rect">
            <a:avLst/>
          </a:prstGeom>
          <a:noFill/>
          <a:ln>
            <a:noFill/>
          </a:ln>
        </p:spPr>
        <p:txBody>
          <a:bodyPr anchorCtr="0" anchor="t" bIns="0" lIns="0" spcFirstLastPara="1" rIns="0" wrap="square" tIns="0">
            <a:spAutoFit/>
          </a:bodyPr>
          <a:lstStyle/>
          <a:p>
            <a:pPr indent="0" lvl="0" marL="0" marR="0" rtl="0" algn="ctr">
              <a:lnSpc>
                <a:spcPct val="66666"/>
              </a:lnSpc>
              <a:spcBef>
                <a:spcPts val="0"/>
              </a:spcBef>
              <a:spcAft>
                <a:spcPts val="0"/>
              </a:spcAft>
              <a:buNone/>
            </a:pPr>
            <a:r>
              <a:rPr baseline="30000" lang="el-GR" sz="1050">
                <a:solidFill>
                  <a:schemeClr val="dk1"/>
                </a:solidFill>
                <a:latin typeface="Calibri"/>
                <a:ea typeface="Calibri"/>
                <a:cs typeface="Calibri"/>
                <a:sym typeface="Calibri"/>
              </a:rPr>
              <a:t>Συνεταιρισμοί εστίασης</a:t>
            </a:r>
            <a:endParaRPr sz="700">
              <a:solidFill>
                <a:schemeClr val="dk1"/>
              </a:solidFill>
              <a:latin typeface="Calibri"/>
              <a:ea typeface="Calibri"/>
              <a:cs typeface="Calibri"/>
              <a:sym typeface="Calibri"/>
            </a:endParaRPr>
          </a:p>
        </p:txBody>
      </p:sp>
      <p:sp>
        <p:nvSpPr>
          <p:cNvPr id="616" name="Google Shape;616;p45"/>
          <p:cNvSpPr txBox="1"/>
          <p:nvPr/>
        </p:nvSpPr>
        <p:spPr>
          <a:xfrm rot="1740000">
            <a:off x="4878407" y="1965610"/>
            <a:ext cx="771583" cy="102849"/>
          </a:xfrm>
          <a:prstGeom prst="rect">
            <a:avLst/>
          </a:prstGeom>
          <a:noFill/>
          <a:ln>
            <a:noFill/>
          </a:ln>
        </p:spPr>
        <p:txBody>
          <a:bodyPr anchorCtr="0" anchor="t" bIns="0" lIns="0" spcFirstLastPara="1" rIns="0" wrap="square" tIns="0">
            <a:spAutoFit/>
          </a:bodyPr>
          <a:lstStyle/>
          <a:p>
            <a:pPr indent="0" lvl="0" marL="0" marR="0" rtl="0" algn="l">
              <a:lnSpc>
                <a:spcPct val="66666"/>
              </a:lnSpc>
              <a:spcBef>
                <a:spcPts val="0"/>
              </a:spcBef>
              <a:spcAft>
                <a:spcPts val="0"/>
              </a:spcAft>
              <a:buNone/>
            </a:pPr>
            <a:r>
              <a:rPr baseline="30000" lang="el-GR" sz="1050">
                <a:solidFill>
                  <a:schemeClr val="dk1"/>
                </a:solidFill>
                <a:latin typeface="Calibri"/>
                <a:ea typeface="Calibri"/>
                <a:cs typeface="Calibri"/>
                <a:sym typeface="Calibri"/>
              </a:rPr>
              <a:t>Τοπικά σφαγεία</a:t>
            </a:r>
            <a:endParaRPr sz="700">
              <a:solidFill>
                <a:schemeClr val="dk1"/>
              </a:solidFill>
              <a:latin typeface="Calibri"/>
              <a:ea typeface="Calibri"/>
              <a:cs typeface="Calibri"/>
              <a:sym typeface="Calibri"/>
            </a:endParaRPr>
          </a:p>
        </p:txBody>
      </p:sp>
      <p:sp>
        <p:nvSpPr>
          <p:cNvPr id="617" name="Google Shape;617;p45"/>
          <p:cNvSpPr txBox="1"/>
          <p:nvPr/>
        </p:nvSpPr>
        <p:spPr>
          <a:xfrm rot="1740000">
            <a:off x="4804900" y="2002261"/>
            <a:ext cx="579628" cy="102849"/>
          </a:xfrm>
          <a:prstGeom prst="rect">
            <a:avLst/>
          </a:prstGeom>
          <a:noFill/>
          <a:ln>
            <a:noFill/>
          </a:ln>
        </p:spPr>
        <p:txBody>
          <a:bodyPr anchorCtr="0" anchor="t" bIns="0" lIns="0" spcFirstLastPara="1" rIns="0" wrap="square" tIns="0">
            <a:spAutoFit/>
          </a:bodyPr>
          <a:lstStyle/>
          <a:p>
            <a:pPr indent="0" lvl="0" marL="0" marR="0" rtl="0" algn="l">
              <a:lnSpc>
                <a:spcPct val="66666"/>
              </a:lnSpc>
              <a:spcBef>
                <a:spcPts val="0"/>
              </a:spcBef>
              <a:spcAft>
                <a:spcPts val="0"/>
              </a:spcAft>
              <a:buNone/>
            </a:pPr>
            <a:r>
              <a:rPr baseline="30000" lang="el-GR" sz="1050">
                <a:solidFill>
                  <a:schemeClr val="dk1"/>
                </a:solidFill>
                <a:latin typeface="Calibri"/>
                <a:ea typeface="Calibri"/>
                <a:cs typeface="Calibri"/>
                <a:sym typeface="Calibri"/>
              </a:rPr>
              <a:t>Μανάβικα</a:t>
            </a:r>
            <a:endParaRPr sz="700">
              <a:solidFill>
                <a:schemeClr val="dk1"/>
              </a:solidFill>
              <a:latin typeface="Calibri"/>
              <a:ea typeface="Calibri"/>
              <a:cs typeface="Calibri"/>
              <a:sym typeface="Calibri"/>
            </a:endParaRPr>
          </a:p>
        </p:txBody>
      </p:sp>
      <p:sp>
        <p:nvSpPr>
          <p:cNvPr id="618" name="Google Shape;618;p45"/>
          <p:cNvSpPr txBox="1"/>
          <p:nvPr/>
        </p:nvSpPr>
        <p:spPr>
          <a:xfrm rot="2280000">
            <a:off x="3328684" y="4378700"/>
            <a:ext cx="838422" cy="102849"/>
          </a:xfrm>
          <a:prstGeom prst="rect">
            <a:avLst/>
          </a:prstGeom>
          <a:noFill/>
          <a:ln>
            <a:noFill/>
          </a:ln>
        </p:spPr>
        <p:txBody>
          <a:bodyPr anchorCtr="0" anchor="t" bIns="0" lIns="0" spcFirstLastPara="1" rIns="0" wrap="square" tIns="0">
            <a:spAutoFit/>
          </a:bodyPr>
          <a:lstStyle/>
          <a:p>
            <a:pPr indent="0" lvl="0" marL="0" marR="0" rtl="0" algn="ctr">
              <a:lnSpc>
                <a:spcPct val="66190"/>
              </a:lnSpc>
              <a:spcBef>
                <a:spcPts val="0"/>
              </a:spcBef>
              <a:spcAft>
                <a:spcPts val="0"/>
              </a:spcAft>
              <a:buNone/>
            </a:pPr>
            <a:r>
              <a:rPr baseline="30000" lang="el-GR" sz="1050">
                <a:solidFill>
                  <a:schemeClr val="dk1"/>
                </a:solidFill>
                <a:latin typeface="Calibri"/>
                <a:ea typeface="Calibri"/>
                <a:cs typeface="Calibri"/>
                <a:sym typeface="Calibri"/>
              </a:rPr>
              <a:t>Συνεταιριστική εστίαση</a:t>
            </a:r>
            <a:endParaRPr sz="700">
              <a:solidFill>
                <a:schemeClr val="dk1"/>
              </a:solidFill>
              <a:latin typeface="Calibri"/>
              <a:ea typeface="Calibri"/>
              <a:cs typeface="Calibri"/>
              <a:sym typeface="Calibri"/>
            </a:endParaRPr>
          </a:p>
        </p:txBody>
      </p:sp>
      <p:sp>
        <p:nvSpPr>
          <p:cNvPr id="619" name="Google Shape;619;p45"/>
          <p:cNvSpPr txBox="1"/>
          <p:nvPr/>
        </p:nvSpPr>
        <p:spPr>
          <a:xfrm rot="2280000">
            <a:off x="3315725" y="4413980"/>
            <a:ext cx="651342" cy="180819"/>
          </a:xfrm>
          <a:prstGeom prst="rect">
            <a:avLst/>
          </a:prstGeom>
          <a:noFill/>
          <a:ln>
            <a:noFill/>
          </a:ln>
        </p:spPr>
        <p:txBody>
          <a:bodyPr anchorCtr="0" anchor="t" bIns="0" lIns="0" spcFirstLastPara="1" rIns="0" wrap="square" tIns="0">
            <a:spAutoFit/>
          </a:bodyPr>
          <a:lstStyle/>
          <a:p>
            <a:pPr indent="0" lvl="0" marL="0" marR="0" rtl="0" algn="ctr">
              <a:lnSpc>
                <a:spcPct val="99285"/>
              </a:lnSpc>
              <a:spcBef>
                <a:spcPts val="0"/>
              </a:spcBef>
              <a:spcAft>
                <a:spcPts val="0"/>
              </a:spcAft>
              <a:buNone/>
            </a:pPr>
            <a:r>
              <a:rPr lang="el-GR" sz="700">
                <a:solidFill>
                  <a:schemeClr val="dk1"/>
                </a:solidFill>
                <a:latin typeface="Calibri"/>
                <a:ea typeface="Calibri"/>
                <a:cs typeface="Calibri"/>
                <a:sym typeface="Calibri"/>
              </a:rPr>
              <a:t>Διατροφική παιδεία</a:t>
            </a:r>
            <a:endParaRPr sz="700">
              <a:solidFill>
                <a:schemeClr val="dk1"/>
              </a:solidFill>
              <a:latin typeface="Calibri"/>
              <a:ea typeface="Calibri"/>
              <a:cs typeface="Calibri"/>
              <a:sym typeface="Calibri"/>
            </a:endParaRPr>
          </a:p>
        </p:txBody>
      </p:sp>
      <p:sp>
        <p:nvSpPr>
          <p:cNvPr id="620" name="Google Shape;620;p45"/>
          <p:cNvSpPr txBox="1"/>
          <p:nvPr/>
        </p:nvSpPr>
        <p:spPr>
          <a:xfrm rot="2280000">
            <a:off x="3184855" y="4621167"/>
            <a:ext cx="759543" cy="91051"/>
          </a:xfrm>
          <a:prstGeom prst="rect">
            <a:avLst/>
          </a:prstGeom>
          <a:noFill/>
          <a:ln>
            <a:noFill/>
          </a:ln>
        </p:spPr>
        <p:txBody>
          <a:bodyPr anchorCtr="0" anchor="t" bIns="0" lIns="0" spcFirstLastPara="1" rIns="0" wrap="square" tIns="0">
            <a:spAutoFit/>
          </a:bodyPr>
          <a:lstStyle/>
          <a:p>
            <a:pPr indent="0" lvl="0" marL="0" marR="0" rtl="0" algn="ctr">
              <a:lnSpc>
                <a:spcPct val="98571"/>
              </a:lnSpc>
              <a:spcBef>
                <a:spcPts val="0"/>
              </a:spcBef>
              <a:spcAft>
                <a:spcPts val="0"/>
              </a:spcAft>
              <a:buNone/>
            </a:pPr>
            <a:r>
              <a:rPr lang="el-GR" sz="700">
                <a:solidFill>
                  <a:schemeClr val="dk1"/>
                </a:solidFill>
                <a:latin typeface="Calibri"/>
                <a:ea typeface="Calibri"/>
                <a:cs typeface="Calibri"/>
                <a:sym typeface="Calibri"/>
              </a:rPr>
              <a:t>Επισιτιστική βοήθεια</a:t>
            </a:r>
            <a:endParaRPr sz="700">
              <a:solidFill>
                <a:schemeClr val="dk1"/>
              </a:solidFill>
              <a:latin typeface="Calibri"/>
              <a:ea typeface="Calibri"/>
              <a:cs typeface="Calibri"/>
              <a:sym typeface="Calibri"/>
            </a:endParaRPr>
          </a:p>
        </p:txBody>
      </p:sp>
      <p:sp>
        <p:nvSpPr>
          <p:cNvPr id="621" name="Google Shape;621;p45"/>
          <p:cNvSpPr txBox="1"/>
          <p:nvPr/>
        </p:nvSpPr>
        <p:spPr>
          <a:xfrm rot="2280000">
            <a:off x="3387175" y="4786511"/>
            <a:ext cx="207064" cy="91051"/>
          </a:xfrm>
          <a:prstGeom prst="rect">
            <a:avLst/>
          </a:prstGeom>
          <a:noFill/>
          <a:ln>
            <a:noFill/>
          </a:ln>
        </p:spPr>
        <p:txBody>
          <a:bodyPr anchorCtr="0" anchor="t" bIns="0" lIns="0" spcFirstLastPara="1" rIns="0" wrap="square" tIns="0">
            <a:spAutoFit/>
          </a:bodyPr>
          <a:lstStyle/>
          <a:p>
            <a:pPr indent="0" lvl="0" marL="0" marR="0" rtl="0" algn="l">
              <a:lnSpc>
                <a:spcPct val="98571"/>
              </a:lnSpc>
              <a:spcBef>
                <a:spcPts val="0"/>
              </a:spcBef>
              <a:spcAft>
                <a:spcPts val="0"/>
              </a:spcAft>
              <a:buNone/>
            </a:pPr>
            <a:r>
              <a:rPr lang="el-GR" sz="700">
                <a:solidFill>
                  <a:schemeClr val="dk1"/>
                </a:solidFill>
                <a:latin typeface="Calibri"/>
                <a:ea typeface="Calibri"/>
                <a:cs typeface="Calibri"/>
                <a:sym typeface="Calibri"/>
              </a:rPr>
              <a:t>AMP</a:t>
            </a:r>
            <a:endParaRPr sz="700">
              <a:solidFill>
                <a:schemeClr val="dk1"/>
              </a:solidFill>
              <a:latin typeface="Calibri"/>
              <a:ea typeface="Calibri"/>
              <a:cs typeface="Calibri"/>
              <a:sym typeface="Calibri"/>
            </a:endParaRPr>
          </a:p>
        </p:txBody>
      </p:sp>
      <p:sp>
        <p:nvSpPr>
          <p:cNvPr id="622" name="Google Shape;622;p45"/>
          <p:cNvSpPr txBox="1"/>
          <p:nvPr/>
        </p:nvSpPr>
        <p:spPr>
          <a:xfrm rot="5520000">
            <a:off x="5742873" y="3302418"/>
            <a:ext cx="726817" cy="102849"/>
          </a:xfrm>
          <a:prstGeom prst="rect">
            <a:avLst/>
          </a:prstGeom>
          <a:noFill/>
          <a:ln>
            <a:noFill/>
          </a:ln>
        </p:spPr>
        <p:txBody>
          <a:bodyPr anchorCtr="0" anchor="t" bIns="0" lIns="0" spcFirstLastPara="1" rIns="0" wrap="square" tIns="0">
            <a:spAutoFit/>
          </a:bodyPr>
          <a:lstStyle/>
          <a:p>
            <a:pPr indent="0" lvl="0" marL="0" marR="0" rtl="0" algn="ctr">
              <a:lnSpc>
                <a:spcPct val="66666"/>
              </a:lnSpc>
              <a:spcBef>
                <a:spcPts val="0"/>
              </a:spcBef>
              <a:spcAft>
                <a:spcPts val="0"/>
              </a:spcAft>
              <a:buNone/>
            </a:pPr>
            <a:r>
              <a:rPr baseline="30000" lang="el-GR" sz="1050">
                <a:solidFill>
                  <a:schemeClr val="dk1"/>
                </a:solidFill>
                <a:latin typeface="Calibri"/>
                <a:ea typeface="Calibri"/>
                <a:cs typeface="Calibri"/>
                <a:sym typeface="Calibri"/>
              </a:rPr>
              <a:t>Εμπορική εστίαση</a:t>
            </a:r>
            <a:endParaRPr sz="700">
              <a:solidFill>
                <a:schemeClr val="dk1"/>
              </a:solidFill>
              <a:latin typeface="Calibri"/>
              <a:ea typeface="Calibri"/>
              <a:cs typeface="Calibri"/>
              <a:sym typeface="Calibri"/>
            </a:endParaRPr>
          </a:p>
        </p:txBody>
      </p:sp>
      <p:sp>
        <p:nvSpPr>
          <p:cNvPr id="623" name="Google Shape;623;p45"/>
          <p:cNvSpPr txBox="1"/>
          <p:nvPr/>
        </p:nvSpPr>
        <p:spPr>
          <a:xfrm rot="5520000">
            <a:off x="5640529" y="3178015"/>
            <a:ext cx="534851" cy="192617"/>
          </a:xfrm>
          <a:prstGeom prst="rect">
            <a:avLst/>
          </a:prstGeom>
          <a:noFill/>
          <a:ln>
            <a:noFill/>
          </a:ln>
        </p:spPr>
        <p:txBody>
          <a:bodyPr anchorCtr="0" anchor="t" bIns="0" lIns="0" spcFirstLastPara="1" rIns="0" wrap="square" tIns="0">
            <a:spAutoFit/>
          </a:bodyPr>
          <a:lstStyle/>
          <a:p>
            <a:pPr indent="0" lvl="0" marL="0" marR="0" rtl="0" algn="ctr">
              <a:lnSpc>
                <a:spcPct val="66666"/>
              </a:lnSpc>
              <a:spcBef>
                <a:spcPts val="0"/>
              </a:spcBef>
              <a:spcAft>
                <a:spcPts val="0"/>
              </a:spcAft>
              <a:buNone/>
            </a:pPr>
            <a:r>
              <a:rPr baseline="30000" lang="el-GR" sz="1050">
                <a:solidFill>
                  <a:schemeClr val="dk1"/>
                </a:solidFill>
                <a:latin typeface="Calibri"/>
                <a:ea typeface="Calibri"/>
                <a:cs typeface="Calibri"/>
                <a:sym typeface="Calibri"/>
              </a:rPr>
              <a:t>Τοπικά καταστήματα</a:t>
            </a:r>
            <a:endParaRPr sz="7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7" name="Shape 67"/>
        <p:cNvGrpSpPr/>
        <p:nvPr/>
      </p:nvGrpSpPr>
      <p:grpSpPr>
        <a:xfrm>
          <a:off x="0" y="0"/>
          <a:ext cx="0" cy="0"/>
          <a:chOff x="0" y="0"/>
          <a:chExt cx="0" cy="0"/>
        </a:xfrm>
      </p:grpSpPr>
      <p:sp>
        <p:nvSpPr>
          <p:cNvPr id="68" name="Google Shape;68;p10"/>
          <p:cNvSpPr txBox="1"/>
          <p:nvPr/>
        </p:nvSpPr>
        <p:spPr>
          <a:xfrm>
            <a:off x="707390" y="1028700"/>
            <a:ext cx="7461250" cy="3547125"/>
          </a:xfrm>
          <a:prstGeom prst="rect">
            <a:avLst/>
          </a:prstGeom>
          <a:noFill/>
          <a:ln>
            <a:noFill/>
          </a:ln>
        </p:spPr>
        <p:txBody>
          <a:bodyPr anchorCtr="0" anchor="t" bIns="0" lIns="0" spcFirstLastPara="1" rIns="0" wrap="square" tIns="45700">
            <a:spAutoFit/>
          </a:bodyPr>
          <a:lstStyle/>
          <a:p>
            <a:pPr indent="0" lvl="0" marL="12700" marR="362585" rtl="0" algn="l">
              <a:lnSpc>
                <a:spcPct val="109523"/>
              </a:lnSpc>
              <a:spcBef>
                <a:spcPts val="0"/>
              </a:spcBef>
              <a:spcAft>
                <a:spcPts val="0"/>
              </a:spcAft>
              <a:buNone/>
            </a:pPr>
            <a:r>
              <a:rPr lang="el-GR" sz="2100">
                <a:solidFill>
                  <a:schemeClr val="dk1"/>
                </a:solidFill>
                <a:latin typeface="Calibri"/>
                <a:ea typeface="Calibri"/>
                <a:cs typeface="Calibri"/>
                <a:sym typeface="Calibri"/>
              </a:rPr>
              <a:t>Ένας διπλός στρατηγικός στόχος: η αξιολόγηση/διατύπωση άποψης και η έναρξη μιας αλλαγής</a:t>
            </a:r>
            <a:endParaRPr/>
          </a:p>
          <a:p>
            <a:pPr indent="0" lvl="0" marL="12700" marR="362585" rtl="0" algn="l">
              <a:lnSpc>
                <a:spcPct val="109523"/>
              </a:lnSpc>
              <a:spcBef>
                <a:spcPts val="360"/>
              </a:spcBef>
              <a:spcAft>
                <a:spcPts val="0"/>
              </a:spcAft>
              <a:buNone/>
            </a:pPr>
            <a:r>
              <a:t/>
            </a:r>
            <a:endParaRPr sz="2100">
              <a:solidFill>
                <a:schemeClr val="dk1"/>
              </a:solidFill>
              <a:latin typeface="Calibri"/>
              <a:ea typeface="Calibri"/>
              <a:cs typeface="Calibri"/>
              <a:sym typeface="Calibri"/>
            </a:endParaRPr>
          </a:p>
          <a:p>
            <a:pPr indent="0" lvl="0" marL="12700" marR="362585" rtl="0" algn="l">
              <a:lnSpc>
                <a:spcPct val="109523"/>
              </a:lnSpc>
              <a:spcBef>
                <a:spcPts val="360"/>
              </a:spcBef>
              <a:spcAft>
                <a:spcPts val="0"/>
              </a:spcAft>
              <a:buNone/>
            </a:pPr>
            <a:r>
              <a:rPr lang="el-GR" sz="2100">
                <a:solidFill>
                  <a:schemeClr val="dk1"/>
                </a:solidFill>
                <a:latin typeface="Calibri"/>
                <a:ea typeface="Calibri"/>
                <a:cs typeface="Calibri"/>
                <a:sym typeface="Calibri"/>
              </a:rPr>
              <a:t>Επομένως δύο διαστάσεις:</a:t>
            </a:r>
            <a:endParaRPr/>
          </a:p>
          <a:p>
            <a:pPr indent="0" lvl="0" marL="12700" marR="362585" rtl="0" algn="l">
              <a:lnSpc>
                <a:spcPct val="109523"/>
              </a:lnSpc>
              <a:spcBef>
                <a:spcPts val="360"/>
              </a:spcBef>
              <a:spcAft>
                <a:spcPts val="0"/>
              </a:spcAft>
              <a:buNone/>
            </a:pPr>
            <a:r>
              <a:t/>
            </a:r>
            <a:endParaRPr sz="2100">
              <a:solidFill>
                <a:schemeClr val="dk1"/>
              </a:solidFill>
              <a:latin typeface="Calibri"/>
              <a:ea typeface="Calibri"/>
              <a:cs typeface="Calibri"/>
              <a:sym typeface="Calibri"/>
            </a:endParaRPr>
          </a:p>
          <a:p>
            <a:pPr indent="-342900" lvl="0" marL="355600" marR="362585" rtl="0" algn="l">
              <a:lnSpc>
                <a:spcPct val="109523"/>
              </a:lnSpc>
              <a:spcBef>
                <a:spcPts val="360"/>
              </a:spcBef>
              <a:spcAft>
                <a:spcPts val="0"/>
              </a:spcAft>
              <a:buClr>
                <a:schemeClr val="dk1"/>
              </a:buClr>
              <a:buSzPts val="2100"/>
              <a:buFont typeface="Arial"/>
              <a:buChar char="•"/>
            </a:pPr>
            <a:r>
              <a:rPr lang="el-GR" sz="2100">
                <a:solidFill>
                  <a:schemeClr val="dk1"/>
                </a:solidFill>
                <a:latin typeface="Calibri"/>
                <a:ea typeface="Calibri"/>
                <a:cs typeface="Calibri"/>
                <a:sym typeface="Calibri"/>
              </a:rPr>
              <a:t>Η περιοχή: η συνοχή της, η «ταυτότητα», τα προβλήματα, τα όριά της… αποτελεί «σύστημα»; Είναι «περιοχή δράσης» και ποιοι είναι οι φορείς (κάποιοι επικεφαλής, η τοπική κοινωνία κ.λπ.); </a:t>
            </a:r>
            <a:endParaRPr/>
          </a:p>
          <a:p>
            <a:pPr indent="-342900" lvl="0" marL="355600" marR="362585" rtl="0" algn="l">
              <a:lnSpc>
                <a:spcPct val="109523"/>
              </a:lnSpc>
              <a:spcBef>
                <a:spcPts val="360"/>
              </a:spcBef>
              <a:spcAft>
                <a:spcPts val="0"/>
              </a:spcAft>
              <a:buClr>
                <a:schemeClr val="dk1"/>
              </a:buClr>
              <a:buSzPts val="2100"/>
              <a:buFont typeface="Arial"/>
              <a:buChar char="•"/>
            </a:pPr>
            <a:r>
              <a:rPr lang="el-GR" sz="2100">
                <a:solidFill>
                  <a:schemeClr val="dk1"/>
                </a:solidFill>
                <a:latin typeface="Calibri"/>
                <a:ea typeface="Calibri"/>
                <a:cs typeface="Calibri"/>
                <a:sym typeface="Calibri"/>
              </a:rPr>
              <a:t>Φορείς: πώς θα τους κινητοποιήσουμε για να υποστηρίξουν το έργο;</a:t>
            </a:r>
            <a:endParaRPr sz="2100">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27" name="Shape 627"/>
        <p:cNvGrpSpPr/>
        <p:nvPr/>
      </p:nvGrpSpPr>
      <p:grpSpPr>
        <a:xfrm>
          <a:off x="0" y="0"/>
          <a:ext cx="0" cy="0"/>
          <a:chOff x="0" y="0"/>
          <a:chExt cx="0" cy="0"/>
        </a:xfrm>
      </p:grpSpPr>
      <p:sp>
        <p:nvSpPr>
          <p:cNvPr id="628" name="Google Shape;628;p46"/>
          <p:cNvSpPr txBox="1"/>
          <p:nvPr>
            <p:ph type="title"/>
          </p:nvPr>
        </p:nvSpPr>
        <p:spPr>
          <a:xfrm>
            <a:off x="2120074" y="342900"/>
            <a:ext cx="4907915" cy="1097736"/>
          </a:xfrm>
          <a:prstGeom prst="rect">
            <a:avLst/>
          </a:prstGeom>
          <a:noFill/>
          <a:ln>
            <a:noFill/>
          </a:ln>
        </p:spPr>
        <p:txBody>
          <a:bodyPr anchorCtr="0" anchor="t" bIns="0" lIns="0" spcFirstLastPara="1" rIns="0" wrap="square" tIns="12700">
            <a:spAutoFit/>
          </a:bodyPr>
          <a:lstStyle/>
          <a:p>
            <a:pPr indent="0" lvl="0" marL="0" rtl="0" algn="ctr">
              <a:lnSpc>
                <a:spcPct val="100000"/>
              </a:lnSpc>
              <a:spcBef>
                <a:spcPts val="0"/>
              </a:spcBef>
              <a:spcAft>
                <a:spcPts val="0"/>
              </a:spcAft>
              <a:buNone/>
            </a:pPr>
            <a:r>
              <a:rPr lang="el-GR" sz="2350"/>
              <a:t>Τοπικές πολιτικές τροφίμων</a:t>
            </a:r>
            <a:br>
              <a:rPr lang="el-GR" sz="2350"/>
            </a:br>
            <a:r>
              <a:rPr lang="el-GR" sz="2350"/>
              <a:t>Επιτάχυνση των διαδικασιών ένταξης στις δημόσιες πολιτικές</a:t>
            </a:r>
            <a:endParaRPr sz="1600">
              <a:latin typeface="Arial"/>
              <a:ea typeface="Arial"/>
              <a:cs typeface="Arial"/>
              <a:sym typeface="Arial"/>
            </a:endParaRPr>
          </a:p>
        </p:txBody>
      </p:sp>
      <p:sp>
        <p:nvSpPr>
          <p:cNvPr id="629" name="Google Shape;629;p46"/>
          <p:cNvSpPr/>
          <p:nvPr/>
        </p:nvSpPr>
        <p:spPr>
          <a:xfrm>
            <a:off x="1259216" y="2226016"/>
            <a:ext cx="1986280" cy="1909445"/>
          </a:xfrm>
          <a:custGeom>
            <a:rect b="b" l="l" r="r" t="t"/>
            <a:pathLst>
              <a:path extrusionOk="0" h="1909445" w="1986280">
                <a:moveTo>
                  <a:pt x="992870" y="0"/>
                </a:moveTo>
                <a:lnTo>
                  <a:pt x="943316" y="1168"/>
                </a:lnTo>
                <a:lnTo>
                  <a:pt x="894390" y="4636"/>
                </a:lnTo>
                <a:lnTo>
                  <a:pt x="846151" y="10350"/>
                </a:lnTo>
                <a:lnTo>
                  <a:pt x="798654" y="18255"/>
                </a:lnTo>
                <a:lnTo>
                  <a:pt x="751957" y="28296"/>
                </a:lnTo>
                <a:lnTo>
                  <a:pt x="706116" y="40419"/>
                </a:lnTo>
                <a:lnTo>
                  <a:pt x="661188" y="54568"/>
                </a:lnTo>
                <a:lnTo>
                  <a:pt x="617231" y="70689"/>
                </a:lnTo>
                <a:lnTo>
                  <a:pt x="574301" y="88727"/>
                </a:lnTo>
                <a:lnTo>
                  <a:pt x="532455" y="108629"/>
                </a:lnTo>
                <a:lnTo>
                  <a:pt x="491749" y="130338"/>
                </a:lnTo>
                <a:lnTo>
                  <a:pt x="452242" y="153800"/>
                </a:lnTo>
                <a:lnTo>
                  <a:pt x="413989" y="178961"/>
                </a:lnTo>
                <a:lnTo>
                  <a:pt x="377047" y="205766"/>
                </a:lnTo>
                <a:lnTo>
                  <a:pt x="341474" y="234160"/>
                </a:lnTo>
                <a:lnTo>
                  <a:pt x="307326" y="264089"/>
                </a:lnTo>
                <a:lnTo>
                  <a:pt x="274661" y="295497"/>
                </a:lnTo>
                <a:lnTo>
                  <a:pt x="243534" y="328330"/>
                </a:lnTo>
                <a:lnTo>
                  <a:pt x="214003" y="362534"/>
                </a:lnTo>
                <a:lnTo>
                  <a:pt x="186125" y="398054"/>
                </a:lnTo>
                <a:lnTo>
                  <a:pt x="159957" y="434834"/>
                </a:lnTo>
                <a:lnTo>
                  <a:pt x="135555" y="472821"/>
                </a:lnTo>
                <a:lnTo>
                  <a:pt x="112977" y="511960"/>
                </a:lnTo>
                <a:lnTo>
                  <a:pt x="92279" y="552195"/>
                </a:lnTo>
                <a:lnTo>
                  <a:pt x="73519" y="593473"/>
                </a:lnTo>
                <a:lnTo>
                  <a:pt x="56752" y="635738"/>
                </a:lnTo>
                <a:lnTo>
                  <a:pt x="42037" y="678936"/>
                </a:lnTo>
                <a:lnTo>
                  <a:pt x="29429" y="723012"/>
                </a:lnTo>
                <a:lnTo>
                  <a:pt x="18986" y="767912"/>
                </a:lnTo>
                <a:lnTo>
                  <a:pt x="10765" y="813581"/>
                </a:lnTo>
                <a:lnTo>
                  <a:pt x="4822" y="859963"/>
                </a:lnTo>
                <a:lnTo>
                  <a:pt x="1215" y="907005"/>
                </a:lnTo>
                <a:lnTo>
                  <a:pt x="0" y="954652"/>
                </a:lnTo>
                <a:lnTo>
                  <a:pt x="1215" y="1002299"/>
                </a:lnTo>
                <a:lnTo>
                  <a:pt x="4822" y="1049341"/>
                </a:lnTo>
                <a:lnTo>
                  <a:pt x="10765" y="1095724"/>
                </a:lnTo>
                <a:lnTo>
                  <a:pt x="18986" y="1141392"/>
                </a:lnTo>
                <a:lnTo>
                  <a:pt x="29429" y="1186292"/>
                </a:lnTo>
                <a:lnTo>
                  <a:pt x="42037" y="1230369"/>
                </a:lnTo>
                <a:lnTo>
                  <a:pt x="56752" y="1273567"/>
                </a:lnTo>
                <a:lnTo>
                  <a:pt x="73519" y="1315832"/>
                </a:lnTo>
                <a:lnTo>
                  <a:pt x="92279" y="1357110"/>
                </a:lnTo>
                <a:lnTo>
                  <a:pt x="112977" y="1397345"/>
                </a:lnTo>
                <a:lnTo>
                  <a:pt x="135555" y="1436484"/>
                </a:lnTo>
                <a:lnTo>
                  <a:pt x="159957" y="1474471"/>
                </a:lnTo>
                <a:lnTo>
                  <a:pt x="186125" y="1511251"/>
                </a:lnTo>
                <a:lnTo>
                  <a:pt x="214003" y="1546771"/>
                </a:lnTo>
                <a:lnTo>
                  <a:pt x="243534" y="1580975"/>
                </a:lnTo>
                <a:lnTo>
                  <a:pt x="274661" y="1613808"/>
                </a:lnTo>
                <a:lnTo>
                  <a:pt x="307326" y="1645216"/>
                </a:lnTo>
                <a:lnTo>
                  <a:pt x="341474" y="1675145"/>
                </a:lnTo>
                <a:lnTo>
                  <a:pt x="377047" y="1703539"/>
                </a:lnTo>
                <a:lnTo>
                  <a:pt x="413989" y="1730344"/>
                </a:lnTo>
                <a:lnTo>
                  <a:pt x="452242" y="1755504"/>
                </a:lnTo>
                <a:lnTo>
                  <a:pt x="491749" y="1778967"/>
                </a:lnTo>
                <a:lnTo>
                  <a:pt x="532455" y="1800676"/>
                </a:lnTo>
                <a:lnTo>
                  <a:pt x="574301" y="1820577"/>
                </a:lnTo>
                <a:lnTo>
                  <a:pt x="617231" y="1838616"/>
                </a:lnTo>
                <a:lnTo>
                  <a:pt x="661188" y="1854737"/>
                </a:lnTo>
                <a:lnTo>
                  <a:pt x="706116" y="1868886"/>
                </a:lnTo>
                <a:lnTo>
                  <a:pt x="751957" y="1881008"/>
                </a:lnTo>
                <a:lnTo>
                  <a:pt x="798654" y="1891049"/>
                </a:lnTo>
                <a:lnTo>
                  <a:pt x="846151" y="1898954"/>
                </a:lnTo>
                <a:lnTo>
                  <a:pt x="894390" y="1904668"/>
                </a:lnTo>
                <a:lnTo>
                  <a:pt x="943316" y="1908136"/>
                </a:lnTo>
                <a:lnTo>
                  <a:pt x="992870" y="1909305"/>
                </a:lnTo>
                <a:lnTo>
                  <a:pt x="1042424" y="1908136"/>
                </a:lnTo>
                <a:lnTo>
                  <a:pt x="1091349" y="1904668"/>
                </a:lnTo>
                <a:lnTo>
                  <a:pt x="1139589" y="1898954"/>
                </a:lnTo>
                <a:lnTo>
                  <a:pt x="1187086" y="1891049"/>
                </a:lnTo>
                <a:lnTo>
                  <a:pt x="1233783" y="1881008"/>
                </a:lnTo>
                <a:lnTo>
                  <a:pt x="1279624" y="1868886"/>
                </a:lnTo>
                <a:lnTo>
                  <a:pt x="1324552" y="1854737"/>
                </a:lnTo>
                <a:lnTo>
                  <a:pt x="1368509" y="1838616"/>
                </a:lnTo>
                <a:lnTo>
                  <a:pt x="1411439" y="1820577"/>
                </a:lnTo>
                <a:lnTo>
                  <a:pt x="1453285" y="1800676"/>
                </a:lnTo>
                <a:lnTo>
                  <a:pt x="1493991" y="1778967"/>
                </a:lnTo>
                <a:lnTo>
                  <a:pt x="1533499" y="1755504"/>
                </a:lnTo>
                <a:lnTo>
                  <a:pt x="1571752" y="1730344"/>
                </a:lnTo>
                <a:lnTo>
                  <a:pt x="1608693" y="1703539"/>
                </a:lnTo>
                <a:lnTo>
                  <a:pt x="1644266" y="1675145"/>
                </a:lnTo>
                <a:lnTo>
                  <a:pt x="1678414" y="1645216"/>
                </a:lnTo>
                <a:lnTo>
                  <a:pt x="1711080" y="1613808"/>
                </a:lnTo>
                <a:lnTo>
                  <a:pt x="1742206" y="1580975"/>
                </a:lnTo>
                <a:lnTo>
                  <a:pt x="1771737" y="1546771"/>
                </a:lnTo>
                <a:lnTo>
                  <a:pt x="1799615" y="1511251"/>
                </a:lnTo>
                <a:lnTo>
                  <a:pt x="1825783" y="1474471"/>
                </a:lnTo>
                <a:lnTo>
                  <a:pt x="1850185" y="1436484"/>
                </a:lnTo>
                <a:lnTo>
                  <a:pt x="1872763" y="1397345"/>
                </a:lnTo>
                <a:lnTo>
                  <a:pt x="1893461" y="1357110"/>
                </a:lnTo>
                <a:lnTo>
                  <a:pt x="1912221" y="1315832"/>
                </a:lnTo>
                <a:lnTo>
                  <a:pt x="1928988" y="1273567"/>
                </a:lnTo>
                <a:lnTo>
                  <a:pt x="1943703" y="1230369"/>
                </a:lnTo>
                <a:lnTo>
                  <a:pt x="1956311" y="1186292"/>
                </a:lnTo>
                <a:lnTo>
                  <a:pt x="1966754" y="1141392"/>
                </a:lnTo>
                <a:lnTo>
                  <a:pt x="1974975" y="1095724"/>
                </a:lnTo>
                <a:lnTo>
                  <a:pt x="1980918" y="1049341"/>
                </a:lnTo>
                <a:lnTo>
                  <a:pt x="1984525" y="1002299"/>
                </a:lnTo>
                <a:lnTo>
                  <a:pt x="1985741" y="954652"/>
                </a:lnTo>
                <a:lnTo>
                  <a:pt x="1984525" y="907005"/>
                </a:lnTo>
                <a:lnTo>
                  <a:pt x="1980918" y="859963"/>
                </a:lnTo>
                <a:lnTo>
                  <a:pt x="1974975" y="813581"/>
                </a:lnTo>
                <a:lnTo>
                  <a:pt x="1966754" y="767912"/>
                </a:lnTo>
                <a:lnTo>
                  <a:pt x="1956311" y="723012"/>
                </a:lnTo>
                <a:lnTo>
                  <a:pt x="1943703" y="678936"/>
                </a:lnTo>
                <a:lnTo>
                  <a:pt x="1928988" y="635738"/>
                </a:lnTo>
                <a:lnTo>
                  <a:pt x="1912221" y="593473"/>
                </a:lnTo>
                <a:lnTo>
                  <a:pt x="1893461" y="552195"/>
                </a:lnTo>
                <a:lnTo>
                  <a:pt x="1872763" y="511960"/>
                </a:lnTo>
                <a:lnTo>
                  <a:pt x="1850185" y="472821"/>
                </a:lnTo>
                <a:lnTo>
                  <a:pt x="1825783" y="434834"/>
                </a:lnTo>
                <a:lnTo>
                  <a:pt x="1799615" y="398054"/>
                </a:lnTo>
                <a:lnTo>
                  <a:pt x="1771737" y="362534"/>
                </a:lnTo>
                <a:lnTo>
                  <a:pt x="1742206" y="328330"/>
                </a:lnTo>
                <a:lnTo>
                  <a:pt x="1711080" y="295497"/>
                </a:lnTo>
                <a:lnTo>
                  <a:pt x="1678414" y="264089"/>
                </a:lnTo>
                <a:lnTo>
                  <a:pt x="1644266" y="234160"/>
                </a:lnTo>
                <a:lnTo>
                  <a:pt x="1608693" y="205766"/>
                </a:lnTo>
                <a:lnTo>
                  <a:pt x="1571752" y="178961"/>
                </a:lnTo>
                <a:lnTo>
                  <a:pt x="1533499" y="153800"/>
                </a:lnTo>
                <a:lnTo>
                  <a:pt x="1493991" y="130338"/>
                </a:lnTo>
                <a:lnTo>
                  <a:pt x="1453285" y="108629"/>
                </a:lnTo>
                <a:lnTo>
                  <a:pt x="1411439" y="88727"/>
                </a:lnTo>
                <a:lnTo>
                  <a:pt x="1368509" y="70689"/>
                </a:lnTo>
                <a:lnTo>
                  <a:pt x="1324552" y="54568"/>
                </a:lnTo>
                <a:lnTo>
                  <a:pt x="1279624" y="40419"/>
                </a:lnTo>
                <a:lnTo>
                  <a:pt x="1233783" y="28296"/>
                </a:lnTo>
                <a:lnTo>
                  <a:pt x="1187086" y="18255"/>
                </a:lnTo>
                <a:lnTo>
                  <a:pt x="1139589" y="10350"/>
                </a:lnTo>
                <a:lnTo>
                  <a:pt x="1091349" y="4636"/>
                </a:lnTo>
                <a:lnTo>
                  <a:pt x="1042424" y="1168"/>
                </a:lnTo>
                <a:lnTo>
                  <a:pt x="992870" y="0"/>
                </a:lnTo>
                <a:close/>
              </a:path>
            </a:pathLst>
          </a:custGeom>
          <a:solidFill>
            <a:srgbClr val="38572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0" name="Google Shape;630;p46"/>
          <p:cNvSpPr txBox="1"/>
          <p:nvPr/>
        </p:nvSpPr>
        <p:spPr>
          <a:xfrm>
            <a:off x="1453567" y="2019300"/>
            <a:ext cx="1755851" cy="376385"/>
          </a:xfrm>
          <a:prstGeom prst="rect">
            <a:avLst/>
          </a:prstGeom>
          <a:solidFill>
            <a:srgbClr val="548235"/>
          </a:solidFill>
          <a:ln>
            <a:noFill/>
          </a:ln>
        </p:spPr>
        <p:txBody>
          <a:bodyPr anchorCtr="0" anchor="t" bIns="0" lIns="0" spcFirstLastPara="1" rIns="0" wrap="square" tIns="6975">
            <a:spAutoFit/>
          </a:bodyPr>
          <a:lstStyle/>
          <a:p>
            <a:pPr indent="0" lvl="0" marL="19050" marR="0" rtl="0" algn="ctr">
              <a:lnSpc>
                <a:spcPct val="100000"/>
              </a:lnSpc>
              <a:spcBef>
                <a:spcPts val="0"/>
              </a:spcBef>
              <a:spcAft>
                <a:spcPts val="0"/>
              </a:spcAft>
              <a:buNone/>
            </a:pPr>
            <a:r>
              <a:rPr lang="el-GR" sz="1200">
                <a:solidFill>
                  <a:srgbClr val="FFFFFF"/>
                </a:solidFill>
                <a:latin typeface="Tahoma"/>
                <a:ea typeface="Tahoma"/>
                <a:cs typeface="Tahoma"/>
                <a:sym typeface="Tahoma"/>
              </a:rPr>
              <a:t>Παράγοντες της αγοράς </a:t>
            </a:r>
            <a:endParaRPr sz="1200">
              <a:solidFill>
                <a:schemeClr val="dk1"/>
              </a:solidFill>
              <a:latin typeface="Tahoma"/>
              <a:ea typeface="Tahoma"/>
              <a:cs typeface="Tahoma"/>
              <a:sym typeface="Tahoma"/>
            </a:endParaRPr>
          </a:p>
        </p:txBody>
      </p:sp>
      <p:sp>
        <p:nvSpPr>
          <p:cNvPr id="631" name="Google Shape;631;p46"/>
          <p:cNvSpPr txBox="1"/>
          <p:nvPr/>
        </p:nvSpPr>
        <p:spPr>
          <a:xfrm>
            <a:off x="152400" y="3733222"/>
            <a:ext cx="1478141" cy="191078"/>
          </a:xfrm>
          <a:prstGeom prst="rect">
            <a:avLst/>
          </a:prstGeom>
          <a:solidFill>
            <a:srgbClr val="548235"/>
          </a:solidFill>
          <a:ln>
            <a:noFill/>
          </a:ln>
        </p:spPr>
        <p:txBody>
          <a:bodyPr anchorCtr="0" anchor="t" bIns="0" lIns="0" spcFirstLastPara="1" rIns="0" wrap="square" tIns="6350">
            <a:spAutoFit/>
          </a:bodyPr>
          <a:lstStyle/>
          <a:p>
            <a:pPr indent="0" lvl="0" marL="19050" marR="0" rtl="0" algn="l">
              <a:lnSpc>
                <a:spcPct val="100000"/>
              </a:lnSpc>
              <a:spcBef>
                <a:spcPts val="0"/>
              </a:spcBef>
              <a:spcAft>
                <a:spcPts val="0"/>
              </a:spcAft>
              <a:buNone/>
            </a:pPr>
            <a:r>
              <a:rPr lang="el-GR" sz="1200">
                <a:solidFill>
                  <a:srgbClr val="FFFFFF"/>
                </a:solidFill>
                <a:latin typeface="Tahoma"/>
                <a:ea typeface="Tahoma"/>
                <a:cs typeface="Tahoma"/>
                <a:sym typeface="Tahoma"/>
              </a:rPr>
              <a:t>Δημόσιοι παράγοντες</a:t>
            </a:r>
            <a:endParaRPr sz="1200">
              <a:solidFill>
                <a:schemeClr val="dk1"/>
              </a:solidFill>
              <a:latin typeface="Tahoma"/>
              <a:ea typeface="Tahoma"/>
              <a:cs typeface="Tahoma"/>
              <a:sym typeface="Tahoma"/>
            </a:endParaRPr>
          </a:p>
        </p:txBody>
      </p:sp>
      <p:sp>
        <p:nvSpPr>
          <p:cNvPr id="632" name="Google Shape;632;p46"/>
          <p:cNvSpPr txBox="1"/>
          <p:nvPr/>
        </p:nvSpPr>
        <p:spPr>
          <a:xfrm>
            <a:off x="2856387" y="3601933"/>
            <a:ext cx="1319530" cy="545662"/>
          </a:xfrm>
          <a:prstGeom prst="rect">
            <a:avLst/>
          </a:prstGeom>
          <a:solidFill>
            <a:srgbClr val="548235"/>
          </a:solidFill>
          <a:ln>
            <a:noFill/>
          </a:ln>
        </p:spPr>
        <p:txBody>
          <a:bodyPr anchorCtr="0" anchor="t" bIns="0" lIns="0" spcFirstLastPara="1" rIns="0" wrap="square" tIns="6975">
            <a:spAutoFit/>
          </a:bodyPr>
          <a:lstStyle/>
          <a:p>
            <a:pPr indent="0" lvl="0" marL="19050" marR="0" rtl="0" algn="l">
              <a:lnSpc>
                <a:spcPct val="119166"/>
              </a:lnSpc>
              <a:spcBef>
                <a:spcPts val="0"/>
              </a:spcBef>
              <a:spcAft>
                <a:spcPts val="0"/>
              </a:spcAft>
              <a:buNone/>
            </a:pPr>
            <a:r>
              <a:rPr lang="el-GR" sz="1200">
                <a:solidFill>
                  <a:srgbClr val="FFFFFF"/>
                </a:solidFill>
                <a:latin typeface="Tahoma"/>
                <a:ea typeface="Tahoma"/>
                <a:cs typeface="Tahoma"/>
                <a:sym typeface="Tahoma"/>
              </a:rPr>
              <a:t>Παράγοντες της κοινωνίας των πολιτών</a:t>
            </a:r>
            <a:endParaRPr sz="1200">
              <a:solidFill>
                <a:schemeClr val="dk1"/>
              </a:solidFill>
              <a:latin typeface="Tahoma"/>
              <a:ea typeface="Tahoma"/>
              <a:cs typeface="Tahoma"/>
              <a:sym typeface="Tahoma"/>
            </a:endParaRPr>
          </a:p>
        </p:txBody>
      </p:sp>
      <p:sp>
        <p:nvSpPr>
          <p:cNvPr id="633" name="Google Shape;633;p46"/>
          <p:cNvSpPr txBox="1"/>
          <p:nvPr/>
        </p:nvSpPr>
        <p:spPr>
          <a:xfrm>
            <a:off x="1794250" y="2857500"/>
            <a:ext cx="911278" cy="547394"/>
          </a:xfrm>
          <a:prstGeom prst="rect">
            <a:avLst/>
          </a:prstGeom>
          <a:noFill/>
          <a:ln>
            <a:noFill/>
          </a:ln>
        </p:spPr>
        <p:txBody>
          <a:bodyPr anchorCtr="0" anchor="t" bIns="0" lIns="0" spcFirstLastPara="1" rIns="0" wrap="square" tIns="9525">
            <a:spAutoFit/>
          </a:bodyPr>
          <a:lstStyle/>
          <a:p>
            <a:pPr indent="0" lvl="0" marL="12700" marR="5080" rtl="0" algn="ctr">
              <a:lnSpc>
                <a:spcPct val="101800"/>
              </a:lnSpc>
              <a:spcBef>
                <a:spcPts val="0"/>
              </a:spcBef>
              <a:spcAft>
                <a:spcPts val="0"/>
              </a:spcAft>
              <a:buNone/>
            </a:pPr>
            <a:r>
              <a:rPr lang="el-GR" sz="1100">
                <a:solidFill>
                  <a:srgbClr val="FFFFFF"/>
                </a:solidFill>
                <a:latin typeface="Calibri"/>
                <a:ea typeface="Calibri"/>
                <a:cs typeface="Calibri"/>
                <a:sym typeface="Calibri"/>
              </a:rPr>
              <a:t>Διοίκηση</a:t>
            </a:r>
            <a:endParaRPr/>
          </a:p>
          <a:p>
            <a:pPr indent="0" lvl="0" marL="12700" marR="5080" rtl="0" algn="ctr">
              <a:lnSpc>
                <a:spcPct val="101800"/>
              </a:lnSpc>
              <a:spcBef>
                <a:spcPts val="75"/>
              </a:spcBef>
              <a:spcAft>
                <a:spcPts val="0"/>
              </a:spcAft>
              <a:buNone/>
            </a:pPr>
            <a:r>
              <a:rPr lang="el-GR" sz="1100">
                <a:solidFill>
                  <a:srgbClr val="FFFFFF"/>
                </a:solidFill>
                <a:latin typeface="Calibri"/>
                <a:ea typeface="Calibri"/>
                <a:cs typeface="Calibri"/>
                <a:sym typeface="Calibri"/>
              </a:rPr>
              <a:t>Διατρέφεται</a:t>
            </a:r>
            <a:endParaRPr/>
          </a:p>
          <a:p>
            <a:pPr indent="0" lvl="0" marL="12700" marR="5080" rtl="0" algn="ctr">
              <a:lnSpc>
                <a:spcPct val="101800"/>
              </a:lnSpc>
              <a:spcBef>
                <a:spcPts val="75"/>
              </a:spcBef>
              <a:spcAft>
                <a:spcPts val="0"/>
              </a:spcAft>
              <a:buNone/>
            </a:pPr>
            <a:r>
              <a:rPr lang="el-GR" sz="1100">
                <a:solidFill>
                  <a:srgbClr val="FFFFFF"/>
                </a:solidFill>
                <a:latin typeface="Calibri"/>
                <a:ea typeface="Calibri"/>
                <a:cs typeface="Calibri"/>
                <a:sym typeface="Calibri"/>
              </a:rPr>
              <a:t>Τοπικά</a:t>
            </a:r>
            <a:endParaRPr sz="1100">
              <a:solidFill>
                <a:schemeClr val="dk1"/>
              </a:solidFill>
              <a:latin typeface="Calibri"/>
              <a:ea typeface="Calibri"/>
              <a:cs typeface="Calibri"/>
              <a:sym typeface="Calibri"/>
            </a:endParaRPr>
          </a:p>
        </p:txBody>
      </p:sp>
      <p:grpSp>
        <p:nvGrpSpPr>
          <p:cNvPr id="634" name="Google Shape;634;p46"/>
          <p:cNvGrpSpPr/>
          <p:nvPr/>
        </p:nvGrpSpPr>
        <p:grpSpPr>
          <a:xfrm>
            <a:off x="464884" y="2240371"/>
            <a:ext cx="4178846" cy="2621975"/>
            <a:chOff x="464884" y="2240371"/>
            <a:chExt cx="4178846" cy="2621975"/>
          </a:xfrm>
        </p:grpSpPr>
        <p:pic>
          <p:nvPicPr>
            <p:cNvPr id="635" name="Google Shape;635;p46"/>
            <p:cNvPicPr preferRelativeResize="0"/>
            <p:nvPr/>
          </p:nvPicPr>
          <p:blipFill rotWithShape="1">
            <a:blip r:embed="rId3">
              <a:alphaModFix/>
            </a:blip>
            <a:srcRect b="0" l="0" r="0" t="0"/>
            <a:stretch/>
          </p:blipFill>
          <p:spPr>
            <a:xfrm>
              <a:off x="464884" y="2243893"/>
              <a:ext cx="829869" cy="1238674"/>
            </a:xfrm>
            <a:prstGeom prst="rect">
              <a:avLst/>
            </a:prstGeom>
            <a:noFill/>
            <a:ln>
              <a:noFill/>
            </a:ln>
          </p:spPr>
        </p:pic>
        <p:pic>
          <p:nvPicPr>
            <p:cNvPr id="636" name="Google Shape;636;p46"/>
            <p:cNvPicPr preferRelativeResize="0"/>
            <p:nvPr/>
          </p:nvPicPr>
          <p:blipFill rotWithShape="1">
            <a:blip r:embed="rId4">
              <a:alphaModFix/>
            </a:blip>
            <a:srcRect b="0" l="0" r="0" t="0"/>
            <a:stretch/>
          </p:blipFill>
          <p:spPr>
            <a:xfrm>
              <a:off x="3209419" y="2240371"/>
              <a:ext cx="829869" cy="1238674"/>
            </a:xfrm>
            <a:prstGeom prst="rect">
              <a:avLst/>
            </a:prstGeom>
            <a:noFill/>
            <a:ln>
              <a:noFill/>
            </a:ln>
          </p:spPr>
        </p:pic>
        <p:pic>
          <p:nvPicPr>
            <p:cNvPr id="637" name="Google Shape;637;p46"/>
            <p:cNvPicPr preferRelativeResize="0"/>
            <p:nvPr/>
          </p:nvPicPr>
          <p:blipFill rotWithShape="1">
            <a:blip r:embed="rId5">
              <a:alphaModFix/>
            </a:blip>
            <a:srcRect b="0" l="0" r="0" t="0"/>
            <a:stretch/>
          </p:blipFill>
          <p:spPr>
            <a:xfrm>
              <a:off x="636628" y="4171302"/>
              <a:ext cx="3239166" cy="691044"/>
            </a:xfrm>
            <a:prstGeom prst="rect">
              <a:avLst/>
            </a:prstGeom>
            <a:noFill/>
            <a:ln>
              <a:noFill/>
            </a:ln>
          </p:spPr>
        </p:pic>
        <p:sp>
          <p:nvSpPr>
            <p:cNvPr id="638" name="Google Shape;638;p46"/>
            <p:cNvSpPr/>
            <p:nvPr/>
          </p:nvSpPr>
          <p:spPr>
            <a:xfrm>
              <a:off x="3287370" y="2393981"/>
              <a:ext cx="1356360" cy="875665"/>
            </a:xfrm>
            <a:custGeom>
              <a:rect b="b" l="l" r="r" t="t"/>
              <a:pathLst>
                <a:path extrusionOk="0" h="875664" w="1356360">
                  <a:moveTo>
                    <a:pt x="1356140" y="0"/>
                  </a:moveTo>
                  <a:lnTo>
                    <a:pt x="0" y="0"/>
                  </a:lnTo>
                  <a:lnTo>
                    <a:pt x="0" y="875560"/>
                  </a:lnTo>
                  <a:lnTo>
                    <a:pt x="1356140" y="875560"/>
                  </a:lnTo>
                  <a:lnTo>
                    <a:pt x="135614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39" name="Google Shape;639;p46"/>
          <p:cNvSpPr txBox="1"/>
          <p:nvPr/>
        </p:nvSpPr>
        <p:spPr>
          <a:xfrm>
            <a:off x="3293721" y="2468314"/>
            <a:ext cx="1024030" cy="846386"/>
          </a:xfrm>
          <a:prstGeom prst="rect">
            <a:avLst/>
          </a:prstGeom>
          <a:noFill/>
          <a:ln>
            <a:noFill/>
          </a:ln>
        </p:spPr>
        <p:txBody>
          <a:bodyPr anchorCtr="0" anchor="t" bIns="0" lIns="0" spcFirstLastPara="1" rIns="0" wrap="square" tIns="12700">
            <a:spAutoFit/>
          </a:bodyPr>
          <a:lstStyle/>
          <a:p>
            <a:pPr indent="0" lvl="0" marL="12700" marR="0" rtl="0" algn="l">
              <a:lnSpc>
                <a:spcPct val="119090"/>
              </a:lnSpc>
              <a:spcBef>
                <a:spcPts val="0"/>
              </a:spcBef>
              <a:spcAft>
                <a:spcPts val="0"/>
              </a:spcAft>
              <a:buNone/>
            </a:pPr>
            <a:r>
              <a:rPr i="1" lang="el-GR" sz="1100">
                <a:solidFill>
                  <a:schemeClr val="dk1"/>
                </a:solidFill>
                <a:latin typeface="Calibri"/>
                <a:ea typeface="Calibri"/>
                <a:cs typeface="Calibri"/>
                <a:sym typeface="Calibri"/>
              </a:rPr>
              <a:t>Προμήθειες από τοπικά κυκλώματα και εναλλακτικά δίκτυα τροφίμων</a:t>
            </a:r>
            <a:endParaRPr sz="1100">
              <a:solidFill>
                <a:schemeClr val="dk1"/>
              </a:solidFill>
              <a:latin typeface="Calibri"/>
              <a:ea typeface="Calibri"/>
              <a:cs typeface="Calibri"/>
              <a:sym typeface="Calibri"/>
            </a:endParaRPr>
          </a:p>
        </p:txBody>
      </p:sp>
      <p:sp>
        <p:nvSpPr>
          <p:cNvPr id="640" name="Google Shape;640;p46"/>
          <p:cNvSpPr/>
          <p:nvPr/>
        </p:nvSpPr>
        <p:spPr>
          <a:xfrm>
            <a:off x="1615028" y="4671417"/>
            <a:ext cx="1402715" cy="217804"/>
          </a:xfrm>
          <a:custGeom>
            <a:rect b="b" l="l" r="r" t="t"/>
            <a:pathLst>
              <a:path extrusionOk="0" h="217804" w="1402714">
                <a:moveTo>
                  <a:pt x="1402627" y="0"/>
                </a:moveTo>
                <a:lnTo>
                  <a:pt x="0" y="0"/>
                </a:lnTo>
                <a:lnTo>
                  <a:pt x="0" y="217431"/>
                </a:lnTo>
                <a:lnTo>
                  <a:pt x="1402627" y="217431"/>
                </a:lnTo>
                <a:lnTo>
                  <a:pt x="1402627"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1" name="Google Shape;641;p46"/>
          <p:cNvSpPr txBox="1"/>
          <p:nvPr/>
        </p:nvSpPr>
        <p:spPr>
          <a:xfrm>
            <a:off x="1867535" y="4706621"/>
            <a:ext cx="799465" cy="382156"/>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None/>
            </a:pPr>
            <a:r>
              <a:rPr i="1" lang="el-GR" sz="1200">
                <a:solidFill>
                  <a:schemeClr val="dk1"/>
                </a:solidFill>
                <a:latin typeface="Calibri"/>
                <a:ea typeface="Calibri"/>
                <a:cs typeface="Calibri"/>
                <a:sym typeface="Calibri"/>
              </a:rPr>
              <a:t>Πολιτικές διατροφής</a:t>
            </a:r>
            <a:endParaRPr sz="1200">
              <a:solidFill>
                <a:schemeClr val="dk1"/>
              </a:solidFill>
              <a:latin typeface="Calibri"/>
              <a:ea typeface="Calibri"/>
              <a:cs typeface="Calibri"/>
              <a:sym typeface="Calibri"/>
            </a:endParaRPr>
          </a:p>
        </p:txBody>
      </p:sp>
      <p:sp>
        <p:nvSpPr>
          <p:cNvPr id="642" name="Google Shape;642;p46"/>
          <p:cNvSpPr/>
          <p:nvPr/>
        </p:nvSpPr>
        <p:spPr>
          <a:xfrm>
            <a:off x="52102" y="2572749"/>
            <a:ext cx="998855" cy="541020"/>
          </a:xfrm>
          <a:custGeom>
            <a:rect b="b" l="l" r="r" t="t"/>
            <a:pathLst>
              <a:path extrusionOk="0" h="541019" w="998855">
                <a:moveTo>
                  <a:pt x="998670" y="0"/>
                </a:moveTo>
                <a:lnTo>
                  <a:pt x="0" y="0"/>
                </a:lnTo>
                <a:lnTo>
                  <a:pt x="0" y="540724"/>
                </a:lnTo>
                <a:lnTo>
                  <a:pt x="998670" y="540724"/>
                </a:lnTo>
                <a:lnTo>
                  <a:pt x="99867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3" name="Google Shape;643;p46"/>
          <p:cNvSpPr txBox="1"/>
          <p:nvPr/>
        </p:nvSpPr>
        <p:spPr>
          <a:xfrm>
            <a:off x="169464" y="2476500"/>
            <a:ext cx="973536" cy="689932"/>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i="1" lang="el-GR" sz="1100">
                <a:solidFill>
                  <a:schemeClr val="dk1"/>
                </a:solidFill>
                <a:latin typeface="Calibri"/>
                <a:ea typeface="Calibri"/>
                <a:cs typeface="Calibri"/>
                <a:sym typeface="Calibri"/>
              </a:rPr>
              <a:t>Δημόσιες προμήθειες (π.χ. σχολικά συσσίτια)</a:t>
            </a:r>
            <a:endParaRPr sz="1100">
              <a:solidFill>
                <a:schemeClr val="dk1"/>
              </a:solidFill>
              <a:latin typeface="Calibri"/>
              <a:ea typeface="Calibri"/>
              <a:cs typeface="Calibri"/>
              <a:sym typeface="Calibri"/>
            </a:endParaRPr>
          </a:p>
        </p:txBody>
      </p:sp>
      <p:sp>
        <p:nvSpPr>
          <p:cNvPr id="644" name="Google Shape;644;p46"/>
          <p:cNvSpPr/>
          <p:nvPr/>
        </p:nvSpPr>
        <p:spPr>
          <a:xfrm>
            <a:off x="6078782" y="2240287"/>
            <a:ext cx="1986280" cy="1909445"/>
          </a:xfrm>
          <a:custGeom>
            <a:rect b="b" l="l" r="r" t="t"/>
            <a:pathLst>
              <a:path extrusionOk="0" h="1909445" w="1986279">
                <a:moveTo>
                  <a:pt x="992870" y="0"/>
                </a:moveTo>
                <a:lnTo>
                  <a:pt x="943316" y="1168"/>
                </a:lnTo>
                <a:lnTo>
                  <a:pt x="894391" y="4636"/>
                </a:lnTo>
                <a:lnTo>
                  <a:pt x="846151" y="10350"/>
                </a:lnTo>
                <a:lnTo>
                  <a:pt x="798654" y="18255"/>
                </a:lnTo>
                <a:lnTo>
                  <a:pt x="751957" y="28296"/>
                </a:lnTo>
                <a:lnTo>
                  <a:pt x="706116" y="40419"/>
                </a:lnTo>
                <a:lnTo>
                  <a:pt x="661188" y="54568"/>
                </a:lnTo>
                <a:lnTo>
                  <a:pt x="617231" y="70689"/>
                </a:lnTo>
                <a:lnTo>
                  <a:pt x="574301" y="88727"/>
                </a:lnTo>
                <a:lnTo>
                  <a:pt x="532455" y="108628"/>
                </a:lnTo>
                <a:lnTo>
                  <a:pt x="491749" y="130337"/>
                </a:lnTo>
                <a:lnTo>
                  <a:pt x="452242" y="153800"/>
                </a:lnTo>
                <a:lnTo>
                  <a:pt x="413989" y="178961"/>
                </a:lnTo>
                <a:lnTo>
                  <a:pt x="377047" y="205765"/>
                </a:lnTo>
                <a:lnTo>
                  <a:pt x="341474" y="234159"/>
                </a:lnTo>
                <a:lnTo>
                  <a:pt x="307326" y="264088"/>
                </a:lnTo>
                <a:lnTo>
                  <a:pt x="274660" y="295496"/>
                </a:lnTo>
                <a:lnTo>
                  <a:pt x="243534" y="328330"/>
                </a:lnTo>
                <a:lnTo>
                  <a:pt x="214003" y="362533"/>
                </a:lnTo>
                <a:lnTo>
                  <a:pt x="186125" y="398053"/>
                </a:lnTo>
                <a:lnTo>
                  <a:pt x="159957" y="434833"/>
                </a:lnTo>
                <a:lnTo>
                  <a:pt x="135555" y="472820"/>
                </a:lnTo>
                <a:lnTo>
                  <a:pt x="112977" y="511959"/>
                </a:lnTo>
                <a:lnTo>
                  <a:pt x="92279" y="552194"/>
                </a:lnTo>
                <a:lnTo>
                  <a:pt x="73519" y="593472"/>
                </a:lnTo>
                <a:lnTo>
                  <a:pt x="56752" y="635737"/>
                </a:lnTo>
                <a:lnTo>
                  <a:pt x="42037" y="678935"/>
                </a:lnTo>
                <a:lnTo>
                  <a:pt x="29429" y="723011"/>
                </a:lnTo>
                <a:lnTo>
                  <a:pt x="18986" y="767911"/>
                </a:lnTo>
                <a:lnTo>
                  <a:pt x="10765" y="813580"/>
                </a:lnTo>
                <a:lnTo>
                  <a:pt x="4822" y="859962"/>
                </a:lnTo>
                <a:lnTo>
                  <a:pt x="1215" y="907004"/>
                </a:lnTo>
                <a:lnTo>
                  <a:pt x="0" y="954651"/>
                </a:lnTo>
                <a:lnTo>
                  <a:pt x="1215" y="1002298"/>
                </a:lnTo>
                <a:lnTo>
                  <a:pt x="4822" y="1049340"/>
                </a:lnTo>
                <a:lnTo>
                  <a:pt x="10765" y="1095723"/>
                </a:lnTo>
                <a:lnTo>
                  <a:pt x="18986" y="1141391"/>
                </a:lnTo>
                <a:lnTo>
                  <a:pt x="29429" y="1186291"/>
                </a:lnTo>
                <a:lnTo>
                  <a:pt x="42037" y="1230367"/>
                </a:lnTo>
                <a:lnTo>
                  <a:pt x="56752" y="1273565"/>
                </a:lnTo>
                <a:lnTo>
                  <a:pt x="73519" y="1315831"/>
                </a:lnTo>
                <a:lnTo>
                  <a:pt x="92279" y="1357109"/>
                </a:lnTo>
                <a:lnTo>
                  <a:pt x="112977" y="1397344"/>
                </a:lnTo>
                <a:lnTo>
                  <a:pt x="135555" y="1436483"/>
                </a:lnTo>
                <a:lnTo>
                  <a:pt x="159957" y="1474469"/>
                </a:lnTo>
                <a:lnTo>
                  <a:pt x="186125" y="1511250"/>
                </a:lnTo>
                <a:lnTo>
                  <a:pt x="214003" y="1546769"/>
                </a:lnTo>
                <a:lnTo>
                  <a:pt x="243534" y="1580973"/>
                </a:lnTo>
                <a:lnTo>
                  <a:pt x="274660" y="1613807"/>
                </a:lnTo>
                <a:lnTo>
                  <a:pt x="307326" y="1645215"/>
                </a:lnTo>
                <a:lnTo>
                  <a:pt x="341474" y="1675143"/>
                </a:lnTo>
                <a:lnTo>
                  <a:pt x="377047" y="1703537"/>
                </a:lnTo>
                <a:lnTo>
                  <a:pt x="413989" y="1730342"/>
                </a:lnTo>
                <a:lnTo>
                  <a:pt x="452242" y="1755503"/>
                </a:lnTo>
                <a:lnTo>
                  <a:pt x="491749" y="1778966"/>
                </a:lnTo>
                <a:lnTo>
                  <a:pt x="532455" y="1800675"/>
                </a:lnTo>
                <a:lnTo>
                  <a:pt x="574301" y="1820576"/>
                </a:lnTo>
                <a:lnTo>
                  <a:pt x="617231" y="1838614"/>
                </a:lnTo>
                <a:lnTo>
                  <a:pt x="661188" y="1854735"/>
                </a:lnTo>
                <a:lnTo>
                  <a:pt x="706116" y="1868884"/>
                </a:lnTo>
                <a:lnTo>
                  <a:pt x="751957" y="1881007"/>
                </a:lnTo>
                <a:lnTo>
                  <a:pt x="798654" y="1891048"/>
                </a:lnTo>
                <a:lnTo>
                  <a:pt x="846151" y="1898953"/>
                </a:lnTo>
                <a:lnTo>
                  <a:pt x="894391" y="1904667"/>
                </a:lnTo>
                <a:lnTo>
                  <a:pt x="943316" y="1908135"/>
                </a:lnTo>
                <a:lnTo>
                  <a:pt x="992870" y="1909304"/>
                </a:lnTo>
                <a:lnTo>
                  <a:pt x="1042424" y="1908135"/>
                </a:lnTo>
                <a:lnTo>
                  <a:pt x="1091350" y="1904667"/>
                </a:lnTo>
                <a:lnTo>
                  <a:pt x="1139589" y="1898953"/>
                </a:lnTo>
                <a:lnTo>
                  <a:pt x="1187086" y="1891048"/>
                </a:lnTo>
                <a:lnTo>
                  <a:pt x="1233783" y="1881007"/>
                </a:lnTo>
                <a:lnTo>
                  <a:pt x="1279624" y="1868884"/>
                </a:lnTo>
                <a:lnTo>
                  <a:pt x="1324552" y="1854735"/>
                </a:lnTo>
                <a:lnTo>
                  <a:pt x="1368509" y="1838614"/>
                </a:lnTo>
                <a:lnTo>
                  <a:pt x="1411439" y="1820576"/>
                </a:lnTo>
                <a:lnTo>
                  <a:pt x="1453285" y="1800675"/>
                </a:lnTo>
                <a:lnTo>
                  <a:pt x="1493991" y="1778966"/>
                </a:lnTo>
                <a:lnTo>
                  <a:pt x="1533498" y="1755503"/>
                </a:lnTo>
                <a:lnTo>
                  <a:pt x="1571751" y="1730342"/>
                </a:lnTo>
                <a:lnTo>
                  <a:pt x="1608693" y="1703537"/>
                </a:lnTo>
                <a:lnTo>
                  <a:pt x="1644266" y="1675143"/>
                </a:lnTo>
                <a:lnTo>
                  <a:pt x="1678414" y="1645215"/>
                </a:lnTo>
                <a:lnTo>
                  <a:pt x="1711080" y="1613807"/>
                </a:lnTo>
                <a:lnTo>
                  <a:pt x="1742206" y="1580973"/>
                </a:lnTo>
                <a:lnTo>
                  <a:pt x="1771737" y="1546769"/>
                </a:lnTo>
                <a:lnTo>
                  <a:pt x="1799615" y="1511250"/>
                </a:lnTo>
                <a:lnTo>
                  <a:pt x="1825783" y="1474469"/>
                </a:lnTo>
                <a:lnTo>
                  <a:pt x="1850185" y="1436483"/>
                </a:lnTo>
                <a:lnTo>
                  <a:pt x="1872763" y="1397344"/>
                </a:lnTo>
                <a:lnTo>
                  <a:pt x="1893461" y="1357109"/>
                </a:lnTo>
                <a:lnTo>
                  <a:pt x="1912222" y="1315831"/>
                </a:lnTo>
                <a:lnTo>
                  <a:pt x="1928988" y="1273565"/>
                </a:lnTo>
                <a:lnTo>
                  <a:pt x="1943704" y="1230367"/>
                </a:lnTo>
                <a:lnTo>
                  <a:pt x="1956311" y="1186291"/>
                </a:lnTo>
                <a:lnTo>
                  <a:pt x="1966754" y="1141391"/>
                </a:lnTo>
                <a:lnTo>
                  <a:pt x="1974976" y="1095723"/>
                </a:lnTo>
                <a:lnTo>
                  <a:pt x="1980919" y="1049340"/>
                </a:lnTo>
                <a:lnTo>
                  <a:pt x="1984526" y="1002298"/>
                </a:lnTo>
                <a:lnTo>
                  <a:pt x="1985741" y="954651"/>
                </a:lnTo>
                <a:lnTo>
                  <a:pt x="1984526" y="907004"/>
                </a:lnTo>
                <a:lnTo>
                  <a:pt x="1980919" y="859962"/>
                </a:lnTo>
                <a:lnTo>
                  <a:pt x="1974976" y="813580"/>
                </a:lnTo>
                <a:lnTo>
                  <a:pt x="1966754" y="767911"/>
                </a:lnTo>
                <a:lnTo>
                  <a:pt x="1956311" y="723011"/>
                </a:lnTo>
                <a:lnTo>
                  <a:pt x="1943704" y="678935"/>
                </a:lnTo>
                <a:lnTo>
                  <a:pt x="1928988" y="635737"/>
                </a:lnTo>
                <a:lnTo>
                  <a:pt x="1912222" y="593472"/>
                </a:lnTo>
                <a:lnTo>
                  <a:pt x="1893461" y="552194"/>
                </a:lnTo>
                <a:lnTo>
                  <a:pt x="1872763" y="511959"/>
                </a:lnTo>
                <a:lnTo>
                  <a:pt x="1850185" y="472820"/>
                </a:lnTo>
                <a:lnTo>
                  <a:pt x="1825783" y="434833"/>
                </a:lnTo>
                <a:lnTo>
                  <a:pt x="1799615" y="398053"/>
                </a:lnTo>
                <a:lnTo>
                  <a:pt x="1771737" y="362533"/>
                </a:lnTo>
                <a:lnTo>
                  <a:pt x="1742206" y="328330"/>
                </a:lnTo>
                <a:lnTo>
                  <a:pt x="1711080" y="295496"/>
                </a:lnTo>
                <a:lnTo>
                  <a:pt x="1678414" y="264088"/>
                </a:lnTo>
                <a:lnTo>
                  <a:pt x="1644266" y="234159"/>
                </a:lnTo>
                <a:lnTo>
                  <a:pt x="1608693" y="205765"/>
                </a:lnTo>
                <a:lnTo>
                  <a:pt x="1571751" y="178961"/>
                </a:lnTo>
                <a:lnTo>
                  <a:pt x="1533498" y="153800"/>
                </a:lnTo>
                <a:lnTo>
                  <a:pt x="1493991" y="130337"/>
                </a:lnTo>
                <a:lnTo>
                  <a:pt x="1453285" y="108628"/>
                </a:lnTo>
                <a:lnTo>
                  <a:pt x="1411439" y="88727"/>
                </a:lnTo>
                <a:lnTo>
                  <a:pt x="1368509" y="70689"/>
                </a:lnTo>
                <a:lnTo>
                  <a:pt x="1324552" y="54568"/>
                </a:lnTo>
                <a:lnTo>
                  <a:pt x="1279624" y="40419"/>
                </a:lnTo>
                <a:lnTo>
                  <a:pt x="1233783" y="28296"/>
                </a:lnTo>
                <a:lnTo>
                  <a:pt x="1187086" y="18255"/>
                </a:lnTo>
                <a:lnTo>
                  <a:pt x="1139589" y="10350"/>
                </a:lnTo>
                <a:lnTo>
                  <a:pt x="1091350" y="4636"/>
                </a:lnTo>
                <a:lnTo>
                  <a:pt x="1042424" y="1168"/>
                </a:lnTo>
                <a:lnTo>
                  <a:pt x="992870" y="0"/>
                </a:lnTo>
                <a:close/>
              </a:path>
            </a:pathLst>
          </a:custGeom>
          <a:solidFill>
            <a:srgbClr val="38572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5" name="Google Shape;645;p46"/>
          <p:cNvSpPr txBox="1"/>
          <p:nvPr/>
        </p:nvSpPr>
        <p:spPr>
          <a:xfrm>
            <a:off x="6477000" y="2813819"/>
            <a:ext cx="1145437" cy="577081"/>
          </a:xfrm>
          <a:prstGeom prst="rect">
            <a:avLst/>
          </a:prstGeom>
          <a:noFill/>
          <a:ln>
            <a:noFill/>
          </a:ln>
        </p:spPr>
        <p:txBody>
          <a:bodyPr anchorCtr="0" anchor="t" bIns="0" lIns="0" spcFirstLastPara="1" rIns="0" wrap="square" tIns="3175">
            <a:spAutoFit/>
          </a:bodyPr>
          <a:lstStyle/>
          <a:p>
            <a:pPr indent="-93345" lvl="0" marL="105410" marR="5080" rtl="0" algn="ctr">
              <a:lnSpc>
                <a:spcPct val="105000"/>
              </a:lnSpc>
              <a:spcBef>
                <a:spcPts val="0"/>
              </a:spcBef>
              <a:spcAft>
                <a:spcPts val="0"/>
              </a:spcAft>
              <a:buNone/>
            </a:pPr>
            <a:r>
              <a:rPr b="1" lang="el-GR" sz="1200">
                <a:solidFill>
                  <a:srgbClr val="FFFFFF"/>
                </a:solidFill>
                <a:latin typeface="Calibri"/>
                <a:ea typeface="Calibri"/>
                <a:cs typeface="Calibri"/>
                <a:sym typeface="Calibri"/>
              </a:rPr>
              <a:t>Ολοκληρωμένες πολιτικές τροφίμων</a:t>
            </a:r>
            <a:endParaRPr sz="1200">
              <a:solidFill>
                <a:schemeClr val="dk1"/>
              </a:solidFill>
              <a:latin typeface="Calibri"/>
              <a:ea typeface="Calibri"/>
              <a:cs typeface="Calibri"/>
              <a:sym typeface="Calibri"/>
            </a:endParaRPr>
          </a:p>
        </p:txBody>
      </p:sp>
      <p:sp>
        <p:nvSpPr>
          <p:cNvPr id="646" name="Google Shape;646;p46"/>
          <p:cNvSpPr txBox="1"/>
          <p:nvPr/>
        </p:nvSpPr>
        <p:spPr>
          <a:xfrm>
            <a:off x="5006527" y="2049330"/>
            <a:ext cx="1676697" cy="576696"/>
          </a:xfrm>
          <a:prstGeom prst="rect">
            <a:avLst/>
          </a:prstGeom>
          <a:solidFill>
            <a:srgbClr val="D5D5D5"/>
          </a:solidFill>
          <a:ln>
            <a:noFill/>
          </a:ln>
        </p:spPr>
        <p:txBody>
          <a:bodyPr anchorCtr="0" anchor="t" bIns="0" lIns="0" spcFirstLastPara="1" rIns="0" wrap="square" tIns="6975">
            <a:spAutoFit/>
          </a:bodyPr>
          <a:lstStyle/>
          <a:p>
            <a:pPr indent="0" lvl="0" marL="19050" marR="211454" rtl="0" algn="l">
              <a:lnSpc>
                <a:spcPct val="125833"/>
              </a:lnSpc>
              <a:spcBef>
                <a:spcPts val="0"/>
              </a:spcBef>
              <a:spcAft>
                <a:spcPts val="0"/>
              </a:spcAft>
              <a:buNone/>
            </a:pPr>
            <a:r>
              <a:rPr b="1" lang="el-GR" sz="1200">
                <a:solidFill>
                  <a:srgbClr val="5E5E5E"/>
                </a:solidFill>
                <a:latin typeface="Calibri"/>
                <a:ea typeface="Calibri"/>
                <a:cs typeface="Calibri"/>
                <a:sym typeface="Calibri"/>
              </a:rPr>
              <a:t>Συμπερίληψη της πλειοψηφίας των τοπικών παραγόντων</a:t>
            </a:r>
            <a:endParaRPr sz="1200">
              <a:solidFill>
                <a:schemeClr val="dk1"/>
              </a:solidFill>
              <a:latin typeface="Calibri"/>
              <a:ea typeface="Calibri"/>
              <a:cs typeface="Calibri"/>
              <a:sym typeface="Calibri"/>
            </a:endParaRPr>
          </a:p>
        </p:txBody>
      </p:sp>
      <p:sp>
        <p:nvSpPr>
          <p:cNvPr id="647" name="Google Shape;647;p46"/>
          <p:cNvSpPr/>
          <p:nvPr/>
        </p:nvSpPr>
        <p:spPr>
          <a:xfrm>
            <a:off x="4702002" y="4418971"/>
            <a:ext cx="742315" cy="384810"/>
          </a:xfrm>
          <a:custGeom>
            <a:rect b="b" l="l" r="r" t="t"/>
            <a:pathLst>
              <a:path extrusionOk="0" h="384810" w="742314">
                <a:moveTo>
                  <a:pt x="742191" y="0"/>
                </a:moveTo>
                <a:lnTo>
                  <a:pt x="0" y="0"/>
                </a:lnTo>
                <a:lnTo>
                  <a:pt x="0" y="384720"/>
                </a:lnTo>
                <a:lnTo>
                  <a:pt x="742191" y="384720"/>
                </a:lnTo>
                <a:lnTo>
                  <a:pt x="742191" y="0"/>
                </a:lnTo>
                <a:close/>
              </a:path>
            </a:pathLst>
          </a:custGeom>
          <a:solidFill>
            <a:srgbClr val="5482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8" name="Google Shape;648;p46"/>
          <p:cNvSpPr txBox="1"/>
          <p:nvPr/>
        </p:nvSpPr>
        <p:spPr>
          <a:xfrm>
            <a:off x="4572000" y="4305300"/>
            <a:ext cx="971266" cy="527067"/>
          </a:xfrm>
          <a:prstGeom prst="rect">
            <a:avLst/>
          </a:prstGeom>
          <a:solidFill>
            <a:srgbClr val="548235"/>
          </a:solidFill>
          <a:ln>
            <a:noFill/>
          </a:ln>
        </p:spPr>
        <p:txBody>
          <a:bodyPr anchorCtr="0" anchor="t" bIns="0" lIns="0" spcFirstLastPara="1" rIns="0" wrap="square" tIns="19050">
            <a:spAutoFit/>
          </a:bodyPr>
          <a:lstStyle/>
          <a:p>
            <a:pPr indent="0" lvl="0" marL="19050" marR="0" rtl="0" algn="l">
              <a:lnSpc>
                <a:spcPct val="100000"/>
              </a:lnSpc>
              <a:spcBef>
                <a:spcPts val="0"/>
              </a:spcBef>
              <a:spcAft>
                <a:spcPts val="0"/>
              </a:spcAft>
              <a:buNone/>
            </a:pPr>
            <a:r>
              <a:rPr i="1" lang="el-GR" sz="1100">
                <a:solidFill>
                  <a:srgbClr val="FFFFFF"/>
                </a:solidFill>
                <a:latin typeface="Calibri"/>
                <a:ea typeface="Calibri"/>
                <a:cs typeface="Calibri"/>
                <a:sym typeface="Calibri"/>
              </a:rPr>
              <a:t>Σύνδεση άστεως - υπαίθρου</a:t>
            </a:r>
            <a:endParaRPr sz="1100">
              <a:solidFill>
                <a:schemeClr val="dk1"/>
              </a:solidFill>
              <a:latin typeface="Calibri"/>
              <a:ea typeface="Calibri"/>
              <a:cs typeface="Calibri"/>
              <a:sym typeface="Calibri"/>
            </a:endParaRPr>
          </a:p>
        </p:txBody>
      </p:sp>
      <p:sp>
        <p:nvSpPr>
          <p:cNvPr id="649" name="Google Shape;649;p46"/>
          <p:cNvSpPr txBox="1"/>
          <p:nvPr/>
        </p:nvSpPr>
        <p:spPr>
          <a:xfrm>
            <a:off x="5715763" y="4505532"/>
            <a:ext cx="1144905" cy="190437"/>
          </a:xfrm>
          <a:prstGeom prst="rect">
            <a:avLst/>
          </a:prstGeom>
          <a:solidFill>
            <a:srgbClr val="548235"/>
          </a:solidFill>
          <a:ln>
            <a:noFill/>
          </a:ln>
        </p:spPr>
        <p:txBody>
          <a:bodyPr anchorCtr="0" anchor="t" bIns="0" lIns="0" spcFirstLastPara="1" rIns="0" wrap="square" tIns="20950">
            <a:spAutoFit/>
          </a:bodyPr>
          <a:lstStyle/>
          <a:p>
            <a:pPr indent="0" lvl="0" marL="19050" marR="0" rtl="0" algn="ctr">
              <a:lnSpc>
                <a:spcPct val="100000"/>
              </a:lnSpc>
              <a:spcBef>
                <a:spcPts val="0"/>
              </a:spcBef>
              <a:spcAft>
                <a:spcPts val="0"/>
              </a:spcAft>
              <a:buNone/>
            </a:pPr>
            <a:r>
              <a:rPr i="1" lang="el-GR" sz="1100">
                <a:solidFill>
                  <a:srgbClr val="FFFFFF"/>
                </a:solidFill>
                <a:latin typeface="Calibri"/>
                <a:ea typeface="Calibri"/>
                <a:cs typeface="Calibri"/>
                <a:sym typeface="Calibri"/>
              </a:rPr>
              <a:t>Δια-τοπικότητες</a:t>
            </a:r>
            <a:endParaRPr sz="1100">
              <a:solidFill>
                <a:schemeClr val="dk1"/>
              </a:solidFill>
              <a:latin typeface="Calibri"/>
              <a:ea typeface="Calibri"/>
              <a:cs typeface="Calibri"/>
              <a:sym typeface="Calibri"/>
            </a:endParaRPr>
          </a:p>
        </p:txBody>
      </p:sp>
      <p:sp>
        <p:nvSpPr>
          <p:cNvPr id="650" name="Google Shape;650;p46"/>
          <p:cNvSpPr txBox="1"/>
          <p:nvPr/>
        </p:nvSpPr>
        <p:spPr>
          <a:xfrm>
            <a:off x="5212924" y="3824090"/>
            <a:ext cx="1564005" cy="383695"/>
          </a:xfrm>
          <a:prstGeom prst="rect">
            <a:avLst/>
          </a:prstGeom>
          <a:solidFill>
            <a:srgbClr val="D5D5D5"/>
          </a:solidFill>
          <a:ln>
            <a:noFill/>
          </a:ln>
        </p:spPr>
        <p:txBody>
          <a:bodyPr anchorCtr="0" anchor="t" bIns="0" lIns="0" spcFirstLastPara="1" rIns="0" wrap="square" tIns="6350">
            <a:spAutoFit/>
          </a:bodyPr>
          <a:lstStyle/>
          <a:p>
            <a:pPr indent="0" lvl="0" marL="19050" marR="225425" rtl="0" algn="l">
              <a:lnSpc>
                <a:spcPct val="125833"/>
              </a:lnSpc>
              <a:spcBef>
                <a:spcPts val="0"/>
              </a:spcBef>
              <a:spcAft>
                <a:spcPts val="0"/>
              </a:spcAft>
              <a:buNone/>
            </a:pPr>
            <a:r>
              <a:rPr b="1" lang="el-GR" sz="1200">
                <a:solidFill>
                  <a:srgbClr val="5E5E5E"/>
                </a:solidFill>
                <a:latin typeface="Calibri"/>
                <a:ea typeface="Calibri"/>
                <a:cs typeface="Calibri"/>
                <a:sym typeface="Calibri"/>
              </a:rPr>
              <a:t>Ένταξη χώρων και μεγεθών</a:t>
            </a:r>
            <a:endParaRPr sz="1200">
              <a:solidFill>
                <a:schemeClr val="dk1"/>
              </a:solidFill>
              <a:latin typeface="Calibri"/>
              <a:ea typeface="Calibri"/>
              <a:cs typeface="Calibri"/>
              <a:sym typeface="Calibri"/>
            </a:endParaRPr>
          </a:p>
        </p:txBody>
      </p:sp>
      <p:sp>
        <p:nvSpPr>
          <p:cNvPr id="651" name="Google Shape;651;p46"/>
          <p:cNvSpPr txBox="1"/>
          <p:nvPr/>
        </p:nvSpPr>
        <p:spPr>
          <a:xfrm>
            <a:off x="5006527" y="4982856"/>
            <a:ext cx="2021462" cy="188513"/>
          </a:xfrm>
          <a:prstGeom prst="rect">
            <a:avLst/>
          </a:prstGeom>
          <a:solidFill>
            <a:srgbClr val="548235"/>
          </a:solidFill>
          <a:ln>
            <a:noFill/>
          </a:ln>
        </p:spPr>
        <p:txBody>
          <a:bodyPr anchorCtr="0" anchor="ctr" bIns="0" lIns="0" spcFirstLastPara="1" rIns="0" wrap="square" tIns="19050">
            <a:spAutoFit/>
          </a:bodyPr>
          <a:lstStyle/>
          <a:p>
            <a:pPr indent="0" lvl="0" marL="19050" marR="308610" rtl="0" algn="ctr">
              <a:lnSpc>
                <a:spcPct val="100000"/>
              </a:lnSpc>
              <a:spcBef>
                <a:spcPts val="0"/>
              </a:spcBef>
              <a:spcAft>
                <a:spcPts val="0"/>
              </a:spcAft>
              <a:buNone/>
            </a:pPr>
            <a:r>
              <a:rPr i="1" lang="el-GR" sz="1100">
                <a:solidFill>
                  <a:srgbClr val="FFFFFF"/>
                </a:solidFill>
                <a:latin typeface="Calibri"/>
                <a:ea typeface="Calibri"/>
                <a:cs typeface="Calibri"/>
                <a:sym typeface="Calibri"/>
              </a:rPr>
              <a:t>Βαθμός οργάνωσης των ΟΤΑ</a:t>
            </a:r>
            <a:endParaRPr sz="1100">
              <a:solidFill>
                <a:schemeClr val="dk1"/>
              </a:solidFill>
              <a:latin typeface="Calibri"/>
              <a:ea typeface="Calibri"/>
              <a:cs typeface="Calibri"/>
              <a:sym typeface="Calibri"/>
            </a:endParaRPr>
          </a:p>
        </p:txBody>
      </p:sp>
      <p:sp>
        <p:nvSpPr>
          <p:cNvPr id="652" name="Google Shape;652;p46"/>
          <p:cNvSpPr txBox="1"/>
          <p:nvPr/>
        </p:nvSpPr>
        <p:spPr>
          <a:xfrm>
            <a:off x="7832280" y="3325209"/>
            <a:ext cx="995044" cy="573875"/>
          </a:xfrm>
          <a:prstGeom prst="rect">
            <a:avLst/>
          </a:prstGeom>
          <a:solidFill>
            <a:srgbClr val="D5D5D5"/>
          </a:solidFill>
          <a:ln>
            <a:noFill/>
          </a:ln>
        </p:spPr>
        <p:txBody>
          <a:bodyPr anchorCtr="0" anchor="t" bIns="0" lIns="0" spcFirstLastPara="1" rIns="0" wrap="square" tIns="0">
            <a:spAutoFit/>
          </a:bodyPr>
          <a:lstStyle/>
          <a:p>
            <a:pPr indent="0" lvl="0" marL="19050" marR="108585" rtl="0" algn="l">
              <a:lnSpc>
                <a:spcPct val="105000"/>
              </a:lnSpc>
              <a:spcBef>
                <a:spcPts val="0"/>
              </a:spcBef>
              <a:spcAft>
                <a:spcPts val="0"/>
              </a:spcAft>
              <a:buNone/>
            </a:pPr>
            <a:r>
              <a:rPr b="1" lang="el-GR" sz="1200">
                <a:solidFill>
                  <a:srgbClr val="5E5E5E"/>
                </a:solidFill>
                <a:latin typeface="Calibri"/>
                <a:ea typeface="Calibri"/>
                <a:cs typeface="Calibri"/>
                <a:sym typeface="Calibri"/>
              </a:rPr>
              <a:t>Ένταξη τομέων και θεμάτων</a:t>
            </a:r>
            <a:endParaRPr sz="1200">
              <a:solidFill>
                <a:schemeClr val="dk1"/>
              </a:solidFill>
              <a:latin typeface="Calibri"/>
              <a:ea typeface="Calibri"/>
              <a:cs typeface="Calibri"/>
              <a:sym typeface="Calibri"/>
            </a:endParaRPr>
          </a:p>
        </p:txBody>
      </p:sp>
      <p:sp>
        <p:nvSpPr>
          <p:cNvPr id="653" name="Google Shape;653;p46"/>
          <p:cNvSpPr txBox="1"/>
          <p:nvPr/>
        </p:nvSpPr>
        <p:spPr>
          <a:xfrm>
            <a:off x="7490650" y="4295456"/>
            <a:ext cx="920750" cy="190437"/>
          </a:xfrm>
          <a:prstGeom prst="rect">
            <a:avLst/>
          </a:prstGeom>
          <a:solidFill>
            <a:srgbClr val="548235"/>
          </a:solidFill>
          <a:ln>
            <a:noFill/>
          </a:ln>
        </p:spPr>
        <p:txBody>
          <a:bodyPr anchorCtr="0" anchor="t" bIns="0" lIns="0" spcFirstLastPara="1" rIns="0" wrap="square" tIns="20950">
            <a:spAutoFit/>
          </a:bodyPr>
          <a:lstStyle/>
          <a:p>
            <a:pPr indent="0" lvl="0" marL="19050" marR="0" rtl="0" algn="l">
              <a:lnSpc>
                <a:spcPct val="100000"/>
              </a:lnSpc>
              <a:spcBef>
                <a:spcPts val="0"/>
              </a:spcBef>
              <a:spcAft>
                <a:spcPts val="0"/>
              </a:spcAft>
              <a:buNone/>
            </a:pPr>
            <a:r>
              <a:rPr i="1" lang="el-GR" sz="1100">
                <a:solidFill>
                  <a:srgbClr val="FFFFFF"/>
                </a:solidFill>
                <a:latin typeface="Calibri"/>
                <a:ea typeface="Calibri"/>
                <a:cs typeface="Calibri"/>
                <a:sym typeface="Calibri"/>
              </a:rPr>
              <a:t>Περιβάλλον</a:t>
            </a:r>
            <a:endParaRPr sz="1100">
              <a:solidFill>
                <a:schemeClr val="dk1"/>
              </a:solidFill>
              <a:latin typeface="Calibri"/>
              <a:ea typeface="Calibri"/>
              <a:cs typeface="Calibri"/>
              <a:sym typeface="Calibri"/>
            </a:endParaRPr>
          </a:p>
        </p:txBody>
      </p:sp>
      <p:sp>
        <p:nvSpPr>
          <p:cNvPr id="654" name="Google Shape;654;p46"/>
          <p:cNvSpPr/>
          <p:nvPr/>
        </p:nvSpPr>
        <p:spPr>
          <a:xfrm>
            <a:off x="7494126" y="4602039"/>
            <a:ext cx="368935" cy="212090"/>
          </a:xfrm>
          <a:custGeom>
            <a:rect b="b" l="l" r="r" t="t"/>
            <a:pathLst>
              <a:path extrusionOk="0" h="212089" w="368934">
                <a:moveTo>
                  <a:pt x="368691" y="0"/>
                </a:moveTo>
                <a:lnTo>
                  <a:pt x="0" y="0"/>
                </a:lnTo>
                <a:lnTo>
                  <a:pt x="0" y="211596"/>
                </a:lnTo>
                <a:lnTo>
                  <a:pt x="368691" y="211596"/>
                </a:lnTo>
                <a:lnTo>
                  <a:pt x="368691" y="0"/>
                </a:lnTo>
                <a:close/>
              </a:path>
            </a:pathLst>
          </a:custGeom>
          <a:solidFill>
            <a:srgbClr val="5482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5" name="Google Shape;655;p46"/>
          <p:cNvSpPr txBox="1"/>
          <p:nvPr/>
        </p:nvSpPr>
        <p:spPr>
          <a:xfrm>
            <a:off x="7500476" y="4608576"/>
            <a:ext cx="408305" cy="182101"/>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i="1" lang="el-GR" sz="1100">
                <a:solidFill>
                  <a:srgbClr val="FFFFFF"/>
                </a:solidFill>
                <a:latin typeface="Calibri"/>
                <a:ea typeface="Calibri"/>
                <a:cs typeface="Calibri"/>
                <a:sym typeface="Calibri"/>
              </a:rPr>
              <a:t>Υγεία</a:t>
            </a:r>
            <a:endParaRPr sz="1100">
              <a:solidFill>
                <a:schemeClr val="dk1"/>
              </a:solidFill>
              <a:latin typeface="Calibri"/>
              <a:ea typeface="Calibri"/>
              <a:cs typeface="Calibri"/>
              <a:sym typeface="Calibri"/>
            </a:endParaRPr>
          </a:p>
        </p:txBody>
      </p:sp>
      <p:sp>
        <p:nvSpPr>
          <p:cNvPr id="656" name="Google Shape;656;p46"/>
          <p:cNvSpPr txBox="1"/>
          <p:nvPr/>
        </p:nvSpPr>
        <p:spPr>
          <a:xfrm>
            <a:off x="8035558" y="4602039"/>
            <a:ext cx="686435" cy="188513"/>
          </a:xfrm>
          <a:prstGeom prst="rect">
            <a:avLst/>
          </a:prstGeom>
          <a:solidFill>
            <a:srgbClr val="548235"/>
          </a:solidFill>
          <a:ln>
            <a:noFill/>
          </a:ln>
        </p:spPr>
        <p:txBody>
          <a:bodyPr anchorCtr="0" anchor="t" bIns="0" lIns="0" spcFirstLastPara="1" rIns="0" wrap="square" tIns="19050">
            <a:spAutoFit/>
          </a:bodyPr>
          <a:lstStyle/>
          <a:p>
            <a:pPr indent="0" lvl="0" marL="19050" marR="0" rtl="0" algn="l">
              <a:lnSpc>
                <a:spcPct val="100000"/>
              </a:lnSpc>
              <a:spcBef>
                <a:spcPts val="0"/>
              </a:spcBef>
              <a:spcAft>
                <a:spcPts val="0"/>
              </a:spcAft>
              <a:buNone/>
            </a:pPr>
            <a:r>
              <a:rPr i="1" lang="el-GR" sz="1100">
                <a:solidFill>
                  <a:srgbClr val="FFFFFF"/>
                </a:solidFill>
                <a:latin typeface="Calibri"/>
                <a:ea typeface="Calibri"/>
                <a:cs typeface="Calibri"/>
                <a:sym typeface="Calibri"/>
              </a:rPr>
              <a:t>Γεωργία</a:t>
            </a:r>
            <a:endParaRPr sz="1100">
              <a:solidFill>
                <a:schemeClr val="dk1"/>
              </a:solidFill>
              <a:latin typeface="Calibri"/>
              <a:ea typeface="Calibri"/>
              <a:cs typeface="Calibri"/>
              <a:sym typeface="Calibri"/>
            </a:endParaRPr>
          </a:p>
        </p:txBody>
      </p:sp>
      <p:sp>
        <p:nvSpPr>
          <p:cNvPr id="657" name="Google Shape;657;p46"/>
          <p:cNvSpPr txBox="1"/>
          <p:nvPr/>
        </p:nvSpPr>
        <p:spPr>
          <a:xfrm>
            <a:off x="7490651" y="4908623"/>
            <a:ext cx="550638" cy="189796"/>
          </a:xfrm>
          <a:prstGeom prst="rect">
            <a:avLst/>
          </a:prstGeom>
          <a:solidFill>
            <a:srgbClr val="548235"/>
          </a:solidFill>
          <a:ln>
            <a:noFill/>
          </a:ln>
        </p:spPr>
        <p:txBody>
          <a:bodyPr anchorCtr="0" anchor="t" bIns="0" lIns="0" spcFirstLastPara="1" rIns="0" wrap="square" tIns="20300">
            <a:spAutoFit/>
          </a:bodyPr>
          <a:lstStyle/>
          <a:p>
            <a:pPr indent="0" lvl="0" marL="19050" marR="0" rtl="0" algn="l">
              <a:lnSpc>
                <a:spcPct val="100000"/>
              </a:lnSpc>
              <a:spcBef>
                <a:spcPts val="0"/>
              </a:spcBef>
              <a:spcAft>
                <a:spcPts val="0"/>
              </a:spcAft>
              <a:buNone/>
            </a:pPr>
            <a:r>
              <a:rPr i="1" lang="el-GR" sz="1100">
                <a:solidFill>
                  <a:srgbClr val="FFFFFF"/>
                </a:solidFill>
                <a:latin typeface="Calibri"/>
                <a:ea typeface="Calibri"/>
                <a:cs typeface="Calibri"/>
                <a:sym typeface="Calibri"/>
              </a:rPr>
              <a:t>Κοινωνία</a:t>
            </a:r>
            <a:endParaRPr sz="1100">
              <a:solidFill>
                <a:schemeClr val="dk1"/>
              </a:solidFill>
              <a:latin typeface="Calibri"/>
              <a:ea typeface="Calibri"/>
              <a:cs typeface="Calibri"/>
              <a:sym typeface="Calibri"/>
            </a:endParaRPr>
          </a:p>
        </p:txBody>
      </p:sp>
      <p:sp>
        <p:nvSpPr>
          <p:cNvPr id="658" name="Google Shape;658;p46"/>
          <p:cNvSpPr txBox="1"/>
          <p:nvPr/>
        </p:nvSpPr>
        <p:spPr>
          <a:xfrm>
            <a:off x="8140889" y="4908623"/>
            <a:ext cx="686435" cy="189796"/>
          </a:xfrm>
          <a:prstGeom prst="rect">
            <a:avLst/>
          </a:prstGeom>
          <a:solidFill>
            <a:srgbClr val="548235"/>
          </a:solidFill>
          <a:ln>
            <a:noFill/>
          </a:ln>
        </p:spPr>
        <p:txBody>
          <a:bodyPr anchorCtr="0" anchor="t" bIns="0" lIns="0" spcFirstLastPara="1" rIns="0" wrap="square" tIns="20300">
            <a:spAutoFit/>
          </a:bodyPr>
          <a:lstStyle/>
          <a:p>
            <a:pPr indent="0" lvl="0" marL="19050" marR="0" rtl="0" algn="l">
              <a:lnSpc>
                <a:spcPct val="100000"/>
              </a:lnSpc>
              <a:spcBef>
                <a:spcPts val="0"/>
              </a:spcBef>
              <a:spcAft>
                <a:spcPts val="0"/>
              </a:spcAft>
              <a:buNone/>
            </a:pPr>
            <a:r>
              <a:rPr i="1" lang="el-GR" sz="1100">
                <a:solidFill>
                  <a:srgbClr val="FFFFFF"/>
                </a:solidFill>
                <a:latin typeface="Calibri"/>
                <a:ea typeface="Calibri"/>
                <a:cs typeface="Calibri"/>
                <a:sym typeface="Calibri"/>
              </a:rPr>
              <a:t>Πολιτισμός</a:t>
            </a:r>
            <a:endParaRPr sz="1100">
              <a:solidFill>
                <a:schemeClr val="dk1"/>
              </a:solidFill>
              <a:latin typeface="Calibri"/>
              <a:ea typeface="Calibri"/>
              <a:cs typeface="Calibri"/>
              <a:sym typeface="Calibri"/>
            </a:endParaRPr>
          </a:p>
        </p:txBody>
      </p:sp>
      <p:sp>
        <p:nvSpPr>
          <p:cNvPr id="659" name="Google Shape;659;p46"/>
          <p:cNvSpPr txBox="1"/>
          <p:nvPr/>
        </p:nvSpPr>
        <p:spPr>
          <a:xfrm>
            <a:off x="7840554" y="5176799"/>
            <a:ext cx="638175" cy="189796"/>
          </a:xfrm>
          <a:prstGeom prst="rect">
            <a:avLst/>
          </a:prstGeom>
          <a:solidFill>
            <a:srgbClr val="548235"/>
          </a:solidFill>
          <a:ln>
            <a:noFill/>
          </a:ln>
        </p:spPr>
        <p:txBody>
          <a:bodyPr anchorCtr="0" anchor="t" bIns="0" lIns="0" spcFirstLastPara="1" rIns="0" wrap="square" tIns="20300">
            <a:spAutoFit/>
          </a:bodyPr>
          <a:lstStyle/>
          <a:p>
            <a:pPr indent="0" lvl="0" marL="19050" marR="0" rtl="0" algn="l">
              <a:lnSpc>
                <a:spcPct val="100000"/>
              </a:lnSpc>
              <a:spcBef>
                <a:spcPts val="0"/>
              </a:spcBef>
              <a:spcAft>
                <a:spcPts val="0"/>
              </a:spcAft>
              <a:buNone/>
            </a:pPr>
            <a:r>
              <a:rPr i="1" lang="el-GR" sz="1100">
                <a:solidFill>
                  <a:srgbClr val="FFFFFF"/>
                </a:solidFill>
                <a:latin typeface="Calibri"/>
                <a:ea typeface="Calibri"/>
                <a:cs typeface="Calibri"/>
                <a:sym typeface="Calibri"/>
              </a:rPr>
              <a:t>Οικονομία</a:t>
            </a:r>
            <a:endParaRPr sz="1100">
              <a:solidFill>
                <a:schemeClr val="dk1"/>
              </a:solidFill>
              <a:latin typeface="Calibri"/>
              <a:ea typeface="Calibri"/>
              <a:cs typeface="Calibri"/>
              <a:sym typeface="Calibri"/>
            </a:endParaRPr>
          </a:p>
        </p:txBody>
      </p:sp>
      <p:sp>
        <p:nvSpPr>
          <p:cNvPr id="660" name="Google Shape;660;p46"/>
          <p:cNvSpPr txBox="1"/>
          <p:nvPr/>
        </p:nvSpPr>
        <p:spPr>
          <a:xfrm>
            <a:off x="6477000" y="1652629"/>
            <a:ext cx="1060295" cy="359714"/>
          </a:xfrm>
          <a:prstGeom prst="rect">
            <a:avLst/>
          </a:prstGeom>
          <a:solidFill>
            <a:srgbClr val="548235"/>
          </a:solidFill>
          <a:ln>
            <a:noFill/>
          </a:ln>
        </p:spPr>
        <p:txBody>
          <a:bodyPr anchorCtr="0" anchor="t" bIns="0" lIns="0" spcFirstLastPara="1" rIns="0" wrap="square" tIns="20950">
            <a:spAutoFit/>
          </a:bodyPr>
          <a:lstStyle/>
          <a:p>
            <a:pPr indent="0" lvl="0" marL="19050" marR="0" rtl="0" algn="l">
              <a:lnSpc>
                <a:spcPct val="100000"/>
              </a:lnSpc>
              <a:spcBef>
                <a:spcPts val="0"/>
              </a:spcBef>
              <a:spcAft>
                <a:spcPts val="0"/>
              </a:spcAft>
              <a:buNone/>
            </a:pPr>
            <a:r>
              <a:rPr i="1" lang="el-GR" sz="1100">
                <a:solidFill>
                  <a:srgbClr val="FFFFFF"/>
                </a:solidFill>
                <a:latin typeface="Calibri"/>
                <a:ea typeface="Calibri"/>
                <a:cs typeface="Calibri"/>
                <a:sym typeface="Calibri"/>
              </a:rPr>
              <a:t>Δημόσιοι παράγοντες</a:t>
            </a:r>
            <a:endParaRPr sz="1100">
              <a:solidFill>
                <a:schemeClr val="dk1"/>
              </a:solidFill>
              <a:latin typeface="Calibri"/>
              <a:ea typeface="Calibri"/>
              <a:cs typeface="Calibri"/>
              <a:sym typeface="Calibri"/>
            </a:endParaRPr>
          </a:p>
        </p:txBody>
      </p:sp>
      <p:sp>
        <p:nvSpPr>
          <p:cNvPr id="661" name="Google Shape;661;p46"/>
          <p:cNvSpPr txBox="1"/>
          <p:nvPr/>
        </p:nvSpPr>
        <p:spPr>
          <a:xfrm>
            <a:off x="7790405" y="1628131"/>
            <a:ext cx="742315" cy="190437"/>
          </a:xfrm>
          <a:prstGeom prst="rect">
            <a:avLst/>
          </a:prstGeom>
          <a:solidFill>
            <a:srgbClr val="548235"/>
          </a:solidFill>
          <a:ln>
            <a:noFill/>
          </a:ln>
        </p:spPr>
        <p:txBody>
          <a:bodyPr anchorCtr="0" anchor="t" bIns="0" lIns="0" spcFirstLastPara="1" rIns="0" wrap="square" tIns="20950">
            <a:spAutoFit/>
          </a:bodyPr>
          <a:lstStyle/>
          <a:p>
            <a:pPr indent="0" lvl="0" marL="19050" marR="0" rtl="0" algn="l">
              <a:lnSpc>
                <a:spcPct val="100000"/>
              </a:lnSpc>
              <a:spcBef>
                <a:spcPts val="0"/>
              </a:spcBef>
              <a:spcAft>
                <a:spcPts val="0"/>
              </a:spcAft>
              <a:buNone/>
            </a:pPr>
            <a:r>
              <a:rPr i="1" lang="el-GR" sz="1100">
                <a:solidFill>
                  <a:srgbClr val="FFFFFF"/>
                </a:solidFill>
                <a:latin typeface="Calibri"/>
                <a:ea typeface="Calibri"/>
                <a:cs typeface="Calibri"/>
                <a:sym typeface="Calibri"/>
              </a:rPr>
              <a:t>Γεωργοί</a:t>
            </a:r>
            <a:endParaRPr sz="1100">
              <a:solidFill>
                <a:schemeClr val="dk1"/>
              </a:solidFill>
              <a:latin typeface="Calibri"/>
              <a:ea typeface="Calibri"/>
              <a:cs typeface="Calibri"/>
              <a:sym typeface="Calibri"/>
            </a:endParaRPr>
          </a:p>
        </p:txBody>
      </p:sp>
      <p:sp>
        <p:nvSpPr>
          <p:cNvPr id="662" name="Google Shape;662;p46"/>
          <p:cNvSpPr txBox="1"/>
          <p:nvPr/>
        </p:nvSpPr>
        <p:spPr>
          <a:xfrm>
            <a:off x="7351895" y="2035810"/>
            <a:ext cx="638175" cy="189154"/>
          </a:xfrm>
          <a:prstGeom prst="rect">
            <a:avLst/>
          </a:prstGeom>
          <a:solidFill>
            <a:srgbClr val="548235"/>
          </a:solidFill>
          <a:ln>
            <a:noFill/>
          </a:ln>
        </p:spPr>
        <p:txBody>
          <a:bodyPr anchorCtr="0" anchor="t" bIns="0" lIns="0" spcFirstLastPara="1" rIns="0" wrap="square" tIns="19675">
            <a:spAutoFit/>
          </a:bodyPr>
          <a:lstStyle/>
          <a:p>
            <a:pPr indent="0" lvl="0" marL="19050" marR="0" rtl="0" algn="l">
              <a:lnSpc>
                <a:spcPct val="100000"/>
              </a:lnSpc>
              <a:spcBef>
                <a:spcPts val="0"/>
              </a:spcBef>
              <a:spcAft>
                <a:spcPts val="0"/>
              </a:spcAft>
              <a:buNone/>
            </a:pPr>
            <a:r>
              <a:rPr i="1" lang="el-GR" sz="1100">
                <a:solidFill>
                  <a:srgbClr val="FFFFFF"/>
                </a:solidFill>
                <a:latin typeface="Calibri"/>
                <a:ea typeface="Calibri"/>
                <a:cs typeface="Calibri"/>
                <a:sym typeface="Calibri"/>
              </a:rPr>
              <a:t>Κάτοικοι</a:t>
            </a:r>
            <a:endParaRPr sz="1100">
              <a:solidFill>
                <a:schemeClr val="dk1"/>
              </a:solidFill>
              <a:latin typeface="Calibri"/>
              <a:ea typeface="Calibri"/>
              <a:cs typeface="Calibri"/>
              <a:sym typeface="Calibri"/>
            </a:endParaRPr>
          </a:p>
        </p:txBody>
      </p:sp>
      <p:sp>
        <p:nvSpPr>
          <p:cNvPr id="663" name="Google Shape;663;p46"/>
          <p:cNvSpPr txBox="1"/>
          <p:nvPr/>
        </p:nvSpPr>
        <p:spPr>
          <a:xfrm>
            <a:off x="8205966" y="1986517"/>
            <a:ext cx="516027" cy="189154"/>
          </a:xfrm>
          <a:prstGeom prst="rect">
            <a:avLst/>
          </a:prstGeom>
          <a:solidFill>
            <a:srgbClr val="548235"/>
          </a:solidFill>
          <a:ln>
            <a:noFill/>
          </a:ln>
        </p:spPr>
        <p:txBody>
          <a:bodyPr anchorCtr="0" anchor="t" bIns="0" lIns="0" spcFirstLastPara="1" rIns="0" wrap="square" tIns="19675">
            <a:spAutoFit/>
          </a:bodyPr>
          <a:lstStyle/>
          <a:p>
            <a:pPr indent="0" lvl="0" marL="19050" marR="0" rtl="0" algn="l">
              <a:lnSpc>
                <a:spcPct val="100000"/>
              </a:lnSpc>
              <a:spcBef>
                <a:spcPts val="0"/>
              </a:spcBef>
              <a:spcAft>
                <a:spcPts val="0"/>
              </a:spcAft>
              <a:buNone/>
            </a:pPr>
            <a:r>
              <a:rPr i="1" lang="el-GR" sz="1100">
                <a:solidFill>
                  <a:srgbClr val="FFFFFF"/>
                </a:solidFill>
                <a:latin typeface="Calibri"/>
                <a:ea typeface="Calibri"/>
                <a:cs typeface="Calibri"/>
                <a:sym typeface="Calibri"/>
              </a:rPr>
              <a:t>Νεολαία</a:t>
            </a:r>
            <a:endParaRPr sz="1100">
              <a:solidFill>
                <a:schemeClr val="dk1"/>
              </a:solidFill>
              <a:latin typeface="Calibri"/>
              <a:ea typeface="Calibri"/>
              <a:cs typeface="Calibri"/>
              <a:sym typeface="Calibri"/>
            </a:endParaRPr>
          </a:p>
        </p:txBody>
      </p:sp>
      <p:sp>
        <p:nvSpPr>
          <p:cNvPr id="664" name="Google Shape;664;p46"/>
          <p:cNvSpPr txBox="1"/>
          <p:nvPr/>
        </p:nvSpPr>
        <p:spPr>
          <a:xfrm>
            <a:off x="7606888" y="2318067"/>
            <a:ext cx="907415" cy="189796"/>
          </a:xfrm>
          <a:prstGeom prst="rect">
            <a:avLst/>
          </a:prstGeom>
          <a:solidFill>
            <a:srgbClr val="548235"/>
          </a:solidFill>
          <a:ln>
            <a:noFill/>
          </a:ln>
        </p:spPr>
        <p:txBody>
          <a:bodyPr anchorCtr="0" anchor="t" bIns="0" lIns="0" spcFirstLastPara="1" rIns="0" wrap="square" tIns="20300">
            <a:spAutoFit/>
          </a:bodyPr>
          <a:lstStyle/>
          <a:p>
            <a:pPr indent="0" lvl="0" marL="19050" marR="0" rtl="0" algn="l">
              <a:lnSpc>
                <a:spcPct val="100000"/>
              </a:lnSpc>
              <a:spcBef>
                <a:spcPts val="0"/>
              </a:spcBef>
              <a:spcAft>
                <a:spcPts val="0"/>
              </a:spcAft>
              <a:buNone/>
            </a:pPr>
            <a:r>
              <a:rPr i="1" lang="el-GR" sz="1100">
                <a:solidFill>
                  <a:srgbClr val="FFFFFF"/>
                </a:solidFill>
                <a:latin typeface="Calibri"/>
                <a:ea typeface="Calibri"/>
                <a:cs typeface="Calibri"/>
                <a:sym typeface="Calibri"/>
              </a:rPr>
              <a:t>Έμποροι</a:t>
            </a:r>
            <a:endParaRPr sz="1100">
              <a:solidFill>
                <a:schemeClr val="dk1"/>
              </a:solidFill>
              <a:latin typeface="Calibri"/>
              <a:ea typeface="Calibri"/>
              <a:cs typeface="Calibri"/>
              <a:sym typeface="Calibri"/>
            </a:endParaRPr>
          </a:p>
        </p:txBody>
      </p:sp>
      <p:sp>
        <p:nvSpPr>
          <p:cNvPr id="665" name="Google Shape;665;p46"/>
          <p:cNvSpPr/>
          <p:nvPr/>
        </p:nvSpPr>
        <p:spPr>
          <a:xfrm>
            <a:off x="8308092" y="2649620"/>
            <a:ext cx="170180" cy="212090"/>
          </a:xfrm>
          <a:custGeom>
            <a:rect b="b" l="l" r="r" t="t"/>
            <a:pathLst>
              <a:path extrusionOk="0" h="212089" w="170179">
                <a:moveTo>
                  <a:pt x="169918" y="0"/>
                </a:moveTo>
                <a:lnTo>
                  <a:pt x="0" y="0"/>
                </a:lnTo>
                <a:lnTo>
                  <a:pt x="0" y="211595"/>
                </a:lnTo>
                <a:lnTo>
                  <a:pt x="169918" y="211595"/>
                </a:lnTo>
                <a:lnTo>
                  <a:pt x="169918" y="0"/>
                </a:lnTo>
                <a:close/>
              </a:path>
            </a:pathLst>
          </a:custGeom>
          <a:solidFill>
            <a:srgbClr val="5482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6" name="Google Shape;666;p46"/>
          <p:cNvSpPr txBox="1"/>
          <p:nvPr/>
        </p:nvSpPr>
        <p:spPr>
          <a:xfrm>
            <a:off x="8314442" y="2657855"/>
            <a:ext cx="121920" cy="19304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i="1" lang="el-GR" sz="1100">
                <a:solidFill>
                  <a:srgbClr val="FFFFFF"/>
                </a:solidFill>
                <a:latin typeface="Calibri"/>
                <a:ea typeface="Calibri"/>
                <a:cs typeface="Calibri"/>
                <a:sym typeface="Calibri"/>
              </a:rPr>
              <a:t>…</a:t>
            </a:r>
            <a:endParaRPr sz="1100">
              <a:solidFill>
                <a:schemeClr val="dk1"/>
              </a:solidFill>
              <a:latin typeface="Calibri"/>
              <a:ea typeface="Calibri"/>
              <a:cs typeface="Calibri"/>
              <a:sym typeface="Calibri"/>
            </a:endParaRPr>
          </a:p>
        </p:txBody>
      </p:sp>
      <p:sp>
        <p:nvSpPr>
          <p:cNvPr id="667" name="Google Shape;667;p46"/>
          <p:cNvSpPr/>
          <p:nvPr/>
        </p:nvSpPr>
        <p:spPr>
          <a:xfrm>
            <a:off x="8604532" y="4295456"/>
            <a:ext cx="170180" cy="212090"/>
          </a:xfrm>
          <a:custGeom>
            <a:rect b="b" l="l" r="r" t="t"/>
            <a:pathLst>
              <a:path extrusionOk="0" h="212089" w="170179">
                <a:moveTo>
                  <a:pt x="169918" y="0"/>
                </a:moveTo>
                <a:lnTo>
                  <a:pt x="0" y="0"/>
                </a:lnTo>
                <a:lnTo>
                  <a:pt x="0" y="211595"/>
                </a:lnTo>
                <a:lnTo>
                  <a:pt x="169918" y="211595"/>
                </a:lnTo>
                <a:lnTo>
                  <a:pt x="169918" y="0"/>
                </a:lnTo>
                <a:close/>
              </a:path>
            </a:pathLst>
          </a:custGeom>
          <a:solidFill>
            <a:srgbClr val="5482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8" name="Google Shape;668;p46"/>
          <p:cNvSpPr txBox="1"/>
          <p:nvPr/>
        </p:nvSpPr>
        <p:spPr>
          <a:xfrm>
            <a:off x="8610882" y="4303776"/>
            <a:ext cx="121920" cy="19304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i="1" lang="el-GR" sz="1100">
                <a:solidFill>
                  <a:srgbClr val="FFFFFF"/>
                </a:solidFill>
                <a:latin typeface="Calibri"/>
                <a:ea typeface="Calibri"/>
                <a:cs typeface="Calibri"/>
                <a:sym typeface="Calibri"/>
              </a:rPr>
              <a:t>…</a:t>
            </a:r>
            <a:endParaRPr sz="11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72" name="Shape 672"/>
        <p:cNvGrpSpPr/>
        <p:nvPr/>
      </p:nvGrpSpPr>
      <p:grpSpPr>
        <a:xfrm>
          <a:off x="0" y="0"/>
          <a:ext cx="0" cy="0"/>
          <a:chOff x="0" y="0"/>
          <a:chExt cx="0" cy="0"/>
        </a:xfrm>
      </p:grpSpPr>
      <p:sp>
        <p:nvSpPr>
          <p:cNvPr id="673" name="Google Shape;673;p47"/>
          <p:cNvSpPr txBox="1"/>
          <p:nvPr>
            <p:ph type="title"/>
          </p:nvPr>
        </p:nvSpPr>
        <p:spPr>
          <a:xfrm>
            <a:off x="707390" y="327870"/>
            <a:ext cx="4093210" cy="374461"/>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l-GR" sz="2350"/>
              <a:t>Συμβουλές σχετικές με τη δράση</a:t>
            </a:r>
            <a:endParaRPr sz="2350"/>
          </a:p>
        </p:txBody>
      </p:sp>
      <p:sp>
        <p:nvSpPr>
          <p:cNvPr id="674" name="Google Shape;674;p47"/>
          <p:cNvSpPr txBox="1"/>
          <p:nvPr/>
        </p:nvSpPr>
        <p:spPr>
          <a:xfrm>
            <a:off x="535380" y="802639"/>
            <a:ext cx="8058150" cy="4755148"/>
          </a:xfrm>
          <a:prstGeom prst="rect">
            <a:avLst/>
          </a:prstGeom>
          <a:noFill/>
          <a:ln>
            <a:noFill/>
          </a:ln>
        </p:spPr>
        <p:txBody>
          <a:bodyPr anchorCtr="0" anchor="t" bIns="0" lIns="0" spcFirstLastPara="1" rIns="0" wrap="square" tIns="12700">
            <a:spAutoFit/>
          </a:bodyPr>
          <a:lstStyle/>
          <a:p>
            <a:pPr indent="-171450" lvl="0" marL="184150" marR="0" rtl="0" algn="l">
              <a:lnSpc>
                <a:spcPct val="100000"/>
              </a:lnSpc>
              <a:spcBef>
                <a:spcPts val="0"/>
              </a:spcBef>
              <a:spcAft>
                <a:spcPts val="0"/>
              </a:spcAft>
              <a:buClr>
                <a:schemeClr val="dk1"/>
              </a:buClr>
              <a:buSzPts val="1600"/>
              <a:buFont typeface="Arial"/>
              <a:buChar char="•"/>
            </a:pPr>
            <a:r>
              <a:rPr lang="el-GR" sz="1600">
                <a:solidFill>
                  <a:schemeClr val="dk1"/>
                </a:solidFill>
                <a:latin typeface="Calibri"/>
                <a:ea typeface="Calibri"/>
                <a:cs typeface="Calibri"/>
                <a:sym typeface="Calibri"/>
              </a:rPr>
              <a:t>Κατανοήστε τις προσδοκίες και τις ανάγκες των καταναλωτών για πρόσβαση σε ποιοτικά τρόφιμα και σε όλη την ποικιλομορφία τους (π.χ. πρακτικές πρόσβασης σε ποιοτικά τρόφιμα, προσέγγιση στους πιο ευάλωτους πληθυσμούς;)</a:t>
            </a:r>
            <a:endParaRPr/>
          </a:p>
          <a:p>
            <a:pPr indent="-171450" lvl="0" marL="184150" marR="0" rtl="0" algn="l">
              <a:lnSpc>
                <a:spcPct val="100000"/>
              </a:lnSpc>
              <a:spcBef>
                <a:spcPts val="100"/>
              </a:spcBef>
              <a:spcAft>
                <a:spcPts val="0"/>
              </a:spcAft>
              <a:buClr>
                <a:schemeClr val="dk1"/>
              </a:buClr>
              <a:buSzPts val="1600"/>
              <a:buFont typeface="Arial"/>
              <a:buChar char="•"/>
            </a:pPr>
            <a:r>
              <a:rPr lang="el-GR" sz="1600">
                <a:solidFill>
                  <a:schemeClr val="dk1"/>
                </a:solidFill>
                <a:latin typeface="Calibri"/>
                <a:ea typeface="Calibri"/>
                <a:cs typeface="Calibri"/>
                <a:sym typeface="Calibri"/>
              </a:rPr>
              <a:t>Αιτιολογείστε την επιλογή του(των) αγροτικού(ών) και διατροφικού(ων) μοντέλου(ών) και των συνθηκών συνύπαρξής τους (π.χ. πώς υποστηρίζονται οι αγρότες στις πρακτικές παραγωγής και αξιολόγησης; Ποιο καθεστώς διατροφής πρέπει να επιλέγεται; Ποιες οι επιπτώσεις στην περιοχή;)</a:t>
            </a:r>
            <a:endParaRPr/>
          </a:p>
          <a:p>
            <a:pPr indent="-171450" lvl="0" marL="184150" marR="0" rtl="0" algn="l">
              <a:lnSpc>
                <a:spcPct val="100000"/>
              </a:lnSpc>
              <a:spcBef>
                <a:spcPts val="100"/>
              </a:spcBef>
              <a:spcAft>
                <a:spcPts val="0"/>
              </a:spcAft>
              <a:buClr>
                <a:schemeClr val="dk1"/>
              </a:buClr>
              <a:buSzPts val="1600"/>
              <a:buFont typeface="Arial"/>
              <a:buChar char="•"/>
            </a:pPr>
            <a:r>
              <a:rPr lang="el-GR" sz="1600">
                <a:solidFill>
                  <a:schemeClr val="dk1"/>
                </a:solidFill>
                <a:latin typeface="Calibri"/>
                <a:ea typeface="Calibri"/>
                <a:cs typeface="Calibri"/>
                <a:sym typeface="Calibri"/>
              </a:rPr>
              <a:t>Λάβετε υπόψη τις διαφορετικές λογικές και στρατηγικές των οικονομικών παραγόντων της περιοχής (π.χ. στις τοπικές πολιτικές, να αιτιολογηθούν οι πολιτικές επιλογές για την ένταξη εναλλακτικών ή/και συμβατικών παραγόντων ή υβριδικών...)</a:t>
            </a:r>
            <a:endParaRPr/>
          </a:p>
          <a:p>
            <a:pPr indent="-171450" lvl="0" marL="184150" marR="0" rtl="0" algn="l">
              <a:lnSpc>
                <a:spcPct val="100000"/>
              </a:lnSpc>
              <a:spcBef>
                <a:spcPts val="100"/>
              </a:spcBef>
              <a:spcAft>
                <a:spcPts val="0"/>
              </a:spcAft>
              <a:buClr>
                <a:schemeClr val="dk1"/>
              </a:buClr>
              <a:buSzPts val="1600"/>
              <a:buFont typeface="Arial"/>
              <a:buChar char="•"/>
            </a:pPr>
            <a:r>
              <a:rPr lang="el-GR" sz="1600">
                <a:solidFill>
                  <a:schemeClr val="dk1"/>
                </a:solidFill>
                <a:latin typeface="Calibri"/>
                <a:ea typeface="Calibri"/>
                <a:cs typeface="Calibri"/>
                <a:sym typeface="Calibri"/>
              </a:rPr>
              <a:t>Διευκρινίστε τα διαφορετικά πεδία των δημόσιων πολιτικών στην περιοχής (π.χ. εξασφάλιση της ποικιλομορφίας των πεδίων ανάλογα με τα προβλήματα, τις σχέσεις μεταξύ των τοπικών περιοχών, τη διασφάλισης της δια-τοπικότητας, την ολοκλήρωση της σχέσης άστεως – υπαίθρου)</a:t>
            </a:r>
            <a:endParaRPr/>
          </a:p>
          <a:p>
            <a:pPr indent="-171450" lvl="0" marL="184150" marR="0" rtl="0" algn="l">
              <a:lnSpc>
                <a:spcPct val="100000"/>
              </a:lnSpc>
              <a:spcBef>
                <a:spcPts val="100"/>
              </a:spcBef>
              <a:spcAft>
                <a:spcPts val="0"/>
              </a:spcAft>
              <a:buClr>
                <a:schemeClr val="dk1"/>
              </a:buClr>
              <a:buSzPts val="1600"/>
              <a:buFont typeface="Arial"/>
              <a:buChar char="•"/>
            </a:pPr>
            <a:r>
              <a:rPr lang="el-GR" sz="1600">
                <a:solidFill>
                  <a:schemeClr val="dk1"/>
                </a:solidFill>
                <a:latin typeface="Calibri"/>
                <a:ea typeface="Calibri"/>
                <a:cs typeface="Calibri"/>
                <a:sym typeface="Calibri"/>
              </a:rPr>
              <a:t>Προσπαθείστε να σκεφτείτε τον χωροταξικό σχεδιασμό και την ανάπτυξη με βάση τη διατροφή (π.χ. τοπικοί μηχανισμοί; χρηματοοικονομικοί μηχανισμοί; πιθανές καινοτομίες σε αυτόν τον τομέα;)</a:t>
            </a:r>
            <a:endParaRPr/>
          </a:p>
          <a:p>
            <a:pPr indent="-171450" lvl="0" marL="184150" marR="0" rtl="0" algn="l">
              <a:lnSpc>
                <a:spcPct val="100000"/>
              </a:lnSpc>
              <a:spcBef>
                <a:spcPts val="100"/>
              </a:spcBef>
              <a:spcAft>
                <a:spcPts val="0"/>
              </a:spcAft>
              <a:buClr>
                <a:schemeClr val="dk1"/>
              </a:buClr>
              <a:buSzPts val="1600"/>
              <a:buFont typeface="Arial"/>
              <a:buChar char="•"/>
            </a:pPr>
            <a:r>
              <a:rPr lang="el-GR" sz="1600">
                <a:solidFill>
                  <a:schemeClr val="dk1"/>
                </a:solidFill>
                <a:latin typeface="Calibri"/>
                <a:ea typeface="Calibri"/>
                <a:cs typeface="Calibri"/>
                <a:sym typeface="Calibri"/>
              </a:rPr>
              <a:t>Εξασφάλιση συνθηκών για συμμετοχική και χωρίς αποκλεισμούς τοπική διακυβέρνηση τροφίμων (π.χ. δομές, θεσμοί, μηχανισμοί);</a:t>
            </a:r>
            <a:endParaRPr sz="1600">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78" name="Shape 678"/>
        <p:cNvGrpSpPr/>
        <p:nvPr/>
      </p:nvGrpSpPr>
      <p:grpSpPr>
        <a:xfrm>
          <a:off x="0" y="0"/>
          <a:ext cx="0" cy="0"/>
          <a:chOff x="0" y="0"/>
          <a:chExt cx="0" cy="0"/>
        </a:xfrm>
      </p:grpSpPr>
      <p:sp>
        <p:nvSpPr>
          <p:cNvPr id="679" name="Google Shape;679;p48"/>
          <p:cNvSpPr/>
          <p:nvPr/>
        </p:nvSpPr>
        <p:spPr>
          <a:xfrm>
            <a:off x="816428" y="1874204"/>
            <a:ext cx="7699375" cy="1104900"/>
          </a:xfrm>
          <a:custGeom>
            <a:rect b="b" l="l" r="r" t="t"/>
            <a:pathLst>
              <a:path extrusionOk="0" h="1104900" w="7699375">
                <a:moveTo>
                  <a:pt x="7698918" y="0"/>
                </a:moveTo>
                <a:lnTo>
                  <a:pt x="0" y="0"/>
                </a:lnTo>
                <a:lnTo>
                  <a:pt x="0" y="1104635"/>
                </a:lnTo>
                <a:lnTo>
                  <a:pt x="7698918" y="1104635"/>
                </a:lnTo>
                <a:lnTo>
                  <a:pt x="7698918" y="0"/>
                </a:lnTo>
                <a:close/>
              </a:path>
            </a:pathLst>
          </a:custGeom>
          <a:solidFill>
            <a:srgbClr val="E2F0D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0" name="Google Shape;680;p48"/>
          <p:cNvSpPr txBox="1"/>
          <p:nvPr>
            <p:ph type="title"/>
          </p:nvPr>
        </p:nvSpPr>
        <p:spPr>
          <a:xfrm>
            <a:off x="895168" y="2081962"/>
            <a:ext cx="4515032" cy="5552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l-GR" sz="3500"/>
              <a:t>2. Ποιοτική διατροφή</a:t>
            </a:r>
            <a:endParaRPr sz="35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84" name="Shape 684"/>
        <p:cNvGrpSpPr/>
        <p:nvPr/>
      </p:nvGrpSpPr>
      <p:grpSpPr>
        <a:xfrm>
          <a:off x="0" y="0"/>
          <a:ext cx="0" cy="0"/>
          <a:chOff x="0" y="0"/>
          <a:chExt cx="0" cy="0"/>
        </a:xfrm>
      </p:grpSpPr>
      <p:sp>
        <p:nvSpPr>
          <p:cNvPr id="685" name="Google Shape;685;p49"/>
          <p:cNvSpPr txBox="1"/>
          <p:nvPr/>
        </p:nvSpPr>
        <p:spPr>
          <a:xfrm>
            <a:off x="609600" y="419100"/>
            <a:ext cx="7848600" cy="3529171"/>
          </a:xfrm>
          <a:prstGeom prst="rect">
            <a:avLst/>
          </a:prstGeom>
          <a:noFill/>
          <a:ln>
            <a:noFill/>
          </a:ln>
        </p:spPr>
        <p:txBody>
          <a:bodyPr anchorCtr="0" anchor="t" bIns="0" lIns="0" spcFirstLastPara="1" rIns="0" wrap="square" tIns="45700">
            <a:spAutoFit/>
          </a:bodyPr>
          <a:lstStyle/>
          <a:p>
            <a:pPr indent="-171450" lvl="0" marL="184150" marR="1113155" rtl="0" algn="l">
              <a:lnSpc>
                <a:spcPct val="109523"/>
              </a:lnSpc>
              <a:spcBef>
                <a:spcPts val="0"/>
              </a:spcBef>
              <a:spcAft>
                <a:spcPts val="0"/>
              </a:spcAft>
              <a:buClr>
                <a:schemeClr val="dk1"/>
              </a:buClr>
              <a:buSzPts val="2100"/>
              <a:buFont typeface="Arial"/>
              <a:buChar char="•"/>
            </a:pPr>
            <a:r>
              <a:rPr lang="el-GR" sz="2100">
                <a:solidFill>
                  <a:schemeClr val="dk1"/>
                </a:solidFill>
                <a:latin typeface="Calibri"/>
                <a:ea typeface="Calibri"/>
                <a:cs typeface="Calibri"/>
                <a:sym typeface="Calibri"/>
              </a:rPr>
              <a:t>Όσο οι τομείς πολλαπλασιάζονται και γίνονται πιο σύνθετοι,  </a:t>
            </a:r>
            <a:endParaRPr sz="2100">
              <a:solidFill>
                <a:schemeClr val="dk1"/>
              </a:solidFill>
              <a:latin typeface="Calibri"/>
              <a:ea typeface="Calibri"/>
              <a:cs typeface="Calibri"/>
              <a:sym typeface="Calibri"/>
            </a:endParaRPr>
          </a:p>
          <a:p>
            <a:pPr indent="0" lvl="0" marL="12700" marR="1113155" rtl="0" algn="l">
              <a:lnSpc>
                <a:spcPct val="109523"/>
              </a:lnSpc>
              <a:spcBef>
                <a:spcPts val="360"/>
              </a:spcBef>
              <a:spcAft>
                <a:spcPts val="0"/>
              </a:spcAft>
              <a:buNone/>
            </a:pPr>
            <a:r>
              <a:rPr lang="el-GR" sz="2100">
                <a:solidFill>
                  <a:schemeClr val="dk1"/>
                </a:solidFill>
                <a:latin typeface="Calibri"/>
                <a:ea typeface="Calibri"/>
                <a:cs typeface="Calibri"/>
                <a:sym typeface="Calibri"/>
              </a:rPr>
              <a:t>	… τόσο απομακρύνονται οι καταναλωτές από τους παραγωγούς,</a:t>
            </a:r>
            <a:endParaRPr/>
          </a:p>
          <a:p>
            <a:pPr indent="0" lvl="0" marL="184150" marR="0" rtl="0" algn="l">
              <a:lnSpc>
                <a:spcPct val="100000"/>
              </a:lnSpc>
              <a:spcBef>
                <a:spcPts val="0"/>
              </a:spcBef>
              <a:spcAft>
                <a:spcPts val="0"/>
              </a:spcAft>
              <a:buNone/>
            </a:pPr>
            <a:r>
              <a:rPr lang="el-GR" sz="2100">
                <a:solidFill>
                  <a:schemeClr val="dk1"/>
                </a:solidFill>
                <a:latin typeface="Calibri"/>
                <a:ea typeface="Calibri"/>
                <a:cs typeface="Calibri"/>
                <a:sym typeface="Calibri"/>
              </a:rPr>
              <a:t>… τόσο περισσότερο διαφοροποιούνται και τα συστήματα πιστοποίησης (ετικετοποίηση, εμπορικό σήμα, ...)</a:t>
            </a:r>
            <a:endParaRPr sz="2100">
              <a:solidFill>
                <a:schemeClr val="dk1"/>
              </a:solidFill>
              <a:latin typeface="Calibri"/>
              <a:ea typeface="Calibri"/>
              <a:cs typeface="Calibri"/>
              <a:sym typeface="Calibri"/>
            </a:endParaRPr>
          </a:p>
          <a:p>
            <a:pPr indent="0" lvl="0" marL="184150" marR="408305" rtl="0" algn="l">
              <a:lnSpc>
                <a:spcPct val="109523"/>
              </a:lnSpc>
              <a:spcBef>
                <a:spcPts val="150"/>
              </a:spcBef>
              <a:spcAft>
                <a:spcPts val="0"/>
              </a:spcAft>
              <a:buNone/>
            </a:pPr>
            <a:r>
              <a:rPr lang="el-GR" sz="2100">
                <a:solidFill>
                  <a:schemeClr val="dk1"/>
                </a:solidFill>
                <a:latin typeface="Calibri"/>
                <a:ea typeface="Calibri"/>
                <a:cs typeface="Calibri"/>
                <a:sym typeface="Calibri"/>
              </a:rPr>
              <a:t>… και τόσο περισσότερο αποκτά ιδιαίτερη βαρύτητα η παροχή στους χρήστες εγγυημένων πληροφοριών (διαμόρφωση εμπιστοσύνης)</a:t>
            </a:r>
            <a:endParaRPr sz="2100">
              <a:solidFill>
                <a:schemeClr val="dk1"/>
              </a:solidFill>
              <a:latin typeface="Calibri"/>
              <a:ea typeface="Calibri"/>
              <a:cs typeface="Calibri"/>
              <a:sym typeface="Calibri"/>
            </a:endParaRPr>
          </a:p>
          <a:p>
            <a:pPr indent="-171450" lvl="0" marL="184150" marR="0" rtl="0" algn="l">
              <a:lnSpc>
                <a:spcPct val="100000"/>
              </a:lnSpc>
              <a:spcBef>
                <a:spcPts val="445"/>
              </a:spcBef>
              <a:spcAft>
                <a:spcPts val="0"/>
              </a:spcAft>
              <a:buClr>
                <a:schemeClr val="dk1"/>
              </a:buClr>
              <a:buSzPts val="2100"/>
              <a:buFont typeface="Arial"/>
              <a:buChar char="•"/>
            </a:pPr>
            <a:r>
              <a:rPr lang="el-GR" sz="2100">
                <a:solidFill>
                  <a:schemeClr val="dk1"/>
                </a:solidFill>
                <a:latin typeface="Calibri"/>
                <a:ea typeface="Calibri"/>
                <a:cs typeface="Calibri"/>
                <a:sym typeface="Calibri"/>
              </a:rPr>
              <a:t>Μεγάλη ποικιλία σημάτων ποιοτικών χαρακτηρισμών (ΠΟΠ, ΠΓΕ, κ.λπ.)</a:t>
            </a:r>
            <a:endParaRPr sz="2100">
              <a:solidFill>
                <a:schemeClr val="dk1"/>
              </a:solidFill>
              <a:latin typeface="Calibri"/>
              <a:ea typeface="Calibri"/>
              <a:cs typeface="Calibri"/>
              <a:sym typeface="Calibri"/>
            </a:endParaRPr>
          </a:p>
          <a:p>
            <a:pPr indent="-171450" lvl="0" marL="184150" marR="0" rtl="0" algn="l">
              <a:lnSpc>
                <a:spcPct val="100000"/>
              </a:lnSpc>
              <a:spcBef>
                <a:spcPts val="575"/>
              </a:spcBef>
              <a:spcAft>
                <a:spcPts val="0"/>
              </a:spcAft>
              <a:buClr>
                <a:schemeClr val="dk1"/>
              </a:buClr>
              <a:buSzPts val="2100"/>
              <a:buFont typeface="Arial"/>
              <a:buChar char="•"/>
            </a:pPr>
            <a:r>
              <a:rPr lang="el-GR" sz="2100">
                <a:solidFill>
                  <a:schemeClr val="dk1"/>
                </a:solidFill>
                <a:latin typeface="Calibri"/>
                <a:ea typeface="Calibri"/>
                <a:cs typeface="Calibri"/>
                <a:sym typeface="Calibri"/>
              </a:rPr>
              <a:t>Πώς να αξιολογηθούν;</a:t>
            </a:r>
            <a:endParaRPr sz="2100">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89" name="Shape 689"/>
        <p:cNvGrpSpPr/>
        <p:nvPr/>
      </p:nvGrpSpPr>
      <p:grpSpPr>
        <a:xfrm>
          <a:off x="0" y="0"/>
          <a:ext cx="0" cy="0"/>
          <a:chOff x="0" y="0"/>
          <a:chExt cx="0" cy="0"/>
        </a:xfrm>
      </p:grpSpPr>
      <p:sp>
        <p:nvSpPr>
          <p:cNvPr id="690" name="Google Shape;690;p50"/>
          <p:cNvSpPr/>
          <p:nvPr/>
        </p:nvSpPr>
        <p:spPr>
          <a:xfrm>
            <a:off x="5432819" y="3450590"/>
            <a:ext cx="1965960" cy="1845310"/>
          </a:xfrm>
          <a:custGeom>
            <a:rect b="b" l="l" r="r" t="t"/>
            <a:pathLst>
              <a:path extrusionOk="0" h="1845310" w="1965959">
                <a:moveTo>
                  <a:pt x="0" y="184491"/>
                </a:moveTo>
                <a:lnTo>
                  <a:pt x="6590" y="135446"/>
                </a:lnTo>
                <a:lnTo>
                  <a:pt x="25188" y="91375"/>
                </a:lnTo>
                <a:lnTo>
                  <a:pt x="54036" y="54036"/>
                </a:lnTo>
                <a:lnTo>
                  <a:pt x="91375" y="25188"/>
                </a:lnTo>
                <a:lnTo>
                  <a:pt x="135446" y="6590"/>
                </a:lnTo>
                <a:lnTo>
                  <a:pt x="184491" y="0"/>
                </a:lnTo>
                <a:lnTo>
                  <a:pt x="1781037" y="0"/>
                </a:lnTo>
                <a:lnTo>
                  <a:pt x="1830082" y="6590"/>
                </a:lnTo>
                <a:lnTo>
                  <a:pt x="1874153" y="25188"/>
                </a:lnTo>
                <a:lnTo>
                  <a:pt x="1911492" y="54036"/>
                </a:lnTo>
                <a:lnTo>
                  <a:pt x="1940339" y="91375"/>
                </a:lnTo>
                <a:lnTo>
                  <a:pt x="1958937" y="135446"/>
                </a:lnTo>
                <a:lnTo>
                  <a:pt x="1965528" y="184491"/>
                </a:lnTo>
                <a:lnTo>
                  <a:pt x="1965526" y="1660417"/>
                </a:lnTo>
                <a:lnTo>
                  <a:pt x="1958935" y="1709462"/>
                </a:lnTo>
                <a:lnTo>
                  <a:pt x="1940337" y="1753533"/>
                </a:lnTo>
                <a:lnTo>
                  <a:pt x="1911489" y="1790872"/>
                </a:lnTo>
                <a:lnTo>
                  <a:pt x="1874150" y="1819720"/>
                </a:lnTo>
                <a:lnTo>
                  <a:pt x="1830079" y="1838318"/>
                </a:lnTo>
                <a:lnTo>
                  <a:pt x="1781034" y="1844909"/>
                </a:lnTo>
                <a:lnTo>
                  <a:pt x="184491" y="1844907"/>
                </a:lnTo>
                <a:lnTo>
                  <a:pt x="135446" y="1838316"/>
                </a:lnTo>
                <a:lnTo>
                  <a:pt x="91375" y="1819718"/>
                </a:lnTo>
                <a:lnTo>
                  <a:pt x="54036" y="1790870"/>
                </a:lnTo>
                <a:lnTo>
                  <a:pt x="25188" y="1753531"/>
                </a:lnTo>
                <a:lnTo>
                  <a:pt x="6590" y="1709460"/>
                </a:lnTo>
                <a:lnTo>
                  <a:pt x="0" y="1660415"/>
                </a:lnTo>
                <a:lnTo>
                  <a:pt x="0" y="184491"/>
                </a:lnTo>
                <a:close/>
              </a:path>
            </a:pathLst>
          </a:custGeom>
          <a:noFill/>
          <a:ln cap="flat" cmpd="sng" w="12700">
            <a:solidFill>
              <a:srgbClr val="4472C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1" name="Google Shape;691;p50"/>
          <p:cNvSpPr txBox="1"/>
          <p:nvPr/>
        </p:nvSpPr>
        <p:spPr>
          <a:xfrm>
            <a:off x="6019800" y="4163745"/>
            <a:ext cx="1378979" cy="979755"/>
          </a:xfrm>
          <a:prstGeom prst="rect">
            <a:avLst/>
          </a:prstGeom>
          <a:noFill/>
          <a:ln>
            <a:noFill/>
          </a:ln>
        </p:spPr>
        <p:txBody>
          <a:bodyPr anchorCtr="0" anchor="t" bIns="0" lIns="0" spcFirstLastPara="1" rIns="0" wrap="square" tIns="30475">
            <a:spAutoFit/>
          </a:bodyPr>
          <a:lstStyle/>
          <a:p>
            <a:pPr indent="-63499" lvl="0" marL="69850" marR="5080" rtl="0" algn="l">
              <a:lnSpc>
                <a:spcPct val="109090"/>
              </a:lnSpc>
              <a:spcBef>
                <a:spcPts val="0"/>
              </a:spcBef>
              <a:spcAft>
                <a:spcPts val="0"/>
              </a:spcAft>
              <a:buClr>
                <a:schemeClr val="dk1"/>
              </a:buClr>
              <a:buSzPts val="1000"/>
              <a:buFont typeface="Calibri"/>
              <a:buChar char="•"/>
            </a:pPr>
            <a:r>
              <a:rPr lang="el-GR" sz="1100">
                <a:solidFill>
                  <a:schemeClr val="dk1"/>
                </a:solidFill>
                <a:latin typeface="Calibri"/>
                <a:ea typeface="Calibri"/>
                <a:cs typeface="Calibri"/>
                <a:sym typeface="Calibri"/>
              </a:rPr>
              <a:t>Αξιολογική κρίση σσχετικά με το προϊόν ή την εμπορία τους</a:t>
            </a:r>
            <a:endParaRPr/>
          </a:p>
          <a:p>
            <a:pPr indent="-63499" lvl="0" marL="69850" marR="5080" rtl="0" algn="l">
              <a:lnSpc>
                <a:spcPct val="109090"/>
              </a:lnSpc>
              <a:spcBef>
                <a:spcPts val="240"/>
              </a:spcBef>
              <a:spcAft>
                <a:spcPts val="0"/>
              </a:spcAft>
              <a:buClr>
                <a:schemeClr val="dk1"/>
              </a:buClr>
              <a:buSzPts val="1000"/>
              <a:buFont typeface="Calibri"/>
              <a:buChar char="•"/>
            </a:pPr>
            <a:r>
              <a:rPr lang="el-GR" sz="1100">
                <a:solidFill>
                  <a:schemeClr val="dk1"/>
                </a:solidFill>
                <a:latin typeface="Calibri"/>
                <a:ea typeface="Calibri"/>
                <a:cs typeface="Calibri"/>
                <a:sym typeface="Calibri"/>
              </a:rPr>
              <a:t>Συμμόρφωση με περιβαλλοντικά ή κοινωνικά πρότυπα</a:t>
            </a:r>
            <a:endParaRPr sz="1100">
              <a:solidFill>
                <a:schemeClr val="dk1"/>
              </a:solidFill>
              <a:latin typeface="Calibri"/>
              <a:ea typeface="Calibri"/>
              <a:cs typeface="Calibri"/>
              <a:sym typeface="Calibri"/>
            </a:endParaRPr>
          </a:p>
        </p:txBody>
      </p:sp>
      <p:sp>
        <p:nvSpPr>
          <p:cNvPr id="692" name="Google Shape;692;p50"/>
          <p:cNvSpPr/>
          <p:nvPr/>
        </p:nvSpPr>
        <p:spPr>
          <a:xfrm>
            <a:off x="1371600" y="3302000"/>
            <a:ext cx="2836545" cy="1993900"/>
          </a:xfrm>
          <a:custGeom>
            <a:rect b="b" l="l" r="r" t="t"/>
            <a:pathLst>
              <a:path extrusionOk="0" h="1993900" w="2836545">
                <a:moveTo>
                  <a:pt x="0" y="199385"/>
                </a:moveTo>
                <a:lnTo>
                  <a:pt x="5265" y="153668"/>
                </a:lnTo>
                <a:lnTo>
                  <a:pt x="20265" y="111700"/>
                </a:lnTo>
                <a:lnTo>
                  <a:pt x="43802" y="74679"/>
                </a:lnTo>
                <a:lnTo>
                  <a:pt x="74679" y="43802"/>
                </a:lnTo>
                <a:lnTo>
                  <a:pt x="111700" y="20265"/>
                </a:lnTo>
                <a:lnTo>
                  <a:pt x="153668" y="5265"/>
                </a:lnTo>
                <a:lnTo>
                  <a:pt x="199385" y="0"/>
                </a:lnTo>
                <a:lnTo>
                  <a:pt x="2636658" y="0"/>
                </a:lnTo>
                <a:lnTo>
                  <a:pt x="2682375" y="5265"/>
                </a:lnTo>
                <a:lnTo>
                  <a:pt x="2724342" y="20265"/>
                </a:lnTo>
                <a:lnTo>
                  <a:pt x="2761363" y="43802"/>
                </a:lnTo>
                <a:lnTo>
                  <a:pt x="2792240" y="74679"/>
                </a:lnTo>
                <a:lnTo>
                  <a:pt x="2815777" y="111700"/>
                </a:lnTo>
                <a:lnTo>
                  <a:pt x="2830777" y="153668"/>
                </a:lnTo>
                <a:lnTo>
                  <a:pt x="2836043" y="199385"/>
                </a:lnTo>
                <a:lnTo>
                  <a:pt x="2836043" y="1794462"/>
                </a:lnTo>
                <a:lnTo>
                  <a:pt x="2830777" y="1840179"/>
                </a:lnTo>
                <a:lnTo>
                  <a:pt x="2815777" y="1882146"/>
                </a:lnTo>
                <a:lnTo>
                  <a:pt x="2792240" y="1919167"/>
                </a:lnTo>
                <a:lnTo>
                  <a:pt x="2761363" y="1950044"/>
                </a:lnTo>
                <a:lnTo>
                  <a:pt x="2724342" y="1973581"/>
                </a:lnTo>
                <a:lnTo>
                  <a:pt x="2682375" y="1988581"/>
                </a:lnTo>
                <a:lnTo>
                  <a:pt x="2636658" y="1993847"/>
                </a:lnTo>
                <a:lnTo>
                  <a:pt x="199385" y="1993847"/>
                </a:lnTo>
                <a:lnTo>
                  <a:pt x="153668" y="1988581"/>
                </a:lnTo>
                <a:lnTo>
                  <a:pt x="111700" y="1973581"/>
                </a:lnTo>
                <a:lnTo>
                  <a:pt x="74679" y="1950044"/>
                </a:lnTo>
                <a:lnTo>
                  <a:pt x="43802" y="1919167"/>
                </a:lnTo>
                <a:lnTo>
                  <a:pt x="20265" y="1882146"/>
                </a:lnTo>
                <a:lnTo>
                  <a:pt x="5265" y="1840179"/>
                </a:lnTo>
                <a:lnTo>
                  <a:pt x="0" y="1794462"/>
                </a:lnTo>
                <a:lnTo>
                  <a:pt x="0" y="199385"/>
                </a:lnTo>
                <a:close/>
              </a:path>
            </a:pathLst>
          </a:custGeom>
          <a:noFill/>
          <a:ln cap="flat" cmpd="sng" w="12700">
            <a:solidFill>
              <a:srgbClr val="4472C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3" name="Google Shape;693;p50"/>
          <p:cNvSpPr txBox="1"/>
          <p:nvPr/>
        </p:nvSpPr>
        <p:spPr>
          <a:xfrm>
            <a:off x="1371600" y="3939503"/>
            <a:ext cx="2061298" cy="1195584"/>
          </a:xfrm>
          <a:prstGeom prst="rect">
            <a:avLst/>
          </a:prstGeom>
          <a:noFill/>
          <a:ln>
            <a:noFill/>
          </a:ln>
        </p:spPr>
        <p:txBody>
          <a:bodyPr anchorCtr="0" anchor="t" bIns="0" lIns="0" spcFirstLastPara="1" rIns="0" wrap="square" tIns="24750">
            <a:spAutoFit/>
          </a:bodyPr>
          <a:lstStyle/>
          <a:p>
            <a:pPr indent="-70485" lvl="0" marL="82550" marR="0" rtl="0" algn="l">
              <a:lnSpc>
                <a:spcPct val="100000"/>
              </a:lnSpc>
              <a:spcBef>
                <a:spcPts val="0"/>
              </a:spcBef>
              <a:spcAft>
                <a:spcPts val="0"/>
              </a:spcAft>
              <a:buClr>
                <a:schemeClr val="dk1"/>
              </a:buClr>
              <a:buSzPts val="1000"/>
              <a:buFont typeface="Calibri"/>
              <a:buChar char="•"/>
            </a:pPr>
            <a:r>
              <a:rPr lang="el-GR" sz="1100">
                <a:solidFill>
                  <a:schemeClr val="dk1"/>
                </a:solidFill>
                <a:latin typeface="Calibri"/>
                <a:ea typeface="Calibri"/>
                <a:cs typeface="Calibri"/>
                <a:sym typeface="Calibri"/>
              </a:rPr>
              <a:t>Διάθεση απέναντι στο προϊόν</a:t>
            </a:r>
            <a:endParaRPr sz="1100">
              <a:solidFill>
                <a:schemeClr val="dk1"/>
              </a:solidFill>
              <a:latin typeface="Calibri"/>
              <a:ea typeface="Calibri"/>
              <a:cs typeface="Calibri"/>
              <a:sym typeface="Calibri"/>
            </a:endParaRPr>
          </a:p>
          <a:p>
            <a:pPr indent="-63499" lvl="0" marL="69850" marR="5080" rtl="0" algn="l">
              <a:lnSpc>
                <a:spcPct val="109090"/>
              </a:lnSpc>
              <a:spcBef>
                <a:spcPts val="235"/>
              </a:spcBef>
              <a:spcAft>
                <a:spcPts val="0"/>
              </a:spcAft>
              <a:buClr>
                <a:schemeClr val="dk1"/>
              </a:buClr>
              <a:buSzPts val="1000"/>
              <a:buFont typeface="Calibri"/>
              <a:buChar char="•"/>
            </a:pPr>
            <a:r>
              <a:rPr lang="el-GR" sz="1100">
                <a:solidFill>
                  <a:schemeClr val="dk1"/>
                </a:solidFill>
                <a:latin typeface="Calibri"/>
                <a:ea typeface="Calibri"/>
                <a:cs typeface="Calibri"/>
                <a:sym typeface="Calibri"/>
              </a:rPr>
              <a:t>Θετική εικόνα του τόπου παραγωγής</a:t>
            </a:r>
            <a:endParaRPr sz="1100">
              <a:solidFill>
                <a:schemeClr val="dk1"/>
              </a:solidFill>
              <a:latin typeface="Calibri"/>
              <a:ea typeface="Calibri"/>
              <a:cs typeface="Calibri"/>
              <a:sym typeface="Calibri"/>
            </a:endParaRPr>
          </a:p>
          <a:p>
            <a:pPr indent="-63499" lvl="0" marL="69850" marR="301625" rtl="0" algn="l">
              <a:lnSpc>
                <a:spcPct val="94500"/>
              </a:lnSpc>
              <a:spcBef>
                <a:spcPts val="125"/>
              </a:spcBef>
              <a:spcAft>
                <a:spcPts val="0"/>
              </a:spcAft>
              <a:buClr>
                <a:schemeClr val="dk1"/>
              </a:buClr>
              <a:buSzPts val="1000"/>
              <a:buFont typeface="Calibri"/>
              <a:buChar char="•"/>
            </a:pPr>
            <a:r>
              <a:rPr lang="el-GR" sz="1100">
                <a:solidFill>
                  <a:schemeClr val="dk1"/>
                </a:solidFill>
                <a:latin typeface="Calibri"/>
                <a:ea typeface="Calibri"/>
                <a:cs typeface="Calibri"/>
                <a:sym typeface="Calibri"/>
              </a:rPr>
              <a:t>Αυθεντικός ή παραδοσιακός χαρακτήρας παραγωγής</a:t>
            </a:r>
            <a:endParaRPr sz="1100">
              <a:solidFill>
                <a:schemeClr val="dk1"/>
              </a:solidFill>
              <a:latin typeface="Calibri"/>
              <a:ea typeface="Calibri"/>
              <a:cs typeface="Calibri"/>
              <a:sym typeface="Calibri"/>
            </a:endParaRPr>
          </a:p>
          <a:p>
            <a:pPr indent="-63499" lvl="0" marL="69850" marR="120650" rtl="0" algn="l">
              <a:lnSpc>
                <a:spcPct val="109090"/>
              </a:lnSpc>
              <a:spcBef>
                <a:spcPts val="210"/>
              </a:spcBef>
              <a:spcAft>
                <a:spcPts val="0"/>
              </a:spcAft>
              <a:buClr>
                <a:schemeClr val="dk1"/>
              </a:buClr>
              <a:buSzPts val="1000"/>
              <a:buFont typeface="Calibri"/>
              <a:buChar char="•"/>
            </a:pPr>
            <a:r>
              <a:rPr lang="el-GR" sz="1100">
                <a:solidFill>
                  <a:schemeClr val="dk1"/>
                </a:solidFill>
                <a:latin typeface="Calibri"/>
                <a:ea typeface="Calibri"/>
                <a:cs typeface="Calibri"/>
                <a:sym typeface="Calibri"/>
              </a:rPr>
              <a:t>Εγγύτητα και εμπιστοσύνη στον παραγωγό</a:t>
            </a:r>
            <a:endParaRPr sz="1100">
              <a:solidFill>
                <a:schemeClr val="dk1"/>
              </a:solidFill>
              <a:latin typeface="Calibri"/>
              <a:ea typeface="Calibri"/>
              <a:cs typeface="Calibri"/>
              <a:sym typeface="Calibri"/>
            </a:endParaRPr>
          </a:p>
        </p:txBody>
      </p:sp>
      <p:sp>
        <p:nvSpPr>
          <p:cNvPr id="694" name="Google Shape;694;p50"/>
          <p:cNvSpPr/>
          <p:nvPr/>
        </p:nvSpPr>
        <p:spPr>
          <a:xfrm>
            <a:off x="5412937" y="495300"/>
            <a:ext cx="2005330" cy="1299210"/>
          </a:xfrm>
          <a:custGeom>
            <a:rect b="b" l="l" r="r" t="t"/>
            <a:pathLst>
              <a:path extrusionOk="0" h="1299210" w="2005329">
                <a:moveTo>
                  <a:pt x="0" y="129896"/>
                </a:moveTo>
                <a:lnTo>
                  <a:pt x="10207" y="79335"/>
                </a:lnTo>
                <a:lnTo>
                  <a:pt x="38045" y="38045"/>
                </a:lnTo>
                <a:lnTo>
                  <a:pt x="79334" y="10207"/>
                </a:lnTo>
                <a:lnTo>
                  <a:pt x="129896" y="0"/>
                </a:lnTo>
                <a:lnTo>
                  <a:pt x="1875395" y="0"/>
                </a:lnTo>
                <a:lnTo>
                  <a:pt x="1925956" y="10207"/>
                </a:lnTo>
                <a:lnTo>
                  <a:pt x="1967245" y="38045"/>
                </a:lnTo>
                <a:lnTo>
                  <a:pt x="1995083" y="79335"/>
                </a:lnTo>
                <a:lnTo>
                  <a:pt x="2005291" y="129896"/>
                </a:lnTo>
                <a:lnTo>
                  <a:pt x="2005291" y="1169077"/>
                </a:lnTo>
                <a:lnTo>
                  <a:pt x="1995083" y="1219638"/>
                </a:lnTo>
                <a:lnTo>
                  <a:pt x="1967245" y="1260928"/>
                </a:lnTo>
                <a:lnTo>
                  <a:pt x="1925956" y="1288766"/>
                </a:lnTo>
                <a:lnTo>
                  <a:pt x="1875395" y="1298974"/>
                </a:lnTo>
                <a:lnTo>
                  <a:pt x="129896" y="1298974"/>
                </a:lnTo>
                <a:lnTo>
                  <a:pt x="79334" y="1288766"/>
                </a:lnTo>
                <a:lnTo>
                  <a:pt x="38045" y="1260928"/>
                </a:lnTo>
                <a:lnTo>
                  <a:pt x="10207" y="1219638"/>
                </a:lnTo>
                <a:lnTo>
                  <a:pt x="0" y="1169077"/>
                </a:lnTo>
                <a:lnTo>
                  <a:pt x="0" y="129896"/>
                </a:lnTo>
                <a:close/>
              </a:path>
            </a:pathLst>
          </a:custGeom>
          <a:noFill/>
          <a:ln cap="flat" cmpd="sng" w="12700">
            <a:solidFill>
              <a:srgbClr val="4472C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5" name="Google Shape;695;p50"/>
          <p:cNvSpPr txBox="1"/>
          <p:nvPr/>
        </p:nvSpPr>
        <p:spPr>
          <a:xfrm>
            <a:off x="6152912" y="856488"/>
            <a:ext cx="1314688" cy="520655"/>
          </a:xfrm>
          <a:prstGeom prst="rect">
            <a:avLst/>
          </a:prstGeom>
          <a:noFill/>
          <a:ln>
            <a:noFill/>
          </a:ln>
        </p:spPr>
        <p:txBody>
          <a:bodyPr anchorCtr="0" anchor="t" bIns="0" lIns="0" spcFirstLastPara="1" rIns="0" wrap="square" tIns="30475">
            <a:spAutoFit/>
          </a:bodyPr>
          <a:lstStyle/>
          <a:p>
            <a:pPr indent="-63499" lvl="0" marL="69850" marR="5080" rtl="0" algn="l">
              <a:lnSpc>
                <a:spcPct val="109090"/>
              </a:lnSpc>
              <a:spcBef>
                <a:spcPts val="0"/>
              </a:spcBef>
              <a:spcAft>
                <a:spcPts val="0"/>
              </a:spcAft>
              <a:buClr>
                <a:schemeClr val="dk1"/>
              </a:buClr>
              <a:buSzPts val="1000"/>
              <a:buFont typeface="Calibri"/>
              <a:buChar char="•"/>
            </a:pPr>
            <a:r>
              <a:rPr lang="el-GR" sz="1100">
                <a:solidFill>
                  <a:schemeClr val="dk1"/>
                </a:solidFill>
                <a:latin typeface="Calibri"/>
                <a:ea typeface="Calibri"/>
                <a:cs typeface="Calibri"/>
                <a:sym typeface="Calibri"/>
              </a:rPr>
              <a:t>Εκτίμηση διατροφικής αξίας</a:t>
            </a:r>
            <a:endParaRPr sz="1100">
              <a:solidFill>
                <a:schemeClr val="dk1"/>
              </a:solidFill>
              <a:latin typeface="Calibri"/>
              <a:ea typeface="Calibri"/>
              <a:cs typeface="Calibri"/>
              <a:sym typeface="Calibri"/>
            </a:endParaRPr>
          </a:p>
          <a:p>
            <a:pPr indent="-70485" lvl="0" marL="82550" marR="0" rtl="0" algn="l">
              <a:lnSpc>
                <a:spcPct val="100000"/>
              </a:lnSpc>
              <a:spcBef>
                <a:spcPts val="50"/>
              </a:spcBef>
              <a:spcAft>
                <a:spcPts val="0"/>
              </a:spcAft>
              <a:buClr>
                <a:schemeClr val="dk1"/>
              </a:buClr>
              <a:buSzPts val="1000"/>
              <a:buFont typeface="Calibri"/>
              <a:buChar char="•"/>
            </a:pPr>
            <a:r>
              <a:rPr lang="el-GR" sz="1100">
                <a:solidFill>
                  <a:schemeClr val="dk1"/>
                </a:solidFill>
                <a:latin typeface="Calibri"/>
                <a:ea typeface="Calibri"/>
                <a:cs typeface="Calibri"/>
                <a:sym typeface="Calibri"/>
              </a:rPr>
              <a:t>Υγεία  </a:t>
            </a:r>
            <a:endParaRPr sz="1100">
              <a:solidFill>
                <a:schemeClr val="dk1"/>
              </a:solidFill>
              <a:latin typeface="Calibri"/>
              <a:ea typeface="Calibri"/>
              <a:cs typeface="Calibri"/>
              <a:sym typeface="Calibri"/>
            </a:endParaRPr>
          </a:p>
        </p:txBody>
      </p:sp>
      <p:sp>
        <p:nvSpPr>
          <p:cNvPr id="696" name="Google Shape;696;p50"/>
          <p:cNvSpPr/>
          <p:nvPr/>
        </p:nvSpPr>
        <p:spPr>
          <a:xfrm>
            <a:off x="1447800" y="506554"/>
            <a:ext cx="2016760" cy="1975485"/>
          </a:xfrm>
          <a:custGeom>
            <a:rect b="b" l="l" r="r" t="t"/>
            <a:pathLst>
              <a:path extrusionOk="0" h="1975485" w="2016760">
                <a:moveTo>
                  <a:pt x="0" y="197501"/>
                </a:moveTo>
                <a:lnTo>
                  <a:pt x="5216" y="152216"/>
                </a:lnTo>
                <a:lnTo>
                  <a:pt x="20074" y="110645"/>
                </a:lnTo>
                <a:lnTo>
                  <a:pt x="43388" y="73974"/>
                </a:lnTo>
                <a:lnTo>
                  <a:pt x="73974" y="43388"/>
                </a:lnTo>
                <a:lnTo>
                  <a:pt x="110645" y="20074"/>
                </a:lnTo>
                <a:lnTo>
                  <a:pt x="152216" y="5216"/>
                </a:lnTo>
                <a:lnTo>
                  <a:pt x="197501" y="0"/>
                </a:lnTo>
                <a:lnTo>
                  <a:pt x="1819199" y="0"/>
                </a:lnTo>
                <a:lnTo>
                  <a:pt x="1864484" y="5216"/>
                </a:lnTo>
                <a:lnTo>
                  <a:pt x="1906055" y="20074"/>
                </a:lnTo>
                <a:lnTo>
                  <a:pt x="1942726" y="43388"/>
                </a:lnTo>
                <a:lnTo>
                  <a:pt x="1973312" y="73974"/>
                </a:lnTo>
                <a:lnTo>
                  <a:pt x="1996626" y="110645"/>
                </a:lnTo>
                <a:lnTo>
                  <a:pt x="2011484" y="152216"/>
                </a:lnTo>
                <a:lnTo>
                  <a:pt x="2016701" y="197501"/>
                </a:lnTo>
                <a:lnTo>
                  <a:pt x="2016701" y="1777523"/>
                </a:lnTo>
                <a:lnTo>
                  <a:pt x="2011484" y="1822808"/>
                </a:lnTo>
                <a:lnTo>
                  <a:pt x="1996626" y="1864379"/>
                </a:lnTo>
                <a:lnTo>
                  <a:pt x="1973312" y="1901050"/>
                </a:lnTo>
                <a:lnTo>
                  <a:pt x="1942726" y="1931635"/>
                </a:lnTo>
                <a:lnTo>
                  <a:pt x="1906055" y="1954950"/>
                </a:lnTo>
                <a:lnTo>
                  <a:pt x="1864484" y="1969808"/>
                </a:lnTo>
                <a:lnTo>
                  <a:pt x="1819199" y="1975025"/>
                </a:lnTo>
                <a:lnTo>
                  <a:pt x="197501" y="1975025"/>
                </a:lnTo>
                <a:lnTo>
                  <a:pt x="152216" y="1969808"/>
                </a:lnTo>
                <a:lnTo>
                  <a:pt x="110645" y="1954950"/>
                </a:lnTo>
                <a:lnTo>
                  <a:pt x="73974" y="1931635"/>
                </a:lnTo>
                <a:lnTo>
                  <a:pt x="43388" y="1901050"/>
                </a:lnTo>
                <a:lnTo>
                  <a:pt x="20074" y="1864379"/>
                </a:lnTo>
                <a:lnTo>
                  <a:pt x="5216" y="1822808"/>
                </a:lnTo>
                <a:lnTo>
                  <a:pt x="0" y="1777523"/>
                </a:lnTo>
                <a:lnTo>
                  <a:pt x="0" y="197501"/>
                </a:lnTo>
                <a:close/>
              </a:path>
            </a:pathLst>
          </a:custGeom>
          <a:noFill/>
          <a:ln cap="flat" cmpd="sng" w="12700">
            <a:solidFill>
              <a:srgbClr val="4472C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7" name="Google Shape;697;p50"/>
          <p:cNvSpPr txBox="1"/>
          <p:nvPr/>
        </p:nvSpPr>
        <p:spPr>
          <a:xfrm>
            <a:off x="1809512" y="856573"/>
            <a:ext cx="1367920" cy="857927"/>
          </a:xfrm>
          <a:prstGeom prst="rect">
            <a:avLst/>
          </a:prstGeom>
          <a:noFill/>
          <a:ln>
            <a:noFill/>
          </a:ln>
        </p:spPr>
        <p:txBody>
          <a:bodyPr anchorCtr="0" anchor="t" bIns="0" lIns="0" spcFirstLastPara="1" rIns="0" wrap="square" tIns="21575">
            <a:spAutoFit/>
          </a:bodyPr>
          <a:lstStyle/>
          <a:p>
            <a:pPr indent="-70485" lvl="0" marL="82550" marR="0" rtl="0" algn="l">
              <a:lnSpc>
                <a:spcPct val="100000"/>
              </a:lnSpc>
              <a:spcBef>
                <a:spcPts val="0"/>
              </a:spcBef>
              <a:spcAft>
                <a:spcPts val="0"/>
              </a:spcAft>
              <a:buClr>
                <a:schemeClr val="dk1"/>
              </a:buClr>
              <a:buSzPts val="1000"/>
              <a:buFont typeface="Calibri"/>
              <a:buChar char="•"/>
            </a:pPr>
            <a:r>
              <a:rPr lang="el-GR" sz="1100">
                <a:solidFill>
                  <a:schemeClr val="dk1"/>
                </a:solidFill>
                <a:latin typeface="Calibri"/>
                <a:ea typeface="Calibri"/>
                <a:cs typeface="Calibri"/>
                <a:sym typeface="Calibri"/>
              </a:rPr>
              <a:t>Εμφάνιση</a:t>
            </a:r>
            <a:endParaRPr sz="1100">
              <a:solidFill>
                <a:schemeClr val="dk1"/>
              </a:solidFill>
              <a:latin typeface="Calibri"/>
              <a:ea typeface="Calibri"/>
              <a:cs typeface="Calibri"/>
              <a:sym typeface="Calibri"/>
            </a:endParaRPr>
          </a:p>
          <a:p>
            <a:pPr indent="-63499" lvl="0" marL="69850" marR="5080" rtl="0" algn="l">
              <a:lnSpc>
                <a:spcPct val="109090"/>
              </a:lnSpc>
              <a:spcBef>
                <a:spcPts val="210"/>
              </a:spcBef>
              <a:spcAft>
                <a:spcPts val="0"/>
              </a:spcAft>
              <a:buClr>
                <a:schemeClr val="dk1"/>
              </a:buClr>
              <a:buSzPts val="1000"/>
              <a:buFont typeface="Calibri"/>
              <a:buChar char="•"/>
            </a:pPr>
            <a:r>
              <a:rPr lang="el-GR" sz="1100">
                <a:solidFill>
                  <a:schemeClr val="dk1"/>
                </a:solidFill>
                <a:latin typeface="Calibri"/>
                <a:ea typeface="Calibri"/>
                <a:cs typeface="Calibri"/>
                <a:sym typeface="Calibri"/>
              </a:rPr>
              <a:t>Γεύση, οργανοληπτική ποιότητα</a:t>
            </a:r>
            <a:endParaRPr sz="1100">
              <a:solidFill>
                <a:schemeClr val="dk1"/>
              </a:solidFill>
              <a:latin typeface="Calibri"/>
              <a:ea typeface="Calibri"/>
              <a:cs typeface="Calibri"/>
              <a:sym typeface="Calibri"/>
            </a:endParaRPr>
          </a:p>
          <a:p>
            <a:pPr indent="-63499" lvl="0" marL="69850" marR="201295" rtl="0" algn="l">
              <a:lnSpc>
                <a:spcPct val="109090"/>
              </a:lnSpc>
              <a:spcBef>
                <a:spcPts val="219"/>
              </a:spcBef>
              <a:spcAft>
                <a:spcPts val="0"/>
              </a:spcAft>
              <a:buClr>
                <a:schemeClr val="dk1"/>
              </a:buClr>
              <a:buSzPts val="1000"/>
              <a:buFont typeface="Calibri"/>
              <a:buChar char="•"/>
            </a:pPr>
            <a:r>
              <a:rPr lang="el-GR" sz="1100">
                <a:solidFill>
                  <a:schemeClr val="dk1"/>
                </a:solidFill>
                <a:latin typeface="Calibri"/>
                <a:ea typeface="Calibri"/>
                <a:cs typeface="Calibri"/>
                <a:sym typeface="Calibri"/>
              </a:rPr>
              <a:t>Ευκολία χρήσης / τεχνολογία</a:t>
            </a:r>
            <a:endParaRPr sz="1100">
              <a:solidFill>
                <a:schemeClr val="dk1"/>
              </a:solidFill>
              <a:latin typeface="Calibri"/>
              <a:ea typeface="Calibri"/>
              <a:cs typeface="Calibri"/>
              <a:sym typeface="Calibri"/>
            </a:endParaRPr>
          </a:p>
        </p:txBody>
      </p:sp>
      <p:grpSp>
        <p:nvGrpSpPr>
          <p:cNvPr id="698" name="Google Shape;698;p50"/>
          <p:cNvGrpSpPr/>
          <p:nvPr/>
        </p:nvGrpSpPr>
        <p:grpSpPr>
          <a:xfrm>
            <a:off x="2773732" y="1059232"/>
            <a:ext cx="1757680" cy="1757680"/>
            <a:chOff x="2773732" y="1059232"/>
            <a:chExt cx="1757680" cy="1757680"/>
          </a:xfrm>
        </p:grpSpPr>
        <p:sp>
          <p:nvSpPr>
            <p:cNvPr id="699" name="Google Shape;699;p50"/>
            <p:cNvSpPr/>
            <p:nvPr/>
          </p:nvSpPr>
          <p:spPr>
            <a:xfrm>
              <a:off x="2773732" y="1059232"/>
              <a:ext cx="1757680" cy="1757680"/>
            </a:xfrm>
            <a:custGeom>
              <a:rect b="b" l="l" r="r" t="t"/>
              <a:pathLst>
                <a:path extrusionOk="0" h="1757680" w="1757679">
                  <a:moveTo>
                    <a:pt x="1757673" y="0"/>
                  </a:moveTo>
                  <a:lnTo>
                    <a:pt x="1709292" y="652"/>
                  </a:lnTo>
                  <a:lnTo>
                    <a:pt x="1661235" y="2600"/>
                  </a:lnTo>
                  <a:lnTo>
                    <a:pt x="1613517" y="5826"/>
                  </a:lnTo>
                  <a:lnTo>
                    <a:pt x="1566155" y="10313"/>
                  </a:lnTo>
                  <a:lnTo>
                    <a:pt x="1519167" y="16045"/>
                  </a:lnTo>
                  <a:lnTo>
                    <a:pt x="1472569" y="23004"/>
                  </a:lnTo>
                  <a:lnTo>
                    <a:pt x="1426378" y="31175"/>
                  </a:lnTo>
                  <a:lnTo>
                    <a:pt x="1380611" y="40540"/>
                  </a:lnTo>
                  <a:lnTo>
                    <a:pt x="1335284" y="51082"/>
                  </a:lnTo>
                  <a:lnTo>
                    <a:pt x="1290414" y="62785"/>
                  </a:lnTo>
                  <a:lnTo>
                    <a:pt x="1246018" y="75632"/>
                  </a:lnTo>
                  <a:lnTo>
                    <a:pt x="1202112" y="89607"/>
                  </a:lnTo>
                  <a:lnTo>
                    <a:pt x="1158714" y="104692"/>
                  </a:lnTo>
                  <a:lnTo>
                    <a:pt x="1115840" y="120871"/>
                  </a:lnTo>
                  <a:lnTo>
                    <a:pt x="1073507" y="138126"/>
                  </a:lnTo>
                  <a:lnTo>
                    <a:pt x="1031732" y="156442"/>
                  </a:lnTo>
                  <a:lnTo>
                    <a:pt x="990531" y="175802"/>
                  </a:lnTo>
                  <a:lnTo>
                    <a:pt x="949921" y="196188"/>
                  </a:lnTo>
                  <a:lnTo>
                    <a:pt x="909919" y="217584"/>
                  </a:lnTo>
                  <a:lnTo>
                    <a:pt x="870542" y="239974"/>
                  </a:lnTo>
                  <a:lnTo>
                    <a:pt x="831806" y="263340"/>
                  </a:lnTo>
                  <a:lnTo>
                    <a:pt x="793728" y="287665"/>
                  </a:lnTo>
                  <a:lnTo>
                    <a:pt x="756325" y="312934"/>
                  </a:lnTo>
                  <a:lnTo>
                    <a:pt x="719614" y="339129"/>
                  </a:lnTo>
                  <a:lnTo>
                    <a:pt x="683611" y="366233"/>
                  </a:lnTo>
                  <a:lnTo>
                    <a:pt x="648334" y="394230"/>
                  </a:lnTo>
                  <a:lnTo>
                    <a:pt x="613798" y="423103"/>
                  </a:lnTo>
                  <a:lnTo>
                    <a:pt x="580021" y="452835"/>
                  </a:lnTo>
                  <a:lnTo>
                    <a:pt x="547020" y="483410"/>
                  </a:lnTo>
                  <a:lnTo>
                    <a:pt x="514810" y="514810"/>
                  </a:lnTo>
                  <a:lnTo>
                    <a:pt x="483410" y="547020"/>
                  </a:lnTo>
                  <a:lnTo>
                    <a:pt x="452835" y="580021"/>
                  </a:lnTo>
                  <a:lnTo>
                    <a:pt x="423103" y="613798"/>
                  </a:lnTo>
                  <a:lnTo>
                    <a:pt x="394230" y="648334"/>
                  </a:lnTo>
                  <a:lnTo>
                    <a:pt x="366233" y="683611"/>
                  </a:lnTo>
                  <a:lnTo>
                    <a:pt x="339129" y="719614"/>
                  </a:lnTo>
                  <a:lnTo>
                    <a:pt x="312934" y="756325"/>
                  </a:lnTo>
                  <a:lnTo>
                    <a:pt x="287665" y="793728"/>
                  </a:lnTo>
                  <a:lnTo>
                    <a:pt x="263340" y="831806"/>
                  </a:lnTo>
                  <a:lnTo>
                    <a:pt x="239974" y="870542"/>
                  </a:lnTo>
                  <a:lnTo>
                    <a:pt x="217584" y="909919"/>
                  </a:lnTo>
                  <a:lnTo>
                    <a:pt x="196188" y="949921"/>
                  </a:lnTo>
                  <a:lnTo>
                    <a:pt x="175802" y="990531"/>
                  </a:lnTo>
                  <a:lnTo>
                    <a:pt x="156442" y="1031732"/>
                  </a:lnTo>
                  <a:lnTo>
                    <a:pt x="138126" y="1073507"/>
                  </a:lnTo>
                  <a:lnTo>
                    <a:pt x="120871" y="1115840"/>
                  </a:lnTo>
                  <a:lnTo>
                    <a:pt x="104692" y="1158714"/>
                  </a:lnTo>
                  <a:lnTo>
                    <a:pt x="89607" y="1202112"/>
                  </a:lnTo>
                  <a:lnTo>
                    <a:pt x="75632" y="1246018"/>
                  </a:lnTo>
                  <a:lnTo>
                    <a:pt x="62785" y="1290414"/>
                  </a:lnTo>
                  <a:lnTo>
                    <a:pt x="51082" y="1335284"/>
                  </a:lnTo>
                  <a:lnTo>
                    <a:pt x="40540" y="1380611"/>
                  </a:lnTo>
                  <a:lnTo>
                    <a:pt x="31175" y="1426378"/>
                  </a:lnTo>
                  <a:lnTo>
                    <a:pt x="23004" y="1472569"/>
                  </a:lnTo>
                  <a:lnTo>
                    <a:pt x="16045" y="1519167"/>
                  </a:lnTo>
                  <a:lnTo>
                    <a:pt x="10313" y="1566155"/>
                  </a:lnTo>
                  <a:lnTo>
                    <a:pt x="5826" y="1613517"/>
                  </a:lnTo>
                  <a:lnTo>
                    <a:pt x="2600" y="1661235"/>
                  </a:lnTo>
                  <a:lnTo>
                    <a:pt x="652" y="1709292"/>
                  </a:lnTo>
                  <a:lnTo>
                    <a:pt x="0" y="1757673"/>
                  </a:lnTo>
                  <a:lnTo>
                    <a:pt x="1757673" y="1757673"/>
                  </a:lnTo>
                  <a:lnTo>
                    <a:pt x="1757673" y="0"/>
                  </a:lnTo>
                  <a:close/>
                </a:path>
              </a:pathLst>
            </a:custGeom>
            <a:solidFill>
              <a:srgbClr val="38572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0" name="Google Shape;700;p50"/>
            <p:cNvSpPr/>
            <p:nvPr/>
          </p:nvSpPr>
          <p:spPr>
            <a:xfrm>
              <a:off x="2773732" y="1059232"/>
              <a:ext cx="1757680" cy="1757680"/>
            </a:xfrm>
            <a:custGeom>
              <a:rect b="b" l="l" r="r" t="t"/>
              <a:pathLst>
                <a:path extrusionOk="0" h="1757680" w="1757679">
                  <a:moveTo>
                    <a:pt x="0" y="1757674"/>
                  </a:moveTo>
                  <a:lnTo>
                    <a:pt x="652" y="1709293"/>
                  </a:lnTo>
                  <a:lnTo>
                    <a:pt x="2600" y="1661235"/>
                  </a:lnTo>
                  <a:lnTo>
                    <a:pt x="5826" y="1613517"/>
                  </a:lnTo>
                  <a:lnTo>
                    <a:pt x="10313" y="1566156"/>
                  </a:lnTo>
                  <a:lnTo>
                    <a:pt x="16045" y="1519168"/>
                  </a:lnTo>
                  <a:lnTo>
                    <a:pt x="23004" y="1472570"/>
                  </a:lnTo>
                  <a:lnTo>
                    <a:pt x="31175" y="1426379"/>
                  </a:lnTo>
                  <a:lnTo>
                    <a:pt x="40540" y="1380611"/>
                  </a:lnTo>
                  <a:lnTo>
                    <a:pt x="51082" y="1335284"/>
                  </a:lnTo>
                  <a:lnTo>
                    <a:pt x="62785" y="1290414"/>
                  </a:lnTo>
                  <a:lnTo>
                    <a:pt x="75632" y="1246018"/>
                  </a:lnTo>
                  <a:lnTo>
                    <a:pt x="89607" y="1202113"/>
                  </a:lnTo>
                  <a:lnTo>
                    <a:pt x="104692" y="1158714"/>
                  </a:lnTo>
                  <a:lnTo>
                    <a:pt x="120871" y="1115841"/>
                  </a:lnTo>
                  <a:lnTo>
                    <a:pt x="138126" y="1073507"/>
                  </a:lnTo>
                  <a:lnTo>
                    <a:pt x="156442" y="1031732"/>
                  </a:lnTo>
                  <a:lnTo>
                    <a:pt x="175802" y="990531"/>
                  </a:lnTo>
                  <a:lnTo>
                    <a:pt x="196188" y="949921"/>
                  </a:lnTo>
                  <a:lnTo>
                    <a:pt x="217584" y="909919"/>
                  </a:lnTo>
                  <a:lnTo>
                    <a:pt x="239974" y="870542"/>
                  </a:lnTo>
                  <a:lnTo>
                    <a:pt x="263339" y="831806"/>
                  </a:lnTo>
                  <a:lnTo>
                    <a:pt x="287665" y="793728"/>
                  </a:lnTo>
                  <a:lnTo>
                    <a:pt x="312934" y="756325"/>
                  </a:lnTo>
                  <a:lnTo>
                    <a:pt x="339129" y="719614"/>
                  </a:lnTo>
                  <a:lnTo>
                    <a:pt x="366233" y="683611"/>
                  </a:lnTo>
                  <a:lnTo>
                    <a:pt x="394230" y="648334"/>
                  </a:lnTo>
                  <a:lnTo>
                    <a:pt x="423103" y="613798"/>
                  </a:lnTo>
                  <a:lnTo>
                    <a:pt x="452835" y="580021"/>
                  </a:lnTo>
                  <a:lnTo>
                    <a:pt x="483410" y="547020"/>
                  </a:lnTo>
                  <a:lnTo>
                    <a:pt x="514810" y="514810"/>
                  </a:lnTo>
                  <a:lnTo>
                    <a:pt x="547020" y="483410"/>
                  </a:lnTo>
                  <a:lnTo>
                    <a:pt x="580021" y="452835"/>
                  </a:lnTo>
                  <a:lnTo>
                    <a:pt x="613798" y="423103"/>
                  </a:lnTo>
                  <a:lnTo>
                    <a:pt x="648334" y="394230"/>
                  </a:lnTo>
                  <a:lnTo>
                    <a:pt x="683611" y="366233"/>
                  </a:lnTo>
                  <a:lnTo>
                    <a:pt x="719614" y="339129"/>
                  </a:lnTo>
                  <a:lnTo>
                    <a:pt x="756325" y="312934"/>
                  </a:lnTo>
                  <a:lnTo>
                    <a:pt x="793728" y="287665"/>
                  </a:lnTo>
                  <a:lnTo>
                    <a:pt x="831806" y="263339"/>
                  </a:lnTo>
                  <a:lnTo>
                    <a:pt x="870542" y="239974"/>
                  </a:lnTo>
                  <a:lnTo>
                    <a:pt x="909919" y="217584"/>
                  </a:lnTo>
                  <a:lnTo>
                    <a:pt x="949921" y="196188"/>
                  </a:lnTo>
                  <a:lnTo>
                    <a:pt x="990531" y="175802"/>
                  </a:lnTo>
                  <a:lnTo>
                    <a:pt x="1031732" y="156442"/>
                  </a:lnTo>
                  <a:lnTo>
                    <a:pt x="1073507" y="138126"/>
                  </a:lnTo>
                  <a:lnTo>
                    <a:pt x="1115841" y="120871"/>
                  </a:lnTo>
                  <a:lnTo>
                    <a:pt x="1158714" y="104692"/>
                  </a:lnTo>
                  <a:lnTo>
                    <a:pt x="1202113" y="89607"/>
                  </a:lnTo>
                  <a:lnTo>
                    <a:pt x="1246018" y="75632"/>
                  </a:lnTo>
                  <a:lnTo>
                    <a:pt x="1290414" y="62785"/>
                  </a:lnTo>
                  <a:lnTo>
                    <a:pt x="1335284" y="51082"/>
                  </a:lnTo>
                  <a:lnTo>
                    <a:pt x="1380611" y="40540"/>
                  </a:lnTo>
                  <a:lnTo>
                    <a:pt x="1426379" y="31175"/>
                  </a:lnTo>
                  <a:lnTo>
                    <a:pt x="1472570" y="23004"/>
                  </a:lnTo>
                  <a:lnTo>
                    <a:pt x="1519168" y="16045"/>
                  </a:lnTo>
                  <a:lnTo>
                    <a:pt x="1566156" y="10313"/>
                  </a:lnTo>
                  <a:lnTo>
                    <a:pt x="1613517" y="5826"/>
                  </a:lnTo>
                  <a:lnTo>
                    <a:pt x="1661235" y="2600"/>
                  </a:lnTo>
                  <a:lnTo>
                    <a:pt x="1709293" y="652"/>
                  </a:lnTo>
                  <a:lnTo>
                    <a:pt x="1757674" y="0"/>
                  </a:lnTo>
                  <a:lnTo>
                    <a:pt x="1757674" y="1757674"/>
                  </a:lnTo>
                  <a:lnTo>
                    <a:pt x="0" y="1757674"/>
                  </a:lnTo>
                  <a:close/>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01" name="Google Shape;701;p50"/>
          <p:cNvSpPr txBox="1"/>
          <p:nvPr/>
        </p:nvSpPr>
        <p:spPr>
          <a:xfrm>
            <a:off x="3432899" y="1714500"/>
            <a:ext cx="926370" cy="689932"/>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l-GR" sz="1100">
                <a:solidFill>
                  <a:srgbClr val="FFFFFF"/>
                </a:solidFill>
                <a:latin typeface="Calibri"/>
                <a:ea typeface="Calibri"/>
                <a:cs typeface="Calibri"/>
                <a:sym typeface="Calibri"/>
              </a:rPr>
              <a:t>Ποιότητα με βάση τα φυσικά χαρακτηριστικά</a:t>
            </a:r>
            <a:endParaRPr sz="1100">
              <a:solidFill>
                <a:schemeClr val="dk1"/>
              </a:solidFill>
              <a:latin typeface="Calibri"/>
              <a:ea typeface="Calibri"/>
              <a:cs typeface="Calibri"/>
              <a:sym typeface="Calibri"/>
            </a:endParaRPr>
          </a:p>
        </p:txBody>
      </p:sp>
      <p:grpSp>
        <p:nvGrpSpPr>
          <p:cNvPr id="702" name="Google Shape;702;p50"/>
          <p:cNvGrpSpPr/>
          <p:nvPr/>
        </p:nvGrpSpPr>
        <p:grpSpPr>
          <a:xfrm>
            <a:off x="4612591" y="1059232"/>
            <a:ext cx="1757680" cy="1757680"/>
            <a:chOff x="4612591" y="1059232"/>
            <a:chExt cx="1757680" cy="1757680"/>
          </a:xfrm>
        </p:grpSpPr>
        <p:sp>
          <p:nvSpPr>
            <p:cNvPr id="703" name="Google Shape;703;p50"/>
            <p:cNvSpPr/>
            <p:nvPr/>
          </p:nvSpPr>
          <p:spPr>
            <a:xfrm>
              <a:off x="4612591" y="1059232"/>
              <a:ext cx="1757680" cy="1757680"/>
            </a:xfrm>
            <a:custGeom>
              <a:rect b="b" l="l" r="r" t="t"/>
              <a:pathLst>
                <a:path extrusionOk="0" h="1757680" w="1757679">
                  <a:moveTo>
                    <a:pt x="0" y="0"/>
                  </a:moveTo>
                  <a:lnTo>
                    <a:pt x="0" y="1757673"/>
                  </a:lnTo>
                  <a:lnTo>
                    <a:pt x="1757673" y="1757673"/>
                  </a:lnTo>
                  <a:lnTo>
                    <a:pt x="1757020" y="1709292"/>
                  </a:lnTo>
                  <a:lnTo>
                    <a:pt x="1755072" y="1661235"/>
                  </a:lnTo>
                  <a:lnTo>
                    <a:pt x="1751847" y="1613517"/>
                  </a:lnTo>
                  <a:lnTo>
                    <a:pt x="1747359" y="1566155"/>
                  </a:lnTo>
                  <a:lnTo>
                    <a:pt x="1741628" y="1519167"/>
                  </a:lnTo>
                  <a:lnTo>
                    <a:pt x="1734668" y="1472569"/>
                  </a:lnTo>
                  <a:lnTo>
                    <a:pt x="1726498" y="1426378"/>
                  </a:lnTo>
                  <a:lnTo>
                    <a:pt x="1717133" y="1380611"/>
                  </a:lnTo>
                  <a:lnTo>
                    <a:pt x="1706590" y="1335284"/>
                  </a:lnTo>
                  <a:lnTo>
                    <a:pt x="1694887" y="1290414"/>
                  </a:lnTo>
                  <a:lnTo>
                    <a:pt x="1682040" y="1246018"/>
                  </a:lnTo>
                  <a:lnTo>
                    <a:pt x="1668066" y="1202112"/>
                  </a:lnTo>
                  <a:lnTo>
                    <a:pt x="1652981" y="1158714"/>
                  </a:lnTo>
                  <a:lnTo>
                    <a:pt x="1636802" y="1115840"/>
                  </a:lnTo>
                  <a:lnTo>
                    <a:pt x="1619546" y="1073507"/>
                  </a:lnTo>
                  <a:lnTo>
                    <a:pt x="1601230" y="1031732"/>
                  </a:lnTo>
                  <a:lnTo>
                    <a:pt x="1581871" y="990531"/>
                  </a:lnTo>
                  <a:lnTo>
                    <a:pt x="1561485" y="949921"/>
                  </a:lnTo>
                  <a:lnTo>
                    <a:pt x="1540089" y="909919"/>
                  </a:lnTo>
                  <a:lnTo>
                    <a:pt x="1517699" y="870542"/>
                  </a:lnTo>
                  <a:lnTo>
                    <a:pt x="1494333" y="831806"/>
                  </a:lnTo>
                  <a:lnTo>
                    <a:pt x="1470007" y="793728"/>
                  </a:lnTo>
                  <a:lnTo>
                    <a:pt x="1444739" y="756325"/>
                  </a:lnTo>
                  <a:lnTo>
                    <a:pt x="1418544" y="719614"/>
                  </a:lnTo>
                  <a:lnTo>
                    <a:pt x="1391440" y="683611"/>
                  </a:lnTo>
                  <a:lnTo>
                    <a:pt x="1363443" y="648334"/>
                  </a:lnTo>
                  <a:lnTo>
                    <a:pt x="1334570" y="613798"/>
                  </a:lnTo>
                  <a:lnTo>
                    <a:pt x="1304837" y="580021"/>
                  </a:lnTo>
                  <a:lnTo>
                    <a:pt x="1274263" y="547020"/>
                  </a:lnTo>
                  <a:lnTo>
                    <a:pt x="1242862" y="514810"/>
                  </a:lnTo>
                  <a:lnTo>
                    <a:pt x="1210653" y="483410"/>
                  </a:lnTo>
                  <a:lnTo>
                    <a:pt x="1177651" y="452835"/>
                  </a:lnTo>
                  <a:lnTo>
                    <a:pt x="1143875" y="423103"/>
                  </a:lnTo>
                  <a:lnTo>
                    <a:pt x="1109339" y="394230"/>
                  </a:lnTo>
                  <a:lnTo>
                    <a:pt x="1074061" y="366233"/>
                  </a:lnTo>
                  <a:lnTo>
                    <a:pt x="1038059" y="339129"/>
                  </a:lnTo>
                  <a:lnTo>
                    <a:pt x="1001347" y="312934"/>
                  </a:lnTo>
                  <a:lnTo>
                    <a:pt x="963945" y="287665"/>
                  </a:lnTo>
                  <a:lnTo>
                    <a:pt x="925867" y="263340"/>
                  </a:lnTo>
                  <a:lnTo>
                    <a:pt x="887131" y="239974"/>
                  </a:lnTo>
                  <a:lnTo>
                    <a:pt x="847754" y="217584"/>
                  </a:lnTo>
                  <a:lnTo>
                    <a:pt x="807752" y="196188"/>
                  </a:lnTo>
                  <a:lnTo>
                    <a:pt x="767142" y="175802"/>
                  </a:lnTo>
                  <a:lnTo>
                    <a:pt x="725941" y="156442"/>
                  </a:lnTo>
                  <a:lnTo>
                    <a:pt x="684165" y="138126"/>
                  </a:lnTo>
                  <a:lnTo>
                    <a:pt x="641832" y="120871"/>
                  </a:lnTo>
                  <a:lnTo>
                    <a:pt x="598958" y="104692"/>
                  </a:lnTo>
                  <a:lnTo>
                    <a:pt x="555560" y="89607"/>
                  </a:lnTo>
                  <a:lnTo>
                    <a:pt x="511655" y="75632"/>
                  </a:lnTo>
                  <a:lnTo>
                    <a:pt x="467259" y="62785"/>
                  </a:lnTo>
                  <a:lnTo>
                    <a:pt x="422389" y="51082"/>
                  </a:lnTo>
                  <a:lnTo>
                    <a:pt x="377062" y="40540"/>
                  </a:lnTo>
                  <a:lnTo>
                    <a:pt x="331294" y="31175"/>
                  </a:lnTo>
                  <a:lnTo>
                    <a:pt x="285103" y="23004"/>
                  </a:lnTo>
                  <a:lnTo>
                    <a:pt x="238505" y="16045"/>
                  </a:lnTo>
                  <a:lnTo>
                    <a:pt x="191517" y="10313"/>
                  </a:lnTo>
                  <a:lnTo>
                    <a:pt x="144156" y="5826"/>
                  </a:lnTo>
                  <a:lnTo>
                    <a:pt x="96438" y="2600"/>
                  </a:lnTo>
                  <a:lnTo>
                    <a:pt x="48380" y="652"/>
                  </a:lnTo>
                  <a:lnTo>
                    <a:pt x="0" y="0"/>
                  </a:lnTo>
                  <a:close/>
                </a:path>
              </a:pathLst>
            </a:custGeom>
            <a:solidFill>
              <a:srgbClr val="5482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4" name="Google Shape;704;p50"/>
            <p:cNvSpPr/>
            <p:nvPr/>
          </p:nvSpPr>
          <p:spPr>
            <a:xfrm>
              <a:off x="4612591" y="1059232"/>
              <a:ext cx="1757680" cy="1757680"/>
            </a:xfrm>
            <a:custGeom>
              <a:rect b="b" l="l" r="r" t="t"/>
              <a:pathLst>
                <a:path extrusionOk="0" h="1757680" w="1757679">
                  <a:moveTo>
                    <a:pt x="0" y="0"/>
                  </a:moveTo>
                  <a:lnTo>
                    <a:pt x="48380" y="652"/>
                  </a:lnTo>
                  <a:lnTo>
                    <a:pt x="96438" y="2600"/>
                  </a:lnTo>
                  <a:lnTo>
                    <a:pt x="144156" y="5826"/>
                  </a:lnTo>
                  <a:lnTo>
                    <a:pt x="191517" y="10313"/>
                  </a:lnTo>
                  <a:lnTo>
                    <a:pt x="238505" y="16045"/>
                  </a:lnTo>
                  <a:lnTo>
                    <a:pt x="285103" y="23004"/>
                  </a:lnTo>
                  <a:lnTo>
                    <a:pt x="331294" y="31175"/>
                  </a:lnTo>
                  <a:lnTo>
                    <a:pt x="377062" y="40540"/>
                  </a:lnTo>
                  <a:lnTo>
                    <a:pt x="422389" y="51082"/>
                  </a:lnTo>
                  <a:lnTo>
                    <a:pt x="467259" y="62785"/>
                  </a:lnTo>
                  <a:lnTo>
                    <a:pt x="511655" y="75632"/>
                  </a:lnTo>
                  <a:lnTo>
                    <a:pt x="555560" y="89607"/>
                  </a:lnTo>
                  <a:lnTo>
                    <a:pt x="598959" y="104692"/>
                  </a:lnTo>
                  <a:lnTo>
                    <a:pt x="641833" y="120871"/>
                  </a:lnTo>
                  <a:lnTo>
                    <a:pt x="684166" y="138126"/>
                  </a:lnTo>
                  <a:lnTo>
                    <a:pt x="725941" y="156442"/>
                  </a:lnTo>
                  <a:lnTo>
                    <a:pt x="767142" y="175802"/>
                  </a:lnTo>
                  <a:lnTo>
                    <a:pt x="807752" y="196188"/>
                  </a:lnTo>
                  <a:lnTo>
                    <a:pt x="847754" y="217584"/>
                  </a:lnTo>
                  <a:lnTo>
                    <a:pt x="887131" y="239974"/>
                  </a:lnTo>
                  <a:lnTo>
                    <a:pt x="925867" y="263339"/>
                  </a:lnTo>
                  <a:lnTo>
                    <a:pt x="963945" y="287665"/>
                  </a:lnTo>
                  <a:lnTo>
                    <a:pt x="1001348" y="312934"/>
                  </a:lnTo>
                  <a:lnTo>
                    <a:pt x="1038059" y="339129"/>
                  </a:lnTo>
                  <a:lnTo>
                    <a:pt x="1074062" y="366233"/>
                  </a:lnTo>
                  <a:lnTo>
                    <a:pt x="1109339" y="394230"/>
                  </a:lnTo>
                  <a:lnTo>
                    <a:pt x="1143875" y="423103"/>
                  </a:lnTo>
                  <a:lnTo>
                    <a:pt x="1177652" y="452835"/>
                  </a:lnTo>
                  <a:lnTo>
                    <a:pt x="1210653" y="483410"/>
                  </a:lnTo>
                  <a:lnTo>
                    <a:pt x="1242863" y="514810"/>
                  </a:lnTo>
                  <a:lnTo>
                    <a:pt x="1274263" y="547020"/>
                  </a:lnTo>
                  <a:lnTo>
                    <a:pt x="1304838" y="580021"/>
                  </a:lnTo>
                  <a:lnTo>
                    <a:pt x="1334570" y="613798"/>
                  </a:lnTo>
                  <a:lnTo>
                    <a:pt x="1363443" y="648334"/>
                  </a:lnTo>
                  <a:lnTo>
                    <a:pt x="1391440" y="683611"/>
                  </a:lnTo>
                  <a:lnTo>
                    <a:pt x="1418544" y="719614"/>
                  </a:lnTo>
                  <a:lnTo>
                    <a:pt x="1444739" y="756325"/>
                  </a:lnTo>
                  <a:lnTo>
                    <a:pt x="1470008" y="793728"/>
                  </a:lnTo>
                  <a:lnTo>
                    <a:pt x="1494334" y="831806"/>
                  </a:lnTo>
                  <a:lnTo>
                    <a:pt x="1517700" y="870542"/>
                  </a:lnTo>
                  <a:lnTo>
                    <a:pt x="1540089" y="909919"/>
                  </a:lnTo>
                  <a:lnTo>
                    <a:pt x="1561485" y="949921"/>
                  </a:lnTo>
                  <a:lnTo>
                    <a:pt x="1581871" y="990531"/>
                  </a:lnTo>
                  <a:lnTo>
                    <a:pt x="1601231" y="1031732"/>
                  </a:lnTo>
                  <a:lnTo>
                    <a:pt x="1619547" y="1073507"/>
                  </a:lnTo>
                  <a:lnTo>
                    <a:pt x="1636803" y="1115841"/>
                  </a:lnTo>
                  <a:lnTo>
                    <a:pt x="1652981" y="1158714"/>
                  </a:lnTo>
                  <a:lnTo>
                    <a:pt x="1668066" y="1202113"/>
                  </a:lnTo>
                  <a:lnTo>
                    <a:pt x="1682041" y="1246018"/>
                  </a:lnTo>
                  <a:lnTo>
                    <a:pt x="1694888" y="1290414"/>
                  </a:lnTo>
                  <a:lnTo>
                    <a:pt x="1706591" y="1335284"/>
                  </a:lnTo>
                  <a:lnTo>
                    <a:pt x="1717133" y="1380611"/>
                  </a:lnTo>
                  <a:lnTo>
                    <a:pt x="1726498" y="1426379"/>
                  </a:lnTo>
                  <a:lnTo>
                    <a:pt x="1734669" y="1472570"/>
                  </a:lnTo>
                  <a:lnTo>
                    <a:pt x="1741628" y="1519168"/>
                  </a:lnTo>
                  <a:lnTo>
                    <a:pt x="1747360" y="1566156"/>
                  </a:lnTo>
                  <a:lnTo>
                    <a:pt x="1751847" y="1613517"/>
                  </a:lnTo>
                  <a:lnTo>
                    <a:pt x="1755073" y="1661235"/>
                  </a:lnTo>
                  <a:lnTo>
                    <a:pt x="1757021" y="1709293"/>
                  </a:lnTo>
                  <a:lnTo>
                    <a:pt x="1757674" y="1757674"/>
                  </a:lnTo>
                  <a:lnTo>
                    <a:pt x="0" y="1757674"/>
                  </a:lnTo>
                  <a:lnTo>
                    <a:pt x="0" y="0"/>
                  </a:lnTo>
                  <a:close/>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05" name="Google Shape;705;p50"/>
          <p:cNvSpPr txBox="1"/>
          <p:nvPr/>
        </p:nvSpPr>
        <p:spPr>
          <a:xfrm>
            <a:off x="4780442" y="1790700"/>
            <a:ext cx="1091729" cy="702756"/>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l-GR" sz="1100">
                <a:solidFill>
                  <a:srgbClr val="FFFFFF"/>
                </a:solidFill>
                <a:latin typeface="Calibri"/>
                <a:ea typeface="Calibri"/>
                <a:cs typeface="Calibri"/>
                <a:sym typeface="Calibri"/>
              </a:rPr>
              <a:t>Ποιότητα με βάση τα</a:t>
            </a:r>
            <a:endParaRPr/>
          </a:p>
          <a:p>
            <a:pPr indent="0" lvl="0" marL="12700" marR="0" rtl="0" algn="l">
              <a:lnSpc>
                <a:spcPct val="100000"/>
              </a:lnSpc>
              <a:spcBef>
                <a:spcPts val="100"/>
              </a:spcBef>
              <a:spcAft>
                <a:spcPts val="0"/>
              </a:spcAft>
              <a:buNone/>
            </a:pPr>
            <a:r>
              <a:rPr lang="el-GR" sz="1100">
                <a:solidFill>
                  <a:srgbClr val="FFFFFF"/>
                </a:solidFill>
                <a:latin typeface="Calibri"/>
                <a:ea typeface="Calibri"/>
                <a:cs typeface="Calibri"/>
                <a:sym typeface="Calibri"/>
              </a:rPr>
              <a:t>υγειονομικά χαρακτηριστικά</a:t>
            </a:r>
            <a:endParaRPr sz="1100">
              <a:solidFill>
                <a:schemeClr val="dk1"/>
              </a:solidFill>
              <a:latin typeface="Calibri"/>
              <a:ea typeface="Calibri"/>
              <a:cs typeface="Calibri"/>
              <a:sym typeface="Calibri"/>
            </a:endParaRPr>
          </a:p>
        </p:txBody>
      </p:sp>
      <p:grpSp>
        <p:nvGrpSpPr>
          <p:cNvPr id="706" name="Google Shape;706;p50"/>
          <p:cNvGrpSpPr/>
          <p:nvPr/>
        </p:nvGrpSpPr>
        <p:grpSpPr>
          <a:xfrm>
            <a:off x="4612591" y="2898091"/>
            <a:ext cx="1757680" cy="1757680"/>
            <a:chOff x="4612591" y="2898091"/>
            <a:chExt cx="1757680" cy="1757680"/>
          </a:xfrm>
        </p:grpSpPr>
        <p:sp>
          <p:nvSpPr>
            <p:cNvPr id="707" name="Google Shape;707;p50"/>
            <p:cNvSpPr/>
            <p:nvPr/>
          </p:nvSpPr>
          <p:spPr>
            <a:xfrm>
              <a:off x="4612591" y="2898091"/>
              <a:ext cx="1757680" cy="1757680"/>
            </a:xfrm>
            <a:custGeom>
              <a:rect b="b" l="l" r="r" t="t"/>
              <a:pathLst>
                <a:path extrusionOk="0" h="1757679" w="1757679">
                  <a:moveTo>
                    <a:pt x="1757673" y="0"/>
                  </a:moveTo>
                  <a:lnTo>
                    <a:pt x="0" y="0"/>
                  </a:lnTo>
                  <a:lnTo>
                    <a:pt x="0" y="1757674"/>
                  </a:lnTo>
                  <a:lnTo>
                    <a:pt x="48380" y="1757021"/>
                  </a:lnTo>
                  <a:lnTo>
                    <a:pt x="96438" y="1755073"/>
                  </a:lnTo>
                  <a:lnTo>
                    <a:pt x="144156" y="1751847"/>
                  </a:lnTo>
                  <a:lnTo>
                    <a:pt x="191517" y="1747360"/>
                  </a:lnTo>
                  <a:lnTo>
                    <a:pt x="238505" y="1741628"/>
                  </a:lnTo>
                  <a:lnTo>
                    <a:pt x="285103" y="1734669"/>
                  </a:lnTo>
                  <a:lnTo>
                    <a:pt x="331294" y="1726498"/>
                  </a:lnTo>
                  <a:lnTo>
                    <a:pt x="377062" y="1717133"/>
                  </a:lnTo>
                  <a:lnTo>
                    <a:pt x="422389" y="1706591"/>
                  </a:lnTo>
                  <a:lnTo>
                    <a:pt x="467259" y="1694888"/>
                  </a:lnTo>
                  <a:lnTo>
                    <a:pt x="511655" y="1682041"/>
                  </a:lnTo>
                  <a:lnTo>
                    <a:pt x="555560" y="1668066"/>
                  </a:lnTo>
                  <a:lnTo>
                    <a:pt x="598958" y="1652981"/>
                  </a:lnTo>
                  <a:lnTo>
                    <a:pt x="641832" y="1636803"/>
                  </a:lnTo>
                  <a:lnTo>
                    <a:pt x="684165" y="1619547"/>
                  </a:lnTo>
                  <a:lnTo>
                    <a:pt x="725941" y="1601231"/>
                  </a:lnTo>
                  <a:lnTo>
                    <a:pt x="767142" y="1581872"/>
                  </a:lnTo>
                  <a:lnTo>
                    <a:pt x="807752" y="1561485"/>
                  </a:lnTo>
                  <a:lnTo>
                    <a:pt x="847754" y="1540089"/>
                  </a:lnTo>
                  <a:lnTo>
                    <a:pt x="887131" y="1517700"/>
                  </a:lnTo>
                  <a:lnTo>
                    <a:pt x="925867" y="1494334"/>
                  </a:lnTo>
                  <a:lnTo>
                    <a:pt x="963945" y="1470008"/>
                  </a:lnTo>
                  <a:lnTo>
                    <a:pt x="1001347" y="1444740"/>
                  </a:lnTo>
                  <a:lnTo>
                    <a:pt x="1038059" y="1418545"/>
                  </a:lnTo>
                  <a:lnTo>
                    <a:pt x="1074061" y="1391440"/>
                  </a:lnTo>
                  <a:lnTo>
                    <a:pt x="1109339" y="1363443"/>
                  </a:lnTo>
                  <a:lnTo>
                    <a:pt x="1143875" y="1334570"/>
                  </a:lnTo>
                  <a:lnTo>
                    <a:pt x="1177651" y="1304838"/>
                  </a:lnTo>
                  <a:lnTo>
                    <a:pt x="1210653" y="1274263"/>
                  </a:lnTo>
                  <a:lnTo>
                    <a:pt x="1242862" y="1242863"/>
                  </a:lnTo>
                  <a:lnTo>
                    <a:pt x="1274263" y="1210654"/>
                  </a:lnTo>
                  <a:lnTo>
                    <a:pt x="1304837" y="1177652"/>
                  </a:lnTo>
                  <a:lnTo>
                    <a:pt x="1334570" y="1143875"/>
                  </a:lnTo>
                  <a:lnTo>
                    <a:pt x="1363443" y="1109340"/>
                  </a:lnTo>
                  <a:lnTo>
                    <a:pt x="1391440" y="1074062"/>
                  </a:lnTo>
                  <a:lnTo>
                    <a:pt x="1418544" y="1038059"/>
                  </a:lnTo>
                  <a:lnTo>
                    <a:pt x="1444739" y="1001348"/>
                  </a:lnTo>
                  <a:lnTo>
                    <a:pt x="1470007" y="963945"/>
                  </a:lnTo>
                  <a:lnTo>
                    <a:pt x="1494333" y="925867"/>
                  </a:lnTo>
                  <a:lnTo>
                    <a:pt x="1517699" y="887132"/>
                  </a:lnTo>
                  <a:lnTo>
                    <a:pt x="1540089" y="847754"/>
                  </a:lnTo>
                  <a:lnTo>
                    <a:pt x="1561485" y="807752"/>
                  </a:lnTo>
                  <a:lnTo>
                    <a:pt x="1581871" y="767142"/>
                  </a:lnTo>
                  <a:lnTo>
                    <a:pt x="1601230" y="725941"/>
                  </a:lnTo>
                  <a:lnTo>
                    <a:pt x="1619546" y="684166"/>
                  </a:lnTo>
                  <a:lnTo>
                    <a:pt x="1636802" y="641833"/>
                  </a:lnTo>
                  <a:lnTo>
                    <a:pt x="1652981" y="598959"/>
                  </a:lnTo>
                  <a:lnTo>
                    <a:pt x="1668066" y="555561"/>
                  </a:lnTo>
                  <a:lnTo>
                    <a:pt x="1682040" y="511655"/>
                  </a:lnTo>
                  <a:lnTo>
                    <a:pt x="1694887" y="467259"/>
                  </a:lnTo>
                  <a:lnTo>
                    <a:pt x="1706590" y="422389"/>
                  </a:lnTo>
                  <a:lnTo>
                    <a:pt x="1717133" y="377062"/>
                  </a:lnTo>
                  <a:lnTo>
                    <a:pt x="1726498" y="331295"/>
                  </a:lnTo>
                  <a:lnTo>
                    <a:pt x="1734668" y="285104"/>
                  </a:lnTo>
                  <a:lnTo>
                    <a:pt x="1741628" y="238506"/>
                  </a:lnTo>
                  <a:lnTo>
                    <a:pt x="1747359" y="191518"/>
                  </a:lnTo>
                  <a:lnTo>
                    <a:pt x="1751847" y="144156"/>
                  </a:lnTo>
                  <a:lnTo>
                    <a:pt x="1755072" y="96438"/>
                  </a:lnTo>
                  <a:lnTo>
                    <a:pt x="1757020" y="48380"/>
                  </a:lnTo>
                  <a:lnTo>
                    <a:pt x="1757673" y="0"/>
                  </a:lnTo>
                  <a:close/>
                </a:path>
              </a:pathLst>
            </a:custGeom>
            <a:solidFill>
              <a:srgbClr val="70AD4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8" name="Google Shape;708;p50"/>
            <p:cNvSpPr/>
            <p:nvPr/>
          </p:nvSpPr>
          <p:spPr>
            <a:xfrm>
              <a:off x="4612591" y="2898091"/>
              <a:ext cx="1757680" cy="1757680"/>
            </a:xfrm>
            <a:custGeom>
              <a:rect b="b" l="l" r="r" t="t"/>
              <a:pathLst>
                <a:path extrusionOk="0" h="1757679" w="1757679">
                  <a:moveTo>
                    <a:pt x="1757674" y="0"/>
                  </a:moveTo>
                  <a:lnTo>
                    <a:pt x="1757021" y="48380"/>
                  </a:lnTo>
                  <a:lnTo>
                    <a:pt x="1755073" y="96438"/>
                  </a:lnTo>
                  <a:lnTo>
                    <a:pt x="1751847" y="144156"/>
                  </a:lnTo>
                  <a:lnTo>
                    <a:pt x="1747360" y="191517"/>
                  </a:lnTo>
                  <a:lnTo>
                    <a:pt x="1741628" y="238505"/>
                  </a:lnTo>
                  <a:lnTo>
                    <a:pt x="1734669" y="285103"/>
                  </a:lnTo>
                  <a:lnTo>
                    <a:pt x="1726498" y="331294"/>
                  </a:lnTo>
                  <a:lnTo>
                    <a:pt x="1717133" y="377062"/>
                  </a:lnTo>
                  <a:lnTo>
                    <a:pt x="1706591" y="422389"/>
                  </a:lnTo>
                  <a:lnTo>
                    <a:pt x="1694888" y="467259"/>
                  </a:lnTo>
                  <a:lnTo>
                    <a:pt x="1682041" y="511655"/>
                  </a:lnTo>
                  <a:lnTo>
                    <a:pt x="1668066" y="555560"/>
                  </a:lnTo>
                  <a:lnTo>
                    <a:pt x="1652981" y="598959"/>
                  </a:lnTo>
                  <a:lnTo>
                    <a:pt x="1636803" y="641833"/>
                  </a:lnTo>
                  <a:lnTo>
                    <a:pt x="1619547" y="684166"/>
                  </a:lnTo>
                  <a:lnTo>
                    <a:pt x="1601231" y="725941"/>
                  </a:lnTo>
                  <a:lnTo>
                    <a:pt x="1581871" y="767142"/>
                  </a:lnTo>
                  <a:lnTo>
                    <a:pt x="1561485" y="807752"/>
                  </a:lnTo>
                  <a:lnTo>
                    <a:pt x="1540089" y="847754"/>
                  </a:lnTo>
                  <a:lnTo>
                    <a:pt x="1517700" y="887131"/>
                  </a:lnTo>
                  <a:lnTo>
                    <a:pt x="1494334" y="925867"/>
                  </a:lnTo>
                  <a:lnTo>
                    <a:pt x="1470008" y="963945"/>
                  </a:lnTo>
                  <a:lnTo>
                    <a:pt x="1444739" y="1001348"/>
                  </a:lnTo>
                  <a:lnTo>
                    <a:pt x="1418544" y="1038059"/>
                  </a:lnTo>
                  <a:lnTo>
                    <a:pt x="1391440" y="1074062"/>
                  </a:lnTo>
                  <a:lnTo>
                    <a:pt x="1363443" y="1109339"/>
                  </a:lnTo>
                  <a:lnTo>
                    <a:pt x="1334570" y="1143875"/>
                  </a:lnTo>
                  <a:lnTo>
                    <a:pt x="1304838" y="1177652"/>
                  </a:lnTo>
                  <a:lnTo>
                    <a:pt x="1274263" y="1210653"/>
                  </a:lnTo>
                  <a:lnTo>
                    <a:pt x="1242863" y="1242863"/>
                  </a:lnTo>
                  <a:lnTo>
                    <a:pt x="1210653" y="1274263"/>
                  </a:lnTo>
                  <a:lnTo>
                    <a:pt x="1177652" y="1304838"/>
                  </a:lnTo>
                  <a:lnTo>
                    <a:pt x="1143875" y="1334570"/>
                  </a:lnTo>
                  <a:lnTo>
                    <a:pt x="1109339" y="1363443"/>
                  </a:lnTo>
                  <a:lnTo>
                    <a:pt x="1074062" y="1391440"/>
                  </a:lnTo>
                  <a:lnTo>
                    <a:pt x="1038059" y="1418544"/>
                  </a:lnTo>
                  <a:lnTo>
                    <a:pt x="1001348" y="1444739"/>
                  </a:lnTo>
                  <a:lnTo>
                    <a:pt x="963945" y="1470008"/>
                  </a:lnTo>
                  <a:lnTo>
                    <a:pt x="925867" y="1494334"/>
                  </a:lnTo>
                  <a:lnTo>
                    <a:pt x="887131" y="1517700"/>
                  </a:lnTo>
                  <a:lnTo>
                    <a:pt x="847754" y="1540089"/>
                  </a:lnTo>
                  <a:lnTo>
                    <a:pt x="807752" y="1561485"/>
                  </a:lnTo>
                  <a:lnTo>
                    <a:pt x="767142" y="1581871"/>
                  </a:lnTo>
                  <a:lnTo>
                    <a:pt x="725941" y="1601231"/>
                  </a:lnTo>
                  <a:lnTo>
                    <a:pt x="684166" y="1619547"/>
                  </a:lnTo>
                  <a:lnTo>
                    <a:pt x="641833" y="1636803"/>
                  </a:lnTo>
                  <a:lnTo>
                    <a:pt x="598959" y="1652981"/>
                  </a:lnTo>
                  <a:lnTo>
                    <a:pt x="555560" y="1668066"/>
                  </a:lnTo>
                  <a:lnTo>
                    <a:pt x="511655" y="1682041"/>
                  </a:lnTo>
                  <a:lnTo>
                    <a:pt x="467259" y="1694888"/>
                  </a:lnTo>
                  <a:lnTo>
                    <a:pt x="422389" y="1706591"/>
                  </a:lnTo>
                  <a:lnTo>
                    <a:pt x="377062" y="1717133"/>
                  </a:lnTo>
                  <a:lnTo>
                    <a:pt x="331294" y="1726498"/>
                  </a:lnTo>
                  <a:lnTo>
                    <a:pt x="285103" y="1734669"/>
                  </a:lnTo>
                  <a:lnTo>
                    <a:pt x="238505" y="1741628"/>
                  </a:lnTo>
                  <a:lnTo>
                    <a:pt x="191517" y="1747360"/>
                  </a:lnTo>
                  <a:lnTo>
                    <a:pt x="144156" y="1751847"/>
                  </a:lnTo>
                  <a:lnTo>
                    <a:pt x="96438" y="1755073"/>
                  </a:lnTo>
                  <a:lnTo>
                    <a:pt x="48380" y="1757021"/>
                  </a:lnTo>
                  <a:lnTo>
                    <a:pt x="0" y="1757674"/>
                  </a:lnTo>
                  <a:lnTo>
                    <a:pt x="0" y="0"/>
                  </a:lnTo>
                  <a:lnTo>
                    <a:pt x="1757674" y="0"/>
                  </a:lnTo>
                  <a:close/>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09" name="Google Shape;709;p50"/>
          <p:cNvSpPr txBox="1"/>
          <p:nvPr/>
        </p:nvSpPr>
        <p:spPr>
          <a:xfrm>
            <a:off x="4822320" y="3543300"/>
            <a:ext cx="933766" cy="351378"/>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l-GR" sz="1100">
                <a:solidFill>
                  <a:srgbClr val="FFFFFF"/>
                </a:solidFill>
                <a:latin typeface="Calibri"/>
                <a:ea typeface="Calibri"/>
                <a:cs typeface="Calibri"/>
                <a:sym typeface="Calibri"/>
              </a:rPr>
              <a:t>Ποιότητα με βάση την ηθική</a:t>
            </a:r>
            <a:endParaRPr sz="1100">
              <a:solidFill>
                <a:schemeClr val="dk1"/>
              </a:solidFill>
              <a:latin typeface="Calibri"/>
              <a:ea typeface="Calibri"/>
              <a:cs typeface="Calibri"/>
              <a:sym typeface="Calibri"/>
            </a:endParaRPr>
          </a:p>
        </p:txBody>
      </p:sp>
      <p:grpSp>
        <p:nvGrpSpPr>
          <p:cNvPr id="710" name="Google Shape;710;p50"/>
          <p:cNvGrpSpPr/>
          <p:nvPr/>
        </p:nvGrpSpPr>
        <p:grpSpPr>
          <a:xfrm>
            <a:off x="2773732" y="2898091"/>
            <a:ext cx="1757680" cy="1757680"/>
            <a:chOff x="2773732" y="2898091"/>
            <a:chExt cx="1757680" cy="1757680"/>
          </a:xfrm>
        </p:grpSpPr>
        <p:sp>
          <p:nvSpPr>
            <p:cNvPr id="711" name="Google Shape;711;p50"/>
            <p:cNvSpPr/>
            <p:nvPr/>
          </p:nvSpPr>
          <p:spPr>
            <a:xfrm>
              <a:off x="2773732" y="2898091"/>
              <a:ext cx="1757680" cy="1757680"/>
            </a:xfrm>
            <a:custGeom>
              <a:rect b="b" l="l" r="r" t="t"/>
              <a:pathLst>
                <a:path extrusionOk="0" h="1757679" w="1757679">
                  <a:moveTo>
                    <a:pt x="1757673" y="0"/>
                  </a:moveTo>
                  <a:lnTo>
                    <a:pt x="0" y="0"/>
                  </a:lnTo>
                  <a:lnTo>
                    <a:pt x="652" y="48380"/>
                  </a:lnTo>
                  <a:lnTo>
                    <a:pt x="2600" y="96438"/>
                  </a:lnTo>
                  <a:lnTo>
                    <a:pt x="5826" y="144156"/>
                  </a:lnTo>
                  <a:lnTo>
                    <a:pt x="10313" y="191518"/>
                  </a:lnTo>
                  <a:lnTo>
                    <a:pt x="16045" y="238506"/>
                  </a:lnTo>
                  <a:lnTo>
                    <a:pt x="23004" y="285104"/>
                  </a:lnTo>
                  <a:lnTo>
                    <a:pt x="31175" y="331295"/>
                  </a:lnTo>
                  <a:lnTo>
                    <a:pt x="40540" y="377062"/>
                  </a:lnTo>
                  <a:lnTo>
                    <a:pt x="51082" y="422389"/>
                  </a:lnTo>
                  <a:lnTo>
                    <a:pt x="62785" y="467259"/>
                  </a:lnTo>
                  <a:lnTo>
                    <a:pt x="75632" y="511655"/>
                  </a:lnTo>
                  <a:lnTo>
                    <a:pt x="89607" y="555561"/>
                  </a:lnTo>
                  <a:lnTo>
                    <a:pt x="104692" y="598959"/>
                  </a:lnTo>
                  <a:lnTo>
                    <a:pt x="120871" y="641833"/>
                  </a:lnTo>
                  <a:lnTo>
                    <a:pt x="138126" y="684166"/>
                  </a:lnTo>
                  <a:lnTo>
                    <a:pt x="156442" y="725941"/>
                  </a:lnTo>
                  <a:lnTo>
                    <a:pt x="175802" y="767142"/>
                  </a:lnTo>
                  <a:lnTo>
                    <a:pt x="196188" y="807752"/>
                  </a:lnTo>
                  <a:lnTo>
                    <a:pt x="217584" y="847754"/>
                  </a:lnTo>
                  <a:lnTo>
                    <a:pt x="239974" y="887132"/>
                  </a:lnTo>
                  <a:lnTo>
                    <a:pt x="263340" y="925867"/>
                  </a:lnTo>
                  <a:lnTo>
                    <a:pt x="287665" y="963945"/>
                  </a:lnTo>
                  <a:lnTo>
                    <a:pt x="312934" y="1001348"/>
                  </a:lnTo>
                  <a:lnTo>
                    <a:pt x="339129" y="1038059"/>
                  </a:lnTo>
                  <a:lnTo>
                    <a:pt x="366233" y="1074062"/>
                  </a:lnTo>
                  <a:lnTo>
                    <a:pt x="394230" y="1109340"/>
                  </a:lnTo>
                  <a:lnTo>
                    <a:pt x="423103" y="1143875"/>
                  </a:lnTo>
                  <a:lnTo>
                    <a:pt x="452835" y="1177652"/>
                  </a:lnTo>
                  <a:lnTo>
                    <a:pt x="483410" y="1210654"/>
                  </a:lnTo>
                  <a:lnTo>
                    <a:pt x="514810" y="1242863"/>
                  </a:lnTo>
                  <a:lnTo>
                    <a:pt x="547020" y="1274263"/>
                  </a:lnTo>
                  <a:lnTo>
                    <a:pt x="580021" y="1304838"/>
                  </a:lnTo>
                  <a:lnTo>
                    <a:pt x="613798" y="1334570"/>
                  </a:lnTo>
                  <a:lnTo>
                    <a:pt x="648334" y="1363443"/>
                  </a:lnTo>
                  <a:lnTo>
                    <a:pt x="683611" y="1391440"/>
                  </a:lnTo>
                  <a:lnTo>
                    <a:pt x="719614" y="1418545"/>
                  </a:lnTo>
                  <a:lnTo>
                    <a:pt x="756325" y="1444740"/>
                  </a:lnTo>
                  <a:lnTo>
                    <a:pt x="793728" y="1470008"/>
                  </a:lnTo>
                  <a:lnTo>
                    <a:pt x="831806" y="1494334"/>
                  </a:lnTo>
                  <a:lnTo>
                    <a:pt x="870542" y="1517700"/>
                  </a:lnTo>
                  <a:lnTo>
                    <a:pt x="909919" y="1540089"/>
                  </a:lnTo>
                  <a:lnTo>
                    <a:pt x="949921" y="1561485"/>
                  </a:lnTo>
                  <a:lnTo>
                    <a:pt x="990531" y="1581872"/>
                  </a:lnTo>
                  <a:lnTo>
                    <a:pt x="1031732" y="1601231"/>
                  </a:lnTo>
                  <a:lnTo>
                    <a:pt x="1073507" y="1619547"/>
                  </a:lnTo>
                  <a:lnTo>
                    <a:pt x="1115840" y="1636803"/>
                  </a:lnTo>
                  <a:lnTo>
                    <a:pt x="1158714" y="1652981"/>
                  </a:lnTo>
                  <a:lnTo>
                    <a:pt x="1202112" y="1668066"/>
                  </a:lnTo>
                  <a:lnTo>
                    <a:pt x="1246018" y="1682041"/>
                  </a:lnTo>
                  <a:lnTo>
                    <a:pt x="1290414" y="1694888"/>
                  </a:lnTo>
                  <a:lnTo>
                    <a:pt x="1335284" y="1706591"/>
                  </a:lnTo>
                  <a:lnTo>
                    <a:pt x="1380611" y="1717133"/>
                  </a:lnTo>
                  <a:lnTo>
                    <a:pt x="1426378" y="1726498"/>
                  </a:lnTo>
                  <a:lnTo>
                    <a:pt x="1472569" y="1734669"/>
                  </a:lnTo>
                  <a:lnTo>
                    <a:pt x="1519167" y="1741628"/>
                  </a:lnTo>
                  <a:lnTo>
                    <a:pt x="1566155" y="1747360"/>
                  </a:lnTo>
                  <a:lnTo>
                    <a:pt x="1613517" y="1751847"/>
                  </a:lnTo>
                  <a:lnTo>
                    <a:pt x="1661235" y="1755073"/>
                  </a:lnTo>
                  <a:lnTo>
                    <a:pt x="1709292" y="1757021"/>
                  </a:lnTo>
                  <a:lnTo>
                    <a:pt x="1757673" y="1757674"/>
                  </a:lnTo>
                  <a:lnTo>
                    <a:pt x="1757673" y="0"/>
                  </a:lnTo>
                  <a:close/>
                </a:path>
              </a:pathLst>
            </a:custGeom>
            <a:solidFill>
              <a:srgbClr val="A9D18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2" name="Google Shape;712;p50"/>
            <p:cNvSpPr/>
            <p:nvPr/>
          </p:nvSpPr>
          <p:spPr>
            <a:xfrm>
              <a:off x="2773732" y="2898091"/>
              <a:ext cx="1757680" cy="1757680"/>
            </a:xfrm>
            <a:custGeom>
              <a:rect b="b" l="l" r="r" t="t"/>
              <a:pathLst>
                <a:path extrusionOk="0" h="1757679" w="1757679">
                  <a:moveTo>
                    <a:pt x="1757674" y="1757674"/>
                  </a:moveTo>
                  <a:lnTo>
                    <a:pt x="1709293" y="1757021"/>
                  </a:lnTo>
                  <a:lnTo>
                    <a:pt x="1661235" y="1755073"/>
                  </a:lnTo>
                  <a:lnTo>
                    <a:pt x="1613517" y="1751847"/>
                  </a:lnTo>
                  <a:lnTo>
                    <a:pt x="1566156" y="1747360"/>
                  </a:lnTo>
                  <a:lnTo>
                    <a:pt x="1519168" y="1741628"/>
                  </a:lnTo>
                  <a:lnTo>
                    <a:pt x="1472570" y="1734669"/>
                  </a:lnTo>
                  <a:lnTo>
                    <a:pt x="1426379" y="1726498"/>
                  </a:lnTo>
                  <a:lnTo>
                    <a:pt x="1380611" y="1717133"/>
                  </a:lnTo>
                  <a:lnTo>
                    <a:pt x="1335284" y="1706591"/>
                  </a:lnTo>
                  <a:lnTo>
                    <a:pt x="1290414" y="1694888"/>
                  </a:lnTo>
                  <a:lnTo>
                    <a:pt x="1246018" y="1682041"/>
                  </a:lnTo>
                  <a:lnTo>
                    <a:pt x="1202113" y="1668066"/>
                  </a:lnTo>
                  <a:lnTo>
                    <a:pt x="1158714" y="1652981"/>
                  </a:lnTo>
                  <a:lnTo>
                    <a:pt x="1115841" y="1636803"/>
                  </a:lnTo>
                  <a:lnTo>
                    <a:pt x="1073507" y="1619547"/>
                  </a:lnTo>
                  <a:lnTo>
                    <a:pt x="1031732" y="1601231"/>
                  </a:lnTo>
                  <a:lnTo>
                    <a:pt x="990531" y="1581871"/>
                  </a:lnTo>
                  <a:lnTo>
                    <a:pt x="949921" y="1561485"/>
                  </a:lnTo>
                  <a:lnTo>
                    <a:pt x="909919" y="1540089"/>
                  </a:lnTo>
                  <a:lnTo>
                    <a:pt x="870542" y="1517700"/>
                  </a:lnTo>
                  <a:lnTo>
                    <a:pt x="831806" y="1494334"/>
                  </a:lnTo>
                  <a:lnTo>
                    <a:pt x="793728" y="1470008"/>
                  </a:lnTo>
                  <a:lnTo>
                    <a:pt x="756325" y="1444739"/>
                  </a:lnTo>
                  <a:lnTo>
                    <a:pt x="719614" y="1418544"/>
                  </a:lnTo>
                  <a:lnTo>
                    <a:pt x="683611" y="1391440"/>
                  </a:lnTo>
                  <a:lnTo>
                    <a:pt x="648334" y="1363443"/>
                  </a:lnTo>
                  <a:lnTo>
                    <a:pt x="613798" y="1334570"/>
                  </a:lnTo>
                  <a:lnTo>
                    <a:pt x="580021" y="1304838"/>
                  </a:lnTo>
                  <a:lnTo>
                    <a:pt x="547020" y="1274263"/>
                  </a:lnTo>
                  <a:lnTo>
                    <a:pt x="514810" y="1242863"/>
                  </a:lnTo>
                  <a:lnTo>
                    <a:pt x="483410" y="1210653"/>
                  </a:lnTo>
                  <a:lnTo>
                    <a:pt x="452835" y="1177652"/>
                  </a:lnTo>
                  <a:lnTo>
                    <a:pt x="423103" y="1143875"/>
                  </a:lnTo>
                  <a:lnTo>
                    <a:pt x="394230" y="1109339"/>
                  </a:lnTo>
                  <a:lnTo>
                    <a:pt x="366233" y="1074062"/>
                  </a:lnTo>
                  <a:lnTo>
                    <a:pt x="339129" y="1038059"/>
                  </a:lnTo>
                  <a:lnTo>
                    <a:pt x="312934" y="1001348"/>
                  </a:lnTo>
                  <a:lnTo>
                    <a:pt x="287665" y="963945"/>
                  </a:lnTo>
                  <a:lnTo>
                    <a:pt x="263339" y="925867"/>
                  </a:lnTo>
                  <a:lnTo>
                    <a:pt x="239974" y="887131"/>
                  </a:lnTo>
                  <a:lnTo>
                    <a:pt x="217584" y="847754"/>
                  </a:lnTo>
                  <a:lnTo>
                    <a:pt x="196188" y="807752"/>
                  </a:lnTo>
                  <a:lnTo>
                    <a:pt x="175802" y="767142"/>
                  </a:lnTo>
                  <a:lnTo>
                    <a:pt x="156442" y="725941"/>
                  </a:lnTo>
                  <a:lnTo>
                    <a:pt x="138126" y="684166"/>
                  </a:lnTo>
                  <a:lnTo>
                    <a:pt x="120871" y="641833"/>
                  </a:lnTo>
                  <a:lnTo>
                    <a:pt x="104692" y="598959"/>
                  </a:lnTo>
                  <a:lnTo>
                    <a:pt x="89607" y="555560"/>
                  </a:lnTo>
                  <a:lnTo>
                    <a:pt x="75632" y="511655"/>
                  </a:lnTo>
                  <a:lnTo>
                    <a:pt x="62785" y="467259"/>
                  </a:lnTo>
                  <a:lnTo>
                    <a:pt x="51082" y="422389"/>
                  </a:lnTo>
                  <a:lnTo>
                    <a:pt x="40540" y="377062"/>
                  </a:lnTo>
                  <a:lnTo>
                    <a:pt x="31175" y="331294"/>
                  </a:lnTo>
                  <a:lnTo>
                    <a:pt x="23004" y="285103"/>
                  </a:lnTo>
                  <a:lnTo>
                    <a:pt x="16045" y="238505"/>
                  </a:lnTo>
                  <a:lnTo>
                    <a:pt x="10313" y="191517"/>
                  </a:lnTo>
                  <a:lnTo>
                    <a:pt x="5826" y="144156"/>
                  </a:lnTo>
                  <a:lnTo>
                    <a:pt x="2600" y="96438"/>
                  </a:lnTo>
                  <a:lnTo>
                    <a:pt x="652" y="48380"/>
                  </a:lnTo>
                  <a:lnTo>
                    <a:pt x="0" y="0"/>
                  </a:lnTo>
                  <a:lnTo>
                    <a:pt x="1757674" y="0"/>
                  </a:lnTo>
                  <a:lnTo>
                    <a:pt x="1757674" y="1757674"/>
                  </a:lnTo>
                  <a:close/>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713" name="Google Shape;713;p50"/>
          <p:cNvSpPr txBox="1"/>
          <p:nvPr/>
        </p:nvSpPr>
        <p:spPr>
          <a:xfrm>
            <a:off x="3432898" y="3404616"/>
            <a:ext cx="954405" cy="52065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l-GR" sz="1100">
                <a:solidFill>
                  <a:srgbClr val="FFFFFF"/>
                </a:solidFill>
                <a:latin typeface="Calibri"/>
                <a:ea typeface="Calibri"/>
                <a:cs typeface="Calibri"/>
                <a:sym typeface="Calibri"/>
              </a:rPr>
              <a:t>Ποιότητα σε επίπεδο συμβόλων</a:t>
            </a:r>
            <a:endParaRPr sz="1100">
              <a:solidFill>
                <a:schemeClr val="dk1"/>
              </a:solidFill>
              <a:latin typeface="Calibri"/>
              <a:ea typeface="Calibri"/>
              <a:cs typeface="Calibri"/>
              <a:sym typeface="Calibri"/>
            </a:endParaRPr>
          </a:p>
        </p:txBody>
      </p:sp>
      <p:grpSp>
        <p:nvGrpSpPr>
          <p:cNvPr id="714" name="Google Shape;714;p50"/>
          <p:cNvGrpSpPr/>
          <p:nvPr/>
        </p:nvGrpSpPr>
        <p:grpSpPr>
          <a:xfrm>
            <a:off x="4301548" y="2525144"/>
            <a:ext cx="556260" cy="231140"/>
            <a:chOff x="4301548" y="2525144"/>
            <a:chExt cx="556260" cy="231140"/>
          </a:xfrm>
        </p:grpSpPr>
        <p:sp>
          <p:nvSpPr>
            <p:cNvPr id="715" name="Google Shape;715;p50"/>
            <p:cNvSpPr/>
            <p:nvPr/>
          </p:nvSpPr>
          <p:spPr>
            <a:xfrm>
              <a:off x="4301548" y="2525144"/>
              <a:ext cx="556260" cy="231140"/>
            </a:xfrm>
            <a:custGeom>
              <a:rect b="b" l="l" r="r" t="t"/>
              <a:pathLst>
                <a:path extrusionOk="0" h="231139" w="556260">
                  <a:moveTo>
                    <a:pt x="270450" y="0"/>
                  </a:moveTo>
                  <a:lnTo>
                    <a:pt x="221836" y="3719"/>
                  </a:lnTo>
                  <a:lnTo>
                    <a:pt x="176081" y="14443"/>
                  </a:lnTo>
                  <a:lnTo>
                    <a:pt x="133949" y="31520"/>
                  </a:lnTo>
                  <a:lnTo>
                    <a:pt x="96202" y="54298"/>
                  </a:lnTo>
                  <a:lnTo>
                    <a:pt x="63606" y="82124"/>
                  </a:lnTo>
                  <a:lnTo>
                    <a:pt x="36924" y="114346"/>
                  </a:lnTo>
                  <a:lnTo>
                    <a:pt x="16920" y="150313"/>
                  </a:lnTo>
                  <a:lnTo>
                    <a:pt x="4357" y="189372"/>
                  </a:lnTo>
                  <a:lnTo>
                    <a:pt x="0" y="230872"/>
                  </a:lnTo>
                  <a:lnTo>
                    <a:pt x="65963" y="230872"/>
                  </a:lnTo>
                  <a:lnTo>
                    <a:pt x="73692" y="185945"/>
                  </a:lnTo>
                  <a:lnTo>
                    <a:pt x="95789" y="145112"/>
                  </a:lnTo>
                  <a:lnTo>
                    <a:pt x="130625" y="110534"/>
                  </a:lnTo>
                  <a:lnTo>
                    <a:pt x="176568" y="84371"/>
                  </a:lnTo>
                  <a:lnTo>
                    <a:pt x="220700" y="70880"/>
                  </a:lnTo>
                  <a:lnTo>
                    <a:pt x="266000" y="65965"/>
                  </a:lnTo>
                  <a:lnTo>
                    <a:pt x="310812" y="69202"/>
                  </a:lnTo>
                  <a:lnTo>
                    <a:pt x="353484" y="80164"/>
                  </a:lnTo>
                  <a:lnTo>
                    <a:pt x="392360" y="98428"/>
                  </a:lnTo>
                  <a:lnTo>
                    <a:pt x="425788" y="123569"/>
                  </a:lnTo>
                  <a:lnTo>
                    <a:pt x="452112" y="155160"/>
                  </a:lnTo>
                  <a:lnTo>
                    <a:pt x="423887" y="155160"/>
                  </a:lnTo>
                  <a:lnTo>
                    <a:pt x="507918" y="230872"/>
                  </a:lnTo>
                  <a:lnTo>
                    <a:pt x="555815" y="155160"/>
                  </a:lnTo>
                  <a:lnTo>
                    <a:pt x="525945" y="155160"/>
                  </a:lnTo>
                  <a:lnTo>
                    <a:pt x="505943" y="117318"/>
                  </a:lnTo>
                  <a:lnTo>
                    <a:pt x="478922" y="83778"/>
                  </a:lnTo>
                  <a:lnTo>
                    <a:pt x="445794" y="55095"/>
                  </a:lnTo>
                  <a:lnTo>
                    <a:pt x="407471" y="31821"/>
                  </a:lnTo>
                  <a:lnTo>
                    <a:pt x="364865" y="14512"/>
                  </a:lnTo>
                  <a:lnTo>
                    <a:pt x="318887" y="3720"/>
                  </a:lnTo>
                  <a:lnTo>
                    <a:pt x="270450" y="0"/>
                  </a:lnTo>
                  <a:close/>
                </a:path>
              </a:pathLst>
            </a:custGeom>
            <a:solidFill>
              <a:srgbClr val="B0BCD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6" name="Google Shape;716;p50"/>
            <p:cNvSpPr/>
            <p:nvPr/>
          </p:nvSpPr>
          <p:spPr>
            <a:xfrm>
              <a:off x="4301548" y="2525144"/>
              <a:ext cx="556260" cy="231140"/>
            </a:xfrm>
            <a:custGeom>
              <a:rect b="b" l="l" r="r" t="t"/>
              <a:pathLst>
                <a:path extrusionOk="0" h="231139" w="556260">
                  <a:moveTo>
                    <a:pt x="0" y="230872"/>
                  </a:moveTo>
                  <a:lnTo>
                    <a:pt x="4357" y="189372"/>
                  </a:lnTo>
                  <a:lnTo>
                    <a:pt x="16920" y="150313"/>
                  </a:lnTo>
                  <a:lnTo>
                    <a:pt x="36924" y="114346"/>
                  </a:lnTo>
                  <a:lnTo>
                    <a:pt x="63606" y="82124"/>
                  </a:lnTo>
                  <a:lnTo>
                    <a:pt x="96202" y="54298"/>
                  </a:lnTo>
                  <a:lnTo>
                    <a:pt x="133948" y="31520"/>
                  </a:lnTo>
                  <a:lnTo>
                    <a:pt x="176081" y="14443"/>
                  </a:lnTo>
                  <a:lnTo>
                    <a:pt x="221836" y="3719"/>
                  </a:lnTo>
                  <a:lnTo>
                    <a:pt x="270450" y="0"/>
                  </a:lnTo>
                  <a:lnTo>
                    <a:pt x="318887" y="3720"/>
                  </a:lnTo>
                  <a:lnTo>
                    <a:pt x="364864" y="14512"/>
                  </a:lnTo>
                  <a:lnTo>
                    <a:pt x="407471" y="31821"/>
                  </a:lnTo>
                  <a:lnTo>
                    <a:pt x="445794" y="55095"/>
                  </a:lnTo>
                  <a:lnTo>
                    <a:pt x="478921" y="83778"/>
                  </a:lnTo>
                  <a:lnTo>
                    <a:pt x="505942" y="117318"/>
                  </a:lnTo>
                  <a:lnTo>
                    <a:pt x="525944" y="155160"/>
                  </a:lnTo>
                  <a:lnTo>
                    <a:pt x="555814" y="155160"/>
                  </a:lnTo>
                  <a:lnTo>
                    <a:pt x="507918" y="230872"/>
                  </a:lnTo>
                  <a:lnTo>
                    <a:pt x="423887" y="155160"/>
                  </a:lnTo>
                  <a:lnTo>
                    <a:pt x="452111" y="155160"/>
                  </a:lnTo>
                  <a:lnTo>
                    <a:pt x="425787" y="123568"/>
                  </a:lnTo>
                  <a:lnTo>
                    <a:pt x="392360" y="98428"/>
                  </a:lnTo>
                  <a:lnTo>
                    <a:pt x="353484" y="80164"/>
                  </a:lnTo>
                  <a:lnTo>
                    <a:pt x="310812" y="69201"/>
                  </a:lnTo>
                  <a:lnTo>
                    <a:pt x="266000" y="65965"/>
                  </a:lnTo>
                  <a:lnTo>
                    <a:pt x="220700" y="70880"/>
                  </a:lnTo>
                  <a:lnTo>
                    <a:pt x="176567" y="84370"/>
                  </a:lnTo>
                  <a:lnTo>
                    <a:pt x="130625" y="110534"/>
                  </a:lnTo>
                  <a:lnTo>
                    <a:pt x="95789" y="145112"/>
                  </a:lnTo>
                  <a:lnTo>
                    <a:pt x="73691" y="185945"/>
                  </a:lnTo>
                  <a:lnTo>
                    <a:pt x="65963" y="230872"/>
                  </a:lnTo>
                  <a:lnTo>
                    <a:pt x="0" y="230872"/>
                  </a:lnTo>
                  <a:close/>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17" name="Google Shape;717;p50"/>
          <p:cNvGrpSpPr/>
          <p:nvPr/>
        </p:nvGrpSpPr>
        <p:grpSpPr>
          <a:xfrm>
            <a:off x="4286634" y="2958981"/>
            <a:ext cx="556260" cy="231140"/>
            <a:chOff x="4286634" y="2958981"/>
            <a:chExt cx="556260" cy="231140"/>
          </a:xfrm>
        </p:grpSpPr>
        <p:sp>
          <p:nvSpPr>
            <p:cNvPr id="718" name="Google Shape;718;p50"/>
            <p:cNvSpPr/>
            <p:nvPr/>
          </p:nvSpPr>
          <p:spPr>
            <a:xfrm>
              <a:off x="4286634" y="2958981"/>
              <a:ext cx="556260" cy="231140"/>
            </a:xfrm>
            <a:custGeom>
              <a:rect b="b" l="l" r="r" t="t"/>
              <a:pathLst>
                <a:path extrusionOk="0" h="231139" w="556260">
                  <a:moveTo>
                    <a:pt x="555814" y="0"/>
                  </a:moveTo>
                  <a:lnTo>
                    <a:pt x="489850" y="0"/>
                  </a:lnTo>
                  <a:lnTo>
                    <a:pt x="482122" y="44926"/>
                  </a:lnTo>
                  <a:lnTo>
                    <a:pt x="460024" y="85759"/>
                  </a:lnTo>
                  <a:lnTo>
                    <a:pt x="425188" y="120337"/>
                  </a:lnTo>
                  <a:lnTo>
                    <a:pt x="379246" y="146500"/>
                  </a:lnTo>
                  <a:lnTo>
                    <a:pt x="335113" y="159991"/>
                  </a:lnTo>
                  <a:lnTo>
                    <a:pt x="289813" y="164906"/>
                  </a:lnTo>
                  <a:lnTo>
                    <a:pt x="245001" y="161670"/>
                  </a:lnTo>
                  <a:lnTo>
                    <a:pt x="202330" y="150707"/>
                  </a:lnTo>
                  <a:lnTo>
                    <a:pt x="163454" y="132443"/>
                  </a:lnTo>
                  <a:lnTo>
                    <a:pt x="130027" y="107302"/>
                  </a:lnTo>
                  <a:lnTo>
                    <a:pt x="103703" y="75711"/>
                  </a:lnTo>
                  <a:lnTo>
                    <a:pt x="131926" y="75711"/>
                  </a:lnTo>
                  <a:lnTo>
                    <a:pt x="47895" y="0"/>
                  </a:lnTo>
                  <a:lnTo>
                    <a:pt x="0" y="75711"/>
                  </a:lnTo>
                  <a:lnTo>
                    <a:pt x="29870" y="75711"/>
                  </a:lnTo>
                  <a:lnTo>
                    <a:pt x="49871" y="113553"/>
                  </a:lnTo>
                  <a:lnTo>
                    <a:pt x="76892" y="147093"/>
                  </a:lnTo>
                  <a:lnTo>
                    <a:pt x="110019" y="175776"/>
                  </a:lnTo>
                  <a:lnTo>
                    <a:pt x="148342" y="199050"/>
                  </a:lnTo>
                  <a:lnTo>
                    <a:pt x="190949" y="216359"/>
                  </a:lnTo>
                  <a:lnTo>
                    <a:pt x="236926" y="227151"/>
                  </a:lnTo>
                  <a:lnTo>
                    <a:pt x="285363" y="230872"/>
                  </a:lnTo>
                  <a:lnTo>
                    <a:pt x="333977" y="227152"/>
                  </a:lnTo>
                  <a:lnTo>
                    <a:pt x="379732" y="216428"/>
                  </a:lnTo>
                  <a:lnTo>
                    <a:pt x="421865" y="199351"/>
                  </a:lnTo>
                  <a:lnTo>
                    <a:pt x="459611" y="176573"/>
                  </a:lnTo>
                  <a:lnTo>
                    <a:pt x="492207" y="148747"/>
                  </a:lnTo>
                  <a:lnTo>
                    <a:pt x="518889" y="116525"/>
                  </a:lnTo>
                  <a:lnTo>
                    <a:pt x="538894" y="80558"/>
                  </a:lnTo>
                  <a:lnTo>
                    <a:pt x="551456" y="41499"/>
                  </a:lnTo>
                  <a:lnTo>
                    <a:pt x="555814" y="0"/>
                  </a:lnTo>
                  <a:close/>
                </a:path>
              </a:pathLst>
            </a:custGeom>
            <a:solidFill>
              <a:srgbClr val="B0BCD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9" name="Google Shape;719;p50"/>
            <p:cNvSpPr/>
            <p:nvPr/>
          </p:nvSpPr>
          <p:spPr>
            <a:xfrm>
              <a:off x="4286634" y="2958981"/>
              <a:ext cx="556260" cy="231140"/>
            </a:xfrm>
            <a:custGeom>
              <a:rect b="b" l="l" r="r" t="t"/>
              <a:pathLst>
                <a:path extrusionOk="0" h="231139" w="556260">
                  <a:moveTo>
                    <a:pt x="555814" y="0"/>
                  </a:moveTo>
                  <a:lnTo>
                    <a:pt x="551457" y="41499"/>
                  </a:lnTo>
                  <a:lnTo>
                    <a:pt x="538894" y="80558"/>
                  </a:lnTo>
                  <a:lnTo>
                    <a:pt x="518890" y="116525"/>
                  </a:lnTo>
                  <a:lnTo>
                    <a:pt x="492208" y="148748"/>
                  </a:lnTo>
                  <a:lnTo>
                    <a:pt x="459612" y="176573"/>
                  </a:lnTo>
                  <a:lnTo>
                    <a:pt x="421866" y="199351"/>
                  </a:lnTo>
                  <a:lnTo>
                    <a:pt x="379733" y="216428"/>
                  </a:lnTo>
                  <a:lnTo>
                    <a:pt x="333978" y="227152"/>
                  </a:lnTo>
                  <a:lnTo>
                    <a:pt x="285364" y="230872"/>
                  </a:lnTo>
                  <a:lnTo>
                    <a:pt x="236927" y="227151"/>
                  </a:lnTo>
                  <a:lnTo>
                    <a:pt x="190950" y="216359"/>
                  </a:lnTo>
                  <a:lnTo>
                    <a:pt x="148343" y="199050"/>
                  </a:lnTo>
                  <a:lnTo>
                    <a:pt x="110020" y="175776"/>
                  </a:lnTo>
                  <a:lnTo>
                    <a:pt x="76892" y="147093"/>
                  </a:lnTo>
                  <a:lnTo>
                    <a:pt x="49872" y="113553"/>
                  </a:lnTo>
                  <a:lnTo>
                    <a:pt x="29870" y="75711"/>
                  </a:lnTo>
                  <a:lnTo>
                    <a:pt x="0" y="75711"/>
                  </a:lnTo>
                  <a:lnTo>
                    <a:pt x="47896" y="0"/>
                  </a:lnTo>
                  <a:lnTo>
                    <a:pt x="131927" y="75711"/>
                  </a:lnTo>
                  <a:lnTo>
                    <a:pt x="103703" y="75711"/>
                  </a:lnTo>
                  <a:lnTo>
                    <a:pt x="130027" y="107303"/>
                  </a:lnTo>
                  <a:lnTo>
                    <a:pt x="163454" y="132443"/>
                  </a:lnTo>
                  <a:lnTo>
                    <a:pt x="202330" y="150707"/>
                  </a:lnTo>
                  <a:lnTo>
                    <a:pt x="245002" y="161670"/>
                  </a:lnTo>
                  <a:lnTo>
                    <a:pt x="289814" y="164906"/>
                  </a:lnTo>
                  <a:lnTo>
                    <a:pt x="335114" y="159992"/>
                  </a:lnTo>
                  <a:lnTo>
                    <a:pt x="379247" y="146501"/>
                  </a:lnTo>
                  <a:lnTo>
                    <a:pt x="425189" y="120338"/>
                  </a:lnTo>
                  <a:lnTo>
                    <a:pt x="460025" y="85759"/>
                  </a:lnTo>
                  <a:lnTo>
                    <a:pt x="482123" y="44926"/>
                  </a:lnTo>
                  <a:lnTo>
                    <a:pt x="489851" y="0"/>
                  </a:lnTo>
                  <a:lnTo>
                    <a:pt x="555814" y="0"/>
                  </a:lnTo>
                  <a:close/>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23" name="Shape 723"/>
        <p:cNvGrpSpPr/>
        <p:nvPr/>
      </p:nvGrpSpPr>
      <p:grpSpPr>
        <a:xfrm>
          <a:off x="0" y="0"/>
          <a:ext cx="0" cy="0"/>
          <a:chOff x="0" y="0"/>
          <a:chExt cx="0" cy="0"/>
        </a:xfrm>
      </p:grpSpPr>
      <p:sp>
        <p:nvSpPr>
          <p:cNvPr id="724" name="Google Shape;724;p51"/>
          <p:cNvSpPr txBox="1"/>
          <p:nvPr>
            <p:ph type="title"/>
          </p:nvPr>
        </p:nvSpPr>
        <p:spPr>
          <a:xfrm>
            <a:off x="457200" y="318322"/>
            <a:ext cx="8131810" cy="499367"/>
          </a:xfrm>
          <a:prstGeom prst="rect">
            <a:avLst/>
          </a:prstGeom>
          <a:noFill/>
          <a:ln>
            <a:noFill/>
          </a:ln>
        </p:spPr>
        <p:txBody>
          <a:bodyPr anchorCtr="0" anchor="t" bIns="0" lIns="0" spcFirstLastPara="1" rIns="0" wrap="square" tIns="57775">
            <a:spAutoFit/>
          </a:bodyPr>
          <a:lstStyle/>
          <a:p>
            <a:pPr indent="0" lvl="0" marL="12700" marR="5080" rtl="0" algn="ctr">
              <a:lnSpc>
                <a:spcPct val="128571"/>
              </a:lnSpc>
              <a:spcBef>
                <a:spcPts val="0"/>
              </a:spcBef>
              <a:spcAft>
                <a:spcPts val="0"/>
              </a:spcAft>
              <a:buNone/>
            </a:pPr>
            <a:r>
              <a:rPr lang="el-GR" sz="2800"/>
              <a:t>Οι 3 ποιοτικές διαστάσεις ενός αγροτικού προϊόντος</a:t>
            </a:r>
            <a:endParaRPr sz="2800"/>
          </a:p>
        </p:txBody>
      </p:sp>
      <p:sp>
        <p:nvSpPr>
          <p:cNvPr id="725" name="Google Shape;725;p51"/>
          <p:cNvSpPr txBox="1"/>
          <p:nvPr/>
        </p:nvSpPr>
        <p:spPr>
          <a:xfrm>
            <a:off x="6781801" y="1688787"/>
            <a:ext cx="1946076" cy="2921313"/>
          </a:xfrm>
          <a:prstGeom prst="rect">
            <a:avLst/>
          </a:prstGeom>
          <a:noFill/>
          <a:ln>
            <a:noFill/>
          </a:ln>
        </p:spPr>
        <p:txBody>
          <a:bodyPr anchorCtr="0" anchor="t" bIns="0" lIns="0" spcFirstLastPara="1" rIns="0" wrap="square" tIns="12700">
            <a:spAutoFit/>
          </a:bodyPr>
          <a:lstStyle/>
          <a:p>
            <a:pPr indent="0" lvl="0" marL="12700" marR="5080" rtl="0" algn="l">
              <a:lnSpc>
                <a:spcPct val="99900"/>
              </a:lnSpc>
              <a:spcBef>
                <a:spcPts val="0"/>
              </a:spcBef>
              <a:spcAft>
                <a:spcPts val="0"/>
              </a:spcAft>
              <a:buNone/>
            </a:pPr>
            <a:r>
              <a:rPr lang="el-GR" sz="2100">
                <a:solidFill>
                  <a:schemeClr val="dk1"/>
                </a:solidFill>
                <a:latin typeface="Calibri"/>
                <a:ea typeface="Calibri"/>
                <a:cs typeface="Calibri"/>
                <a:sym typeface="Calibri"/>
              </a:rPr>
              <a:t>Αξιολογική κρίση σε σχέση με το προϊόν ή τη συμμόρφωσή του στην εμπορία με περιβαλλοντικά ή κοινωνικά πρότυπα</a:t>
            </a:r>
            <a:endParaRPr sz="2100">
              <a:solidFill>
                <a:schemeClr val="dk1"/>
              </a:solidFill>
              <a:latin typeface="Calibri"/>
              <a:ea typeface="Calibri"/>
              <a:cs typeface="Calibri"/>
              <a:sym typeface="Calibri"/>
            </a:endParaRPr>
          </a:p>
        </p:txBody>
      </p:sp>
      <p:pic>
        <p:nvPicPr>
          <p:cNvPr id="726" name="Google Shape;726;p51"/>
          <p:cNvPicPr preferRelativeResize="0"/>
          <p:nvPr/>
        </p:nvPicPr>
        <p:blipFill rotWithShape="1">
          <a:blip r:embed="rId3">
            <a:alphaModFix/>
          </a:blip>
          <a:srcRect b="0" l="0" r="0" t="0"/>
          <a:stretch/>
        </p:blipFill>
        <p:spPr>
          <a:xfrm>
            <a:off x="416123" y="1408907"/>
            <a:ext cx="6007100" cy="358139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30" name="Shape 730"/>
        <p:cNvGrpSpPr/>
        <p:nvPr/>
      </p:nvGrpSpPr>
      <p:grpSpPr>
        <a:xfrm>
          <a:off x="0" y="0"/>
          <a:ext cx="0" cy="0"/>
          <a:chOff x="0" y="0"/>
          <a:chExt cx="0" cy="0"/>
        </a:xfrm>
      </p:grpSpPr>
      <p:sp>
        <p:nvSpPr>
          <p:cNvPr id="731" name="Google Shape;731;p52"/>
          <p:cNvSpPr txBox="1"/>
          <p:nvPr/>
        </p:nvSpPr>
        <p:spPr>
          <a:xfrm>
            <a:off x="760373" y="472947"/>
            <a:ext cx="7618095" cy="5121915"/>
          </a:xfrm>
          <a:prstGeom prst="rect">
            <a:avLst/>
          </a:prstGeom>
          <a:noFill/>
          <a:ln>
            <a:noFill/>
          </a:ln>
        </p:spPr>
        <p:txBody>
          <a:bodyPr anchorCtr="0" anchor="t" bIns="0" lIns="0" spcFirstLastPara="1" rIns="0" wrap="square" tIns="12700">
            <a:spAutoFit/>
          </a:bodyPr>
          <a:lstStyle/>
          <a:p>
            <a:pPr indent="0" lvl="0" marL="55244" marR="0" rtl="0" algn="l">
              <a:lnSpc>
                <a:spcPct val="100000"/>
              </a:lnSpc>
              <a:spcBef>
                <a:spcPts val="0"/>
              </a:spcBef>
              <a:spcAft>
                <a:spcPts val="0"/>
              </a:spcAft>
              <a:buNone/>
            </a:pPr>
            <a:r>
              <a:rPr lang="el-GR" sz="1600">
                <a:solidFill>
                  <a:schemeClr val="dk1"/>
                </a:solidFill>
                <a:latin typeface="Calibri"/>
                <a:ea typeface="Calibri"/>
                <a:cs typeface="Calibri"/>
                <a:sym typeface="Calibri"/>
              </a:rPr>
              <a:t>Τρεις κύριοι τύποι προσέγγισης της ποιότητας:</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1550">
              <a:solidFill>
                <a:schemeClr val="dk1"/>
              </a:solidFill>
              <a:latin typeface="Calibri"/>
              <a:ea typeface="Calibri"/>
              <a:cs typeface="Calibri"/>
              <a:sym typeface="Calibri"/>
            </a:endParaRPr>
          </a:p>
          <a:p>
            <a:pPr indent="-95250" lvl="0" marL="84455" marR="0" rtl="0" algn="l">
              <a:lnSpc>
                <a:spcPct val="100000"/>
              </a:lnSpc>
              <a:spcBef>
                <a:spcPts val="0"/>
              </a:spcBef>
              <a:spcAft>
                <a:spcPts val="0"/>
              </a:spcAft>
              <a:buClr>
                <a:schemeClr val="dk1"/>
              </a:buClr>
              <a:buSzPts val="1500"/>
              <a:buFont typeface="Arial"/>
              <a:buChar char="•"/>
            </a:pPr>
            <a:r>
              <a:rPr b="1" lang="el-GR" sz="1600">
                <a:solidFill>
                  <a:schemeClr val="dk1"/>
                </a:solidFill>
                <a:latin typeface="Calibri"/>
                <a:ea typeface="Calibri"/>
                <a:cs typeface="Calibri"/>
                <a:sym typeface="Calibri"/>
              </a:rPr>
              <a:t>Ανώτερης ποιότητας, η οποία δεν βασίζεται απαραίτητα σε ένα μικροκλίμα ή μια περιοχή</a:t>
            </a:r>
            <a:endParaRPr/>
          </a:p>
          <a:p>
            <a:pPr indent="0" lvl="1" marL="469265" marR="0" rtl="0" algn="l">
              <a:spcBef>
                <a:spcPts val="0"/>
              </a:spcBef>
              <a:spcAft>
                <a:spcPts val="0"/>
              </a:spcAft>
              <a:buNone/>
            </a:pPr>
            <a:r>
              <a:rPr b="0" i="0" lang="el-GR" sz="1600" u="none" cap="none" strike="noStrike">
                <a:solidFill>
                  <a:schemeClr val="dk1"/>
                </a:solidFill>
                <a:latin typeface="Courier New"/>
                <a:ea typeface="Courier New"/>
                <a:cs typeface="Courier New"/>
                <a:sym typeface="Courier New"/>
              </a:rPr>
              <a:t>O </a:t>
            </a:r>
            <a:r>
              <a:rPr b="0" i="0" lang="el-GR" sz="1600" u="none" cap="none" strike="noStrike">
                <a:solidFill>
                  <a:schemeClr val="dk1"/>
                </a:solidFill>
                <a:latin typeface="Calibri"/>
                <a:ea typeface="Calibri"/>
                <a:cs typeface="Calibri"/>
                <a:sym typeface="Calibri"/>
              </a:rPr>
              <a:t>Κόκκινη ετικέττα</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40"/>
              </a:spcBef>
              <a:spcAft>
                <a:spcPts val="0"/>
              </a:spcAft>
              <a:buNone/>
            </a:pPr>
            <a:r>
              <a:t/>
            </a:r>
            <a:endParaRPr sz="1500">
              <a:solidFill>
                <a:schemeClr val="dk1"/>
              </a:solidFill>
              <a:latin typeface="Calibri"/>
              <a:ea typeface="Calibri"/>
              <a:cs typeface="Calibri"/>
              <a:sym typeface="Calibri"/>
            </a:endParaRPr>
          </a:p>
          <a:p>
            <a:pPr indent="-95250" lvl="0" marL="84455" marR="0" rtl="0" algn="l">
              <a:lnSpc>
                <a:spcPct val="119375"/>
              </a:lnSpc>
              <a:spcBef>
                <a:spcPts val="0"/>
              </a:spcBef>
              <a:spcAft>
                <a:spcPts val="0"/>
              </a:spcAft>
              <a:buClr>
                <a:schemeClr val="dk1"/>
              </a:buClr>
              <a:buSzPts val="1500"/>
              <a:buFont typeface="Arial"/>
              <a:buChar char="•"/>
            </a:pPr>
            <a:r>
              <a:rPr lang="el-GR" sz="1600">
                <a:solidFill>
                  <a:schemeClr val="dk1"/>
                </a:solidFill>
                <a:latin typeface="Calibri"/>
                <a:ea typeface="Calibri"/>
                <a:cs typeface="Calibri"/>
                <a:sym typeface="Calibri"/>
              </a:rPr>
              <a:t>Η συγκεκριμένη ποιότητα ...</a:t>
            </a:r>
            <a:endParaRPr sz="1600">
              <a:solidFill>
                <a:schemeClr val="dk1"/>
              </a:solidFill>
              <a:latin typeface="Calibri"/>
              <a:ea typeface="Calibri"/>
              <a:cs typeface="Calibri"/>
              <a:sym typeface="Calibri"/>
            </a:endParaRPr>
          </a:p>
          <a:p>
            <a:pPr indent="-285750" lvl="0" marL="755015" marR="0" rtl="0" algn="l">
              <a:lnSpc>
                <a:spcPct val="119375"/>
              </a:lnSpc>
              <a:spcBef>
                <a:spcPts val="0"/>
              </a:spcBef>
              <a:spcAft>
                <a:spcPts val="0"/>
              </a:spcAft>
              <a:buClr>
                <a:schemeClr val="dk1"/>
              </a:buClr>
              <a:buSzPts val="1600"/>
              <a:buFont typeface="Arial"/>
              <a:buChar char="•"/>
            </a:pPr>
            <a:r>
              <a:rPr lang="el-GR" sz="1600">
                <a:solidFill>
                  <a:schemeClr val="dk1"/>
                </a:solidFill>
                <a:latin typeface="Calibri"/>
                <a:ea typeface="Calibri"/>
                <a:cs typeface="Calibri"/>
                <a:sym typeface="Calibri"/>
              </a:rPr>
              <a:t>Μέθοδοι καλλιέργειας ή / και παραγωγής</a:t>
            </a:r>
            <a:endParaRPr sz="1600">
              <a:solidFill>
                <a:schemeClr val="dk1"/>
              </a:solidFill>
              <a:latin typeface="Calibri"/>
              <a:ea typeface="Calibri"/>
              <a:cs typeface="Calibri"/>
              <a:sym typeface="Calibri"/>
            </a:endParaRPr>
          </a:p>
          <a:p>
            <a:pPr indent="-285750" lvl="0" marL="755015" marR="38735" rtl="0" algn="l">
              <a:lnSpc>
                <a:spcPct val="124312"/>
              </a:lnSpc>
              <a:spcBef>
                <a:spcPts val="10"/>
              </a:spcBef>
              <a:spcAft>
                <a:spcPts val="0"/>
              </a:spcAft>
              <a:buClr>
                <a:schemeClr val="dk1"/>
              </a:buClr>
              <a:buSzPts val="1600"/>
              <a:buFont typeface="Arial"/>
              <a:buChar char="•"/>
            </a:pPr>
            <a:r>
              <a:rPr lang="el-GR" sz="1600">
                <a:solidFill>
                  <a:schemeClr val="dk1"/>
                </a:solidFill>
                <a:latin typeface="Calibri"/>
                <a:ea typeface="Calibri"/>
                <a:cs typeface="Calibri"/>
                <a:sym typeface="Calibri"/>
              </a:rPr>
              <a:t>παρουσία ή απουσία, (ή ακόμη και υποχρέωση ή απαγόρευση) ενός ουσιαστικού στοιχείου των υλικών, της τεχνολογίας και της συνταγής σε σχέση με τις τρέχουσες πρακτικές στον κλάδο..</a:t>
            </a:r>
            <a:endParaRPr sz="1600">
              <a:solidFill>
                <a:schemeClr val="dk1"/>
              </a:solidFill>
              <a:latin typeface="Calibri"/>
              <a:ea typeface="Calibri"/>
              <a:cs typeface="Calibri"/>
              <a:sym typeface="Calibri"/>
            </a:endParaRPr>
          </a:p>
          <a:p>
            <a:pPr indent="0" lvl="0" marL="469265" marR="0" rtl="0" algn="l">
              <a:lnSpc>
                <a:spcPct val="113125"/>
              </a:lnSpc>
              <a:spcBef>
                <a:spcPts val="0"/>
              </a:spcBef>
              <a:spcAft>
                <a:spcPts val="0"/>
              </a:spcAft>
              <a:buNone/>
            </a:pPr>
            <a:r>
              <a:rPr lang="el-GR" sz="1600">
                <a:solidFill>
                  <a:schemeClr val="dk1"/>
                </a:solidFill>
                <a:latin typeface="Calibri"/>
                <a:ea typeface="Calibri"/>
                <a:cs typeface="Calibri"/>
                <a:sym typeface="Calibri"/>
              </a:rPr>
              <a:t>=&gt; Προϊόντα βιολογικής γεωργίας, περιβαλλοντικά πιστοποιητικά, συμπεριλαμβανομένων ορισμένων τεχνικών προδιαγραφών: "νωπό γάλα", "χωρίς τεχνικά υποκατάστατα", "εκτρέφονται χωρίς εγκλεισμό", "χωρίς ΓΤΤ (=γενετικά τροποποιημένα τρόφιμα"</a:t>
            </a:r>
            <a:endParaRPr sz="1550">
              <a:solidFill>
                <a:schemeClr val="dk1"/>
              </a:solidFill>
              <a:latin typeface="Calibri"/>
              <a:ea typeface="Calibri"/>
              <a:cs typeface="Calibri"/>
              <a:sym typeface="Calibri"/>
            </a:endParaRPr>
          </a:p>
          <a:p>
            <a:pPr indent="-285750" lvl="0" marL="755015" marR="0" rtl="0" algn="l">
              <a:lnSpc>
                <a:spcPct val="119375"/>
              </a:lnSpc>
              <a:spcBef>
                <a:spcPts val="0"/>
              </a:spcBef>
              <a:spcAft>
                <a:spcPts val="0"/>
              </a:spcAft>
              <a:buClr>
                <a:schemeClr val="dk1"/>
              </a:buClr>
              <a:buSzPts val="1600"/>
              <a:buFont typeface="Arial"/>
              <a:buChar char="•"/>
            </a:pPr>
            <a:r>
              <a:rPr lang="el-GR" sz="1600">
                <a:solidFill>
                  <a:schemeClr val="dk1"/>
                </a:solidFill>
                <a:latin typeface="Calibri"/>
                <a:ea typeface="Calibri"/>
                <a:cs typeface="Calibri"/>
                <a:sym typeface="Calibri"/>
              </a:rPr>
              <a:t>Το μικροκλίμα, εκ φύσεως τοπικό, με ΠΟΠ και ΠΓΕ</a:t>
            </a:r>
            <a:endParaRPr sz="1600">
              <a:solidFill>
                <a:schemeClr val="dk1"/>
              </a:solidFill>
              <a:latin typeface="Calibri"/>
              <a:ea typeface="Calibri"/>
              <a:cs typeface="Calibri"/>
              <a:sym typeface="Calibri"/>
            </a:endParaRPr>
          </a:p>
          <a:p>
            <a:pPr indent="276225" lvl="0" marL="12700" marR="27305" rtl="0" algn="l">
              <a:lnSpc>
                <a:spcPct val="118750"/>
              </a:lnSpc>
              <a:spcBef>
                <a:spcPts val="70"/>
              </a:spcBef>
              <a:spcAft>
                <a:spcPts val="0"/>
              </a:spcAft>
              <a:buNone/>
            </a:pPr>
            <a:r>
              <a:rPr i="1" lang="el-GR" sz="1600">
                <a:solidFill>
                  <a:srgbClr val="FF0000"/>
                </a:solidFill>
                <a:latin typeface="Calibri"/>
                <a:ea typeface="Calibri"/>
                <a:cs typeface="Calibri"/>
                <a:sym typeface="Calibri"/>
              </a:rPr>
              <a:t>Ως τοπικό χαρακτηρίζεται το προϊόν, του οποίου η ποιότητα εκφράζεται στην τεχνογνωσία (ο ανθρώπινος παράγοντας) που αναπτύχθηκε στον χρόνο και σε μια συγκεκριμένη περιοχή (οριοθετημένη περιοχή ΠΟΠ ή ΠΓΕ).</a:t>
            </a:r>
            <a:endParaRPr/>
          </a:p>
          <a:p>
            <a:pPr indent="276225" lvl="0" marL="12700" marR="27305" rtl="0" algn="l">
              <a:lnSpc>
                <a:spcPct val="118750"/>
              </a:lnSpc>
              <a:spcBef>
                <a:spcPts val="70"/>
              </a:spcBef>
              <a:spcAft>
                <a:spcPts val="0"/>
              </a:spcAft>
              <a:buNone/>
            </a:pPr>
            <a:r>
              <a:rPr i="1" lang="el-GR" sz="1600">
                <a:solidFill>
                  <a:srgbClr val="FF0000"/>
                </a:solidFill>
                <a:latin typeface="Calibri"/>
                <a:ea typeface="Calibri"/>
                <a:cs typeface="Calibri"/>
                <a:sym typeface="Calibri"/>
              </a:rPr>
              <a:t>Πολύ μεταβλητές κλίμακες (π.χ. πολύ τεράστιες εκτάσεις ΠΓΕ/ΠΟΠ ή, αντίθετα, μικροκλίματα) = &lt; δεν είναι πάντα συνώνυμο με το τοπικό</a:t>
            </a:r>
            <a:endParaRPr sz="1600">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35" name="Shape 735"/>
        <p:cNvGrpSpPr/>
        <p:nvPr/>
      </p:nvGrpSpPr>
      <p:grpSpPr>
        <a:xfrm>
          <a:off x="0" y="0"/>
          <a:ext cx="0" cy="0"/>
          <a:chOff x="0" y="0"/>
          <a:chExt cx="0" cy="0"/>
        </a:xfrm>
      </p:grpSpPr>
      <p:sp>
        <p:nvSpPr>
          <p:cNvPr id="736" name="Google Shape;736;p53"/>
          <p:cNvSpPr txBox="1"/>
          <p:nvPr>
            <p:ph type="title"/>
          </p:nvPr>
        </p:nvSpPr>
        <p:spPr>
          <a:xfrm>
            <a:off x="685801" y="342900"/>
            <a:ext cx="7820204" cy="56682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l-GR" sz="1800">
                <a:latin typeface="Calibri"/>
                <a:ea typeface="Calibri"/>
                <a:cs typeface="Calibri"/>
                <a:sym typeface="Calibri"/>
              </a:rPr>
              <a:t>Παράδειγμα κριτηρίων που ισχύουν για τα αγροδιατροφικά προϊόντα: AB (= βιολογική καλλιέργεια), HQE (= υψηλής ποιότητας περιβαλλοντικά πρότυπα)</a:t>
            </a:r>
            <a:endParaRPr sz="1800">
              <a:latin typeface="Calibri"/>
              <a:ea typeface="Calibri"/>
              <a:cs typeface="Calibri"/>
              <a:sym typeface="Calibri"/>
            </a:endParaRPr>
          </a:p>
        </p:txBody>
      </p:sp>
      <p:sp>
        <p:nvSpPr>
          <p:cNvPr id="737" name="Google Shape;737;p53"/>
          <p:cNvSpPr txBox="1"/>
          <p:nvPr/>
        </p:nvSpPr>
        <p:spPr>
          <a:xfrm>
            <a:off x="748210" y="5488940"/>
            <a:ext cx="7757795" cy="20827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l-GR" sz="1200">
                <a:solidFill>
                  <a:schemeClr val="dk1"/>
                </a:solidFill>
                <a:latin typeface="Calibri"/>
                <a:ea typeface="Calibri"/>
                <a:cs typeface="Calibri"/>
                <a:sym typeface="Calibri"/>
              </a:rPr>
              <a:t>Source: WWF, Greenpeace, BASIC, 2021, Study of sustainability approaches in the food sector cross-functional analysis report</a:t>
            </a:r>
            <a:endParaRPr sz="1200">
              <a:solidFill>
                <a:schemeClr val="dk1"/>
              </a:solidFill>
              <a:latin typeface="Calibri"/>
              <a:ea typeface="Calibri"/>
              <a:cs typeface="Calibri"/>
              <a:sym typeface="Calibri"/>
            </a:endParaRPr>
          </a:p>
        </p:txBody>
      </p:sp>
      <p:grpSp>
        <p:nvGrpSpPr>
          <p:cNvPr id="738" name="Google Shape;738;p53"/>
          <p:cNvGrpSpPr/>
          <p:nvPr/>
        </p:nvGrpSpPr>
        <p:grpSpPr>
          <a:xfrm>
            <a:off x="0" y="1172366"/>
            <a:ext cx="9144000" cy="4039224"/>
            <a:chOff x="0" y="1172366"/>
            <a:chExt cx="9144000" cy="4039224"/>
          </a:xfrm>
        </p:grpSpPr>
        <p:pic>
          <p:nvPicPr>
            <p:cNvPr id="739" name="Google Shape;739;p53"/>
            <p:cNvPicPr preferRelativeResize="0"/>
            <p:nvPr/>
          </p:nvPicPr>
          <p:blipFill rotWithShape="1">
            <a:blip r:embed="rId3">
              <a:alphaModFix/>
            </a:blip>
            <a:srcRect b="0" l="0" r="0" t="0"/>
            <a:stretch/>
          </p:blipFill>
          <p:spPr>
            <a:xfrm>
              <a:off x="0" y="1172366"/>
              <a:ext cx="9144000" cy="4039224"/>
            </a:xfrm>
            <a:prstGeom prst="rect">
              <a:avLst/>
            </a:prstGeom>
            <a:noFill/>
            <a:ln>
              <a:noFill/>
            </a:ln>
          </p:spPr>
        </p:pic>
        <p:pic>
          <p:nvPicPr>
            <p:cNvPr id="740" name="Google Shape;740;p53"/>
            <p:cNvPicPr preferRelativeResize="0"/>
            <p:nvPr/>
          </p:nvPicPr>
          <p:blipFill rotWithShape="1">
            <a:blip r:embed="rId4">
              <a:alphaModFix/>
            </a:blip>
            <a:srcRect b="0" l="0" r="0" t="0"/>
            <a:stretch/>
          </p:blipFill>
          <p:spPr>
            <a:xfrm>
              <a:off x="6306456" y="2765665"/>
              <a:ext cx="996043" cy="1061001"/>
            </a:xfrm>
            <a:prstGeom prst="rect">
              <a:avLst/>
            </a:prstGeom>
            <a:noFill/>
            <a:ln>
              <a:noFill/>
            </a:ln>
          </p:spPr>
        </p:pic>
      </p:gr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44" name="Shape 744"/>
        <p:cNvGrpSpPr/>
        <p:nvPr/>
      </p:nvGrpSpPr>
      <p:grpSpPr>
        <a:xfrm>
          <a:off x="0" y="0"/>
          <a:ext cx="0" cy="0"/>
          <a:chOff x="0" y="0"/>
          <a:chExt cx="0" cy="0"/>
        </a:xfrm>
      </p:grpSpPr>
      <p:sp>
        <p:nvSpPr>
          <p:cNvPr id="745" name="Google Shape;745;p54"/>
          <p:cNvSpPr txBox="1"/>
          <p:nvPr>
            <p:ph type="title"/>
          </p:nvPr>
        </p:nvSpPr>
        <p:spPr>
          <a:xfrm>
            <a:off x="457200" y="478027"/>
            <a:ext cx="8048805" cy="56682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0" lang="el-GR" sz="1800">
                <a:latin typeface="Calibri"/>
                <a:ea typeface="Calibri"/>
                <a:cs typeface="Calibri"/>
                <a:sym typeface="Calibri"/>
              </a:rPr>
              <a:t>Παράδειγμα κριτηρίων που ισχύουν για τα αγροδιατροφικά προϊόντα: Κόκκινη ετικέτα, ΠΟΠ</a:t>
            </a:r>
            <a:endParaRPr sz="1800">
              <a:latin typeface="Calibri"/>
              <a:ea typeface="Calibri"/>
              <a:cs typeface="Calibri"/>
              <a:sym typeface="Calibri"/>
            </a:endParaRPr>
          </a:p>
        </p:txBody>
      </p:sp>
      <p:pic>
        <p:nvPicPr>
          <p:cNvPr id="746" name="Google Shape;746;p54"/>
          <p:cNvPicPr preferRelativeResize="0"/>
          <p:nvPr/>
        </p:nvPicPr>
        <p:blipFill rotWithShape="1">
          <a:blip r:embed="rId3">
            <a:alphaModFix/>
          </a:blip>
          <a:srcRect b="0" l="0" r="0" t="0"/>
          <a:stretch/>
        </p:blipFill>
        <p:spPr>
          <a:xfrm>
            <a:off x="0" y="1194275"/>
            <a:ext cx="9144000" cy="3867580"/>
          </a:xfrm>
          <a:prstGeom prst="rect">
            <a:avLst/>
          </a:prstGeom>
          <a:noFill/>
          <a:ln>
            <a:noFill/>
          </a:ln>
        </p:spPr>
      </p:pic>
      <p:sp>
        <p:nvSpPr>
          <p:cNvPr id="747" name="Google Shape;747;p54"/>
          <p:cNvSpPr txBox="1"/>
          <p:nvPr/>
        </p:nvSpPr>
        <p:spPr>
          <a:xfrm>
            <a:off x="748210" y="5488940"/>
            <a:ext cx="7757795" cy="20827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l-GR" sz="1200">
                <a:solidFill>
                  <a:schemeClr val="dk1"/>
                </a:solidFill>
                <a:latin typeface="Calibri"/>
                <a:ea typeface="Calibri"/>
                <a:cs typeface="Calibri"/>
                <a:sym typeface="Calibri"/>
              </a:rPr>
              <a:t>Source: WWF, Greenpeace, BASIC, 2021, Study of sustainability approaches in the food sector cross-functional analysis report</a:t>
            </a:r>
            <a:endParaRPr sz="1200">
              <a:solidFill>
                <a:schemeClr val="dk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51" name="Shape 751"/>
        <p:cNvGrpSpPr/>
        <p:nvPr/>
      </p:nvGrpSpPr>
      <p:grpSpPr>
        <a:xfrm>
          <a:off x="0" y="0"/>
          <a:ext cx="0" cy="0"/>
          <a:chOff x="0" y="0"/>
          <a:chExt cx="0" cy="0"/>
        </a:xfrm>
      </p:grpSpPr>
      <p:sp>
        <p:nvSpPr>
          <p:cNvPr id="752" name="Google Shape;752;p55"/>
          <p:cNvSpPr/>
          <p:nvPr/>
        </p:nvSpPr>
        <p:spPr>
          <a:xfrm>
            <a:off x="816428" y="1874204"/>
            <a:ext cx="7699375" cy="1104900"/>
          </a:xfrm>
          <a:custGeom>
            <a:rect b="b" l="l" r="r" t="t"/>
            <a:pathLst>
              <a:path extrusionOk="0" h="1104900" w="7699375">
                <a:moveTo>
                  <a:pt x="7698918" y="0"/>
                </a:moveTo>
                <a:lnTo>
                  <a:pt x="0" y="0"/>
                </a:lnTo>
                <a:lnTo>
                  <a:pt x="0" y="1104635"/>
                </a:lnTo>
                <a:lnTo>
                  <a:pt x="7698918" y="1104635"/>
                </a:lnTo>
                <a:lnTo>
                  <a:pt x="7698918" y="0"/>
                </a:lnTo>
                <a:close/>
              </a:path>
            </a:pathLst>
          </a:custGeom>
          <a:solidFill>
            <a:srgbClr val="E2F0D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3" name="Google Shape;753;p55"/>
          <p:cNvSpPr txBox="1"/>
          <p:nvPr>
            <p:ph type="title"/>
          </p:nvPr>
        </p:nvSpPr>
        <p:spPr>
          <a:xfrm>
            <a:off x="895168" y="2082337"/>
            <a:ext cx="5200832" cy="555280"/>
          </a:xfrm>
          <a:prstGeom prst="rect">
            <a:avLst/>
          </a:prstGeom>
          <a:noFill/>
          <a:ln>
            <a:noFill/>
          </a:ln>
        </p:spPr>
        <p:txBody>
          <a:bodyPr anchorCtr="0" anchor="t" bIns="0" lIns="0" spcFirstLastPara="1" rIns="0" wrap="square" tIns="16500">
            <a:spAutoFit/>
          </a:bodyPr>
          <a:lstStyle/>
          <a:p>
            <a:pPr indent="0" lvl="0" marL="12700" rtl="0" algn="l">
              <a:lnSpc>
                <a:spcPct val="100000"/>
              </a:lnSpc>
              <a:spcBef>
                <a:spcPts val="0"/>
              </a:spcBef>
              <a:spcAft>
                <a:spcPts val="0"/>
              </a:spcAft>
              <a:buNone/>
            </a:pPr>
            <a:r>
              <a:rPr lang="el-GR"/>
              <a:t>3. </a:t>
            </a:r>
            <a:r>
              <a:rPr lang="el-GR" sz="3500"/>
              <a:t>Τοπική κουζίνα</a:t>
            </a:r>
            <a:endParaRPr sz="35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2" name="Shape 72"/>
        <p:cNvGrpSpPr/>
        <p:nvPr/>
      </p:nvGrpSpPr>
      <p:grpSpPr>
        <a:xfrm>
          <a:off x="0" y="0"/>
          <a:ext cx="0" cy="0"/>
          <a:chOff x="0" y="0"/>
          <a:chExt cx="0" cy="0"/>
        </a:xfrm>
      </p:grpSpPr>
      <p:sp>
        <p:nvSpPr>
          <p:cNvPr id="73" name="Google Shape;73;p11"/>
          <p:cNvSpPr txBox="1"/>
          <p:nvPr/>
        </p:nvSpPr>
        <p:spPr>
          <a:xfrm>
            <a:off x="707390" y="952500"/>
            <a:ext cx="7726045" cy="3788858"/>
          </a:xfrm>
          <a:prstGeom prst="rect">
            <a:avLst/>
          </a:prstGeom>
          <a:noFill/>
          <a:ln>
            <a:noFill/>
          </a:ln>
        </p:spPr>
        <p:txBody>
          <a:bodyPr anchorCtr="0" anchor="t" bIns="0" lIns="0" spcFirstLastPara="1" rIns="0" wrap="square" tIns="79375">
            <a:spAutoFit/>
          </a:bodyPr>
          <a:lstStyle/>
          <a:p>
            <a:pPr indent="0" lvl="0" marL="12700" marR="0" rtl="0" algn="l">
              <a:lnSpc>
                <a:spcPct val="100000"/>
              </a:lnSpc>
              <a:spcBef>
                <a:spcPts val="0"/>
              </a:spcBef>
              <a:spcAft>
                <a:spcPts val="0"/>
              </a:spcAft>
              <a:buNone/>
            </a:pPr>
            <a:r>
              <a:rPr lang="el-GR" sz="2400">
                <a:solidFill>
                  <a:schemeClr val="dk1"/>
                </a:solidFill>
                <a:latin typeface="Calibri"/>
                <a:ea typeface="Calibri"/>
                <a:cs typeface="Calibri"/>
                <a:sym typeface="Calibri"/>
              </a:rPr>
              <a:t>Η προσέγγιση είναι πάντα μέρος μιας διαδικασίας:</a:t>
            </a:r>
            <a:endParaRPr/>
          </a:p>
          <a:p>
            <a:pPr indent="0" lvl="0" marL="12700" marR="0" rtl="0" algn="l">
              <a:lnSpc>
                <a:spcPct val="100000"/>
              </a:lnSpc>
              <a:spcBef>
                <a:spcPts val="625"/>
              </a:spcBef>
              <a:spcAft>
                <a:spcPts val="0"/>
              </a:spcAft>
              <a:buNone/>
            </a:pPr>
            <a:r>
              <a:t/>
            </a:r>
            <a:endParaRPr sz="2400">
              <a:solidFill>
                <a:schemeClr val="dk1"/>
              </a:solidFill>
              <a:latin typeface="Calibri"/>
              <a:ea typeface="Calibri"/>
              <a:cs typeface="Calibri"/>
              <a:sym typeface="Calibri"/>
            </a:endParaRPr>
          </a:p>
          <a:p>
            <a:pPr indent="-342900" lvl="0" marL="355600" marR="0" rtl="0" algn="l">
              <a:lnSpc>
                <a:spcPct val="100000"/>
              </a:lnSpc>
              <a:spcBef>
                <a:spcPts val="625"/>
              </a:spcBef>
              <a:spcAft>
                <a:spcPts val="0"/>
              </a:spcAft>
              <a:buClr>
                <a:schemeClr val="dk1"/>
              </a:buClr>
              <a:buSzPts val="2400"/>
              <a:buFont typeface="Arial"/>
              <a:buChar char="•"/>
            </a:pPr>
            <a:r>
              <a:rPr lang="el-GR" sz="2400">
                <a:solidFill>
                  <a:schemeClr val="dk1"/>
                </a:solidFill>
                <a:latin typeface="Calibri"/>
                <a:ea typeface="Calibri"/>
                <a:cs typeface="Calibri"/>
                <a:sym typeface="Calibri"/>
              </a:rPr>
              <a:t>φάση υποστήριξης και κινητοποίησης των παραγόντων,</a:t>
            </a:r>
            <a:endParaRPr/>
          </a:p>
          <a:p>
            <a:pPr indent="-342900" lvl="0" marL="355600" marR="0" rtl="0" algn="l">
              <a:lnSpc>
                <a:spcPct val="100000"/>
              </a:lnSpc>
              <a:spcBef>
                <a:spcPts val="625"/>
              </a:spcBef>
              <a:spcAft>
                <a:spcPts val="0"/>
              </a:spcAft>
              <a:buClr>
                <a:schemeClr val="dk1"/>
              </a:buClr>
              <a:buSzPts val="2400"/>
              <a:buFont typeface="Arial"/>
              <a:buChar char="•"/>
            </a:pPr>
            <a:r>
              <a:rPr lang="el-GR" sz="2400">
                <a:solidFill>
                  <a:schemeClr val="dk1"/>
                </a:solidFill>
                <a:latin typeface="Calibri"/>
                <a:ea typeface="Calibri"/>
                <a:cs typeface="Calibri"/>
                <a:sym typeface="Calibri"/>
              </a:rPr>
              <a:t>φάση οργάνωσης, προβληματισμού και υιοθέτησης στρατηγικής,</a:t>
            </a:r>
            <a:endParaRPr/>
          </a:p>
          <a:p>
            <a:pPr indent="-342900" lvl="0" marL="355600" marR="0" rtl="0" algn="l">
              <a:lnSpc>
                <a:spcPct val="100000"/>
              </a:lnSpc>
              <a:spcBef>
                <a:spcPts val="625"/>
              </a:spcBef>
              <a:spcAft>
                <a:spcPts val="0"/>
              </a:spcAft>
              <a:buClr>
                <a:schemeClr val="dk1"/>
              </a:buClr>
              <a:buSzPts val="2400"/>
              <a:buFont typeface="Arial"/>
              <a:buChar char="•"/>
            </a:pPr>
            <a:r>
              <a:rPr lang="el-GR" sz="2400">
                <a:solidFill>
                  <a:schemeClr val="dk1"/>
                </a:solidFill>
                <a:latin typeface="Calibri"/>
                <a:ea typeface="Calibri"/>
                <a:cs typeface="Calibri"/>
                <a:sym typeface="Calibri"/>
              </a:rPr>
              <a:t>φάση υιοθέτησης ενός σχεδίου δράσης (δομικές δράσεις, πρωτοβουλίες και επικεφαλής έργων, τεχνικά και οικονομικά μέσα)</a:t>
            </a:r>
            <a:endParaRPr/>
          </a:p>
          <a:p>
            <a:pPr indent="-342900" lvl="0" marL="355600" marR="0" rtl="0" algn="l">
              <a:lnSpc>
                <a:spcPct val="100000"/>
              </a:lnSpc>
              <a:spcBef>
                <a:spcPts val="625"/>
              </a:spcBef>
              <a:spcAft>
                <a:spcPts val="0"/>
              </a:spcAft>
              <a:buClr>
                <a:schemeClr val="dk1"/>
              </a:buClr>
              <a:buSzPts val="2400"/>
              <a:buFont typeface="Arial"/>
              <a:buChar char="•"/>
            </a:pPr>
            <a:r>
              <a:rPr lang="el-GR" sz="2400">
                <a:solidFill>
                  <a:schemeClr val="dk1"/>
                </a:solidFill>
                <a:latin typeface="Calibri"/>
                <a:ea typeface="Calibri"/>
                <a:cs typeface="Calibri"/>
                <a:sym typeface="Calibri"/>
              </a:rPr>
              <a:t>φάση επικοινωνίας και αξιολόγησης</a:t>
            </a:r>
            <a:endParaRPr sz="2400">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57" name="Shape 757"/>
        <p:cNvGrpSpPr/>
        <p:nvPr/>
      </p:nvGrpSpPr>
      <p:grpSpPr>
        <a:xfrm>
          <a:off x="0" y="0"/>
          <a:ext cx="0" cy="0"/>
          <a:chOff x="0" y="0"/>
          <a:chExt cx="0" cy="0"/>
        </a:xfrm>
      </p:grpSpPr>
      <p:sp>
        <p:nvSpPr>
          <p:cNvPr id="758" name="Google Shape;758;p56"/>
          <p:cNvSpPr txBox="1"/>
          <p:nvPr/>
        </p:nvSpPr>
        <p:spPr>
          <a:xfrm>
            <a:off x="707390" y="1502155"/>
            <a:ext cx="7681595" cy="2636619"/>
          </a:xfrm>
          <a:prstGeom prst="rect">
            <a:avLst/>
          </a:prstGeom>
          <a:noFill/>
          <a:ln>
            <a:noFill/>
          </a:ln>
        </p:spPr>
        <p:txBody>
          <a:bodyPr anchorCtr="0" anchor="t" bIns="0" lIns="0" spcFirstLastPara="1" rIns="0" wrap="square" tIns="12700">
            <a:spAutoFit/>
          </a:bodyPr>
          <a:lstStyle/>
          <a:p>
            <a:pPr indent="-171450" lvl="0" marL="184150" marR="0" rtl="0" algn="l">
              <a:lnSpc>
                <a:spcPct val="100000"/>
              </a:lnSpc>
              <a:spcBef>
                <a:spcPts val="0"/>
              </a:spcBef>
              <a:spcAft>
                <a:spcPts val="0"/>
              </a:spcAft>
              <a:buClr>
                <a:schemeClr val="dk1"/>
              </a:buClr>
              <a:buSzPts val="2400"/>
              <a:buFont typeface="Arial"/>
              <a:buChar char="•"/>
            </a:pPr>
            <a:r>
              <a:rPr lang="el-GR" sz="2400">
                <a:solidFill>
                  <a:schemeClr val="dk1"/>
                </a:solidFill>
                <a:latin typeface="Calibri"/>
                <a:ea typeface="Calibri"/>
                <a:cs typeface="Calibri"/>
                <a:sym typeface="Calibri"/>
              </a:rPr>
              <a:t>Ένας σημασιολογικός πλούτος</a:t>
            </a:r>
            <a:endParaRPr/>
          </a:p>
          <a:p>
            <a:pPr indent="0" lvl="0" marL="0" marR="0" rtl="0" algn="l">
              <a:lnSpc>
                <a:spcPct val="100000"/>
              </a:lnSpc>
              <a:spcBef>
                <a:spcPts val="100"/>
              </a:spcBef>
              <a:spcAft>
                <a:spcPts val="0"/>
              </a:spcAft>
              <a:buNone/>
            </a:pPr>
            <a:r>
              <a:t/>
            </a:r>
            <a:endParaRPr sz="2400">
              <a:solidFill>
                <a:schemeClr val="dk1"/>
              </a:solidFill>
              <a:latin typeface="Calibri"/>
              <a:ea typeface="Calibri"/>
              <a:cs typeface="Calibri"/>
              <a:sym typeface="Calibri"/>
            </a:endParaRPr>
          </a:p>
          <a:p>
            <a:pPr indent="-80010" lvl="0" marL="80010" marR="0" rtl="0" algn="l">
              <a:spcBef>
                <a:spcPts val="100"/>
              </a:spcBef>
              <a:spcAft>
                <a:spcPts val="0"/>
              </a:spcAft>
              <a:buClr>
                <a:schemeClr val="dk1"/>
              </a:buClr>
              <a:buSzPts val="2400"/>
              <a:buFont typeface="Arial"/>
              <a:buChar char="•"/>
            </a:pPr>
            <a:r>
              <a:rPr lang="el-GR" sz="2400">
                <a:solidFill>
                  <a:schemeClr val="dk1"/>
                </a:solidFill>
                <a:latin typeface="Calibri"/>
                <a:ea typeface="Calibri"/>
                <a:cs typeface="Calibri"/>
                <a:sym typeface="Calibri"/>
              </a:rPr>
              <a:t>σύντομη αλυσίδα εφοδιασμού, τοπικές αλυσίδες εφοδιασμού, εναλλακτικά δίκτυα τροφίμων, τοπικά συστήματα τροφίμων κ.λπ.</a:t>
            </a:r>
            <a:endParaRPr/>
          </a:p>
          <a:p>
            <a:pPr indent="-342900" lvl="0" marL="355600" marR="0" rtl="0" algn="l">
              <a:spcBef>
                <a:spcPts val="100"/>
              </a:spcBef>
              <a:spcAft>
                <a:spcPts val="0"/>
              </a:spcAft>
              <a:buClr>
                <a:schemeClr val="dk1"/>
              </a:buClr>
              <a:buSzPts val="2400"/>
              <a:buFont typeface="Arial"/>
              <a:buChar char="•"/>
            </a:pPr>
            <a:r>
              <a:rPr lang="el-GR" sz="2400">
                <a:solidFill>
                  <a:schemeClr val="dk1"/>
                </a:solidFill>
                <a:latin typeface="Calibri"/>
                <a:ea typeface="Calibri"/>
                <a:cs typeface="Calibri"/>
                <a:sym typeface="Calibri"/>
              </a:rPr>
              <a:t>Ρήξη με το παγκοσμιοποιημένο μοντέλο συμβατικής αγροτοβιομηχανάις</a:t>
            </a:r>
            <a:endParaRPr sz="2400">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62" name="Shape 762"/>
        <p:cNvGrpSpPr/>
        <p:nvPr/>
      </p:nvGrpSpPr>
      <p:grpSpPr>
        <a:xfrm>
          <a:off x="0" y="0"/>
          <a:ext cx="0" cy="0"/>
          <a:chOff x="0" y="0"/>
          <a:chExt cx="0" cy="0"/>
        </a:xfrm>
      </p:grpSpPr>
      <p:sp>
        <p:nvSpPr>
          <p:cNvPr id="763" name="Google Shape;763;p57"/>
          <p:cNvSpPr txBox="1"/>
          <p:nvPr>
            <p:ph type="title"/>
          </p:nvPr>
        </p:nvSpPr>
        <p:spPr>
          <a:xfrm>
            <a:off x="707390" y="409447"/>
            <a:ext cx="6760210" cy="805349"/>
          </a:xfrm>
          <a:prstGeom prst="rect">
            <a:avLst/>
          </a:prstGeom>
          <a:noFill/>
          <a:ln>
            <a:noFill/>
          </a:ln>
        </p:spPr>
        <p:txBody>
          <a:bodyPr anchorCtr="0" anchor="t" bIns="0" lIns="0" spcFirstLastPara="1" rIns="0" wrap="square" tIns="60950">
            <a:spAutoFit/>
          </a:bodyPr>
          <a:lstStyle/>
          <a:p>
            <a:pPr indent="0" lvl="0" marL="12700" marR="5080" rtl="0" algn="l">
              <a:lnSpc>
                <a:spcPct val="107407"/>
              </a:lnSpc>
              <a:spcBef>
                <a:spcPts val="0"/>
              </a:spcBef>
              <a:spcAft>
                <a:spcPts val="0"/>
              </a:spcAft>
              <a:buNone/>
            </a:pPr>
            <a:r>
              <a:rPr b="1" lang="el-GR" sz="2700">
                <a:latin typeface="Calibri"/>
                <a:ea typeface="Calibri"/>
                <a:cs typeface="Calibri"/>
                <a:sym typeface="Calibri"/>
              </a:rPr>
              <a:t>Σύντομη αλυσίδα εφοδιασμού</a:t>
            </a:r>
            <a:br>
              <a:rPr b="1" lang="el-GR" sz="2700">
                <a:latin typeface="Calibri"/>
                <a:ea typeface="Calibri"/>
                <a:cs typeface="Calibri"/>
                <a:sym typeface="Calibri"/>
              </a:rPr>
            </a:br>
            <a:r>
              <a:rPr b="1" lang="el-GR" sz="2700">
                <a:latin typeface="Calibri"/>
                <a:ea typeface="Calibri"/>
                <a:cs typeface="Calibri"/>
                <a:sym typeface="Calibri"/>
              </a:rPr>
              <a:t>Κανονιστικός ορισμός</a:t>
            </a:r>
            <a:endParaRPr sz="2700">
              <a:latin typeface="Calibri"/>
              <a:ea typeface="Calibri"/>
              <a:cs typeface="Calibri"/>
              <a:sym typeface="Calibri"/>
            </a:endParaRPr>
          </a:p>
        </p:txBody>
      </p:sp>
      <p:sp>
        <p:nvSpPr>
          <p:cNvPr id="764" name="Google Shape;764;p57"/>
          <p:cNvSpPr txBox="1"/>
          <p:nvPr/>
        </p:nvSpPr>
        <p:spPr>
          <a:xfrm>
            <a:off x="707390" y="1427480"/>
            <a:ext cx="7618095" cy="3672159"/>
          </a:xfrm>
          <a:prstGeom prst="rect">
            <a:avLst/>
          </a:prstGeom>
          <a:noFill/>
          <a:ln>
            <a:noFill/>
          </a:ln>
        </p:spPr>
        <p:txBody>
          <a:bodyPr anchorCtr="0" anchor="t" bIns="0" lIns="0" spcFirstLastPara="1" rIns="0" wrap="square" tIns="85725">
            <a:spAutoFit/>
          </a:bodyPr>
          <a:lstStyle/>
          <a:p>
            <a:pPr indent="0" lvl="0" marL="12700" marR="0" rtl="0" algn="l">
              <a:lnSpc>
                <a:spcPct val="100000"/>
              </a:lnSpc>
              <a:spcBef>
                <a:spcPts val="0"/>
              </a:spcBef>
              <a:spcAft>
                <a:spcPts val="0"/>
              </a:spcAft>
              <a:buNone/>
            </a:pPr>
            <a:r>
              <a:rPr b="1" lang="el-GR" sz="2100">
                <a:solidFill>
                  <a:schemeClr val="dk1"/>
                </a:solidFill>
                <a:latin typeface="Calibri"/>
                <a:ea typeface="Calibri"/>
                <a:cs typeface="Calibri"/>
                <a:sym typeface="Calibri"/>
              </a:rPr>
              <a:t>Σύντομη αλυσίδα εφοδιασμού: επίσημος ορισμός</a:t>
            </a:r>
            <a:endParaRPr/>
          </a:p>
          <a:p>
            <a:pPr indent="-171450" lvl="0" marL="184150" marR="0" rtl="0" algn="l">
              <a:lnSpc>
                <a:spcPct val="100000"/>
              </a:lnSpc>
              <a:spcBef>
                <a:spcPts val="675"/>
              </a:spcBef>
              <a:spcAft>
                <a:spcPts val="0"/>
              </a:spcAft>
              <a:buClr>
                <a:schemeClr val="dk1"/>
              </a:buClr>
              <a:buSzPts val="2100"/>
              <a:buFont typeface="Arial"/>
              <a:buChar char="•"/>
            </a:pPr>
            <a:r>
              <a:rPr lang="el-GR" sz="2100">
                <a:solidFill>
                  <a:schemeClr val="dk1"/>
                </a:solidFill>
                <a:latin typeface="Calibri"/>
                <a:ea typeface="Calibri"/>
                <a:cs typeface="Calibri"/>
                <a:sym typeface="Calibri"/>
              </a:rPr>
              <a:t>Χαρακτηρίζεται η μέθοδος εμπορίας γεωργικών προϊόντων που ασκείται είτε με απευθείας πώληση από τον παραγωγό στον καταναλωτή, είτε με έμμεση πώληση, υπό την προϋπόθεση ότι υπάρχει μόνο ένας μεσάζων μεταξύ του γεωργού και του καταναλωτή.</a:t>
            </a:r>
            <a:endParaRPr/>
          </a:p>
          <a:p>
            <a:pPr indent="-173735" lvl="0" marL="182880" marR="31750" rtl="0" algn="l">
              <a:lnSpc>
                <a:spcPct val="90200"/>
              </a:lnSpc>
              <a:spcBef>
                <a:spcPts val="819"/>
              </a:spcBef>
              <a:spcAft>
                <a:spcPts val="0"/>
              </a:spcAft>
              <a:buClr>
                <a:schemeClr val="dk1"/>
              </a:buClr>
              <a:buSzPts val="2100"/>
              <a:buFont typeface="Arial"/>
              <a:buChar char="•"/>
            </a:pPr>
            <a:r>
              <a:rPr lang="el-GR" sz="2100">
                <a:solidFill>
                  <a:schemeClr val="dk1"/>
                </a:solidFill>
                <a:latin typeface="Calibri"/>
                <a:ea typeface="Calibri"/>
                <a:cs typeface="Calibri"/>
                <a:sym typeface="Calibri"/>
              </a:rPr>
              <a:t>δεν υπάρχει κριτήριο γεωγραφικής απόστασης μεταξύ παραγωγής και εμπορίας. Αντίθετα, μπορεί να υπάρχουν περισσότεροι από ένας μεσάζοντες για ένα προϊόν που θα θεωρούνταν τοπικό. Έτσι, ένα προϊόν που πωλείται σε κοντινή απόσταση δεν είναι απαραίτητα τοπικό και το αντίστροφο.</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68" name="Shape 768"/>
        <p:cNvGrpSpPr/>
        <p:nvPr/>
      </p:nvGrpSpPr>
      <p:grpSpPr>
        <a:xfrm>
          <a:off x="0" y="0"/>
          <a:ext cx="0" cy="0"/>
          <a:chOff x="0" y="0"/>
          <a:chExt cx="0" cy="0"/>
        </a:xfrm>
      </p:grpSpPr>
      <p:sp>
        <p:nvSpPr>
          <p:cNvPr id="769" name="Google Shape;769;p58"/>
          <p:cNvSpPr txBox="1"/>
          <p:nvPr>
            <p:ph type="title"/>
          </p:nvPr>
        </p:nvSpPr>
        <p:spPr>
          <a:xfrm>
            <a:off x="914400" y="71119"/>
            <a:ext cx="7315200" cy="42832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l-GR" sz="2700">
                <a:solidFill>
                  <a:srgbClr val="385723"/>
                </a:solidFill>
                <a:latin typeface="Calibri"/>
                <a:ea typeface="Calibri"/>
                <a:cs typeface="Calibri"/>
                <a:sym typeface="Calibri"/>
              </a:rPr>
              <a:t>Μια τυπολογία σύντομης αλυσίδας εφοδιασμού</a:t>
            </a:r>
            <a:endParaRPr sz="2700">
              <a:latin typeface="Calibri"/>
              <a:ea typeface="Calibri"/>
              <a:cs typeface="Calibri"/>
              <a:sym typeface="Calibri"/>
            </a:endParaRPr>
          </a:p>
        </p:txBody>
      </p:sp>
      <p:sp>
        <p:nvSpPr>
          <p:cNvPr id="770" name="Google Shape;770;p58"/>
          <p:cNvSpPr txBox="1"/>
          <p:nvPr/>
        </p:nvSpPr>
        <p:spPr>
          <a:xfrm>
            <a:off x="351112" y="5355335"/>
            <a:ext cx="6329045" cy="345440"/>
          </a:xfrm>
          <a:prstGeom prst="rect">
            <a:avLst/>
          </a:prstGeom>
          <a:noFill/>
          <a:ln>
            <a:noFill/>
          </a:ln>
        </p:spPr>
        <p:txBody>
          <a:bodyPr anchorCtr="0" anchor="t" bIns="0" lIns="0" spcFirstLastPara="1" rIns="0" wrap="square" tIns="30475">
            <a:spAutoFit/>
          </a:bodyPr>
          <a:lstStyle/>
          <a:p>
            <a:pPr indent="0" lvl="0" marL="12700" marR="5080" rtl="0" algn="l">
              <a:lnSpc>
                <a:spcPct val="109090"/>
              </a:lnSpc>
              <a:spcBef>
                <a:spcPts val="0"/>
              </a:spcBef>
              <a:spcAft>
                <a:spcPts val="0"/>
              </a:spcAft>
              <a:buNone/>
            </a:pPr>
            <a:r>
              <a:rPr lang="el-GR" sz="1100">
                <a:solidFill>
                  <a:schemeClr val="dk1"/>
                </a:solidFill>
                <a:latin typeface="Calibri"/>
                <a:ea typeface="Calibri"/>
                <a:cs typeface="Calibri"/>
                <a:sym typeface="Calibri"/>
              </a:rPr>
              <a:t>Source: Aubry C., Chiffoleau Y. 2009. The development of short circuits and peri-urban agriculture: history, evolution  ongoing and current issues. Agronomic innovations, </a:t>
            </a:r>
            <a:r>
              <a:rPr i="1" lang="el-GR" sz="1100">
                <a:solidFill>
                  <a:schemeClr val="dk1"/>
                </a:solidFill>
                <a:latin typeface="Calibri"/>
                <a:ea typeface="Calibri"/>
                <a:cs typeface="Calibri"/>
                <a:sym typeface="Calibri"/>
              </a:rPr>
              <a:t>5, 53-67</a:t>
            </a:r>
            <a:endParaRPr sz="1100">
              <a:solidFill>
                <a:schemeClr val="dk1"/>
              </a:solidFill>
              <a:latin typeface="Calibri"/>
              <a:ea typeface="Calibri"/>
              <a:cs typeface="Calibri"/>
              <a:sym typeface="Calibri"/>
            </a:endParaRPr>
          </a:p>
        </p:txBody>
      </p:sp>
      <p:pic>
        <p:nvPicPr>
          <p:cNvPr id="771" name="Google Shape;771;p58"/>
          <p:cNvPicPr preferRelativeResize="0"/>
          <p:nvPr/>
        </p:nvPicPr>
        <p:blipFill rotWithShape="1">
          <a:blip r:embed="rId3">
            <a:alphaModFix/>
          </a:blip>
          <a:srcRect b="0" l="0" r="0" t="0"/>
          <a:stretch/>
        </p:blipFill>
        <p:spPr>
          <a:xfrm>
            <a:off x="86261" y="508217"/>
            <a:ext cx="8971474" cy="4698564"/>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75" name="Shape 775"/>
        <p:cNvGrpSpPr/>
        <p:nvPr/>
      </p:nvGrpSpPr>
      <p:grpSpPr>
        <a:xfrm>
          <a:off x="0" y="0"/>
          <a:ext cx="0" cy="0"/>
          <a:chOff x="0" y="0"/>
          <a:chExt cx="0" cy="0"/>
        </a:xfrm>
      </p:grpSpPr>
      <p:sp>
        <p:nvSpPr>
          <p:cNvPr id="776" name="Google Shape;776;p59"/>
          <p:cNvSpPr txBox="1"/>
          <p:nvPr>
            <p:ph type="title"/>
          </p:nvPr>
        </p:nvSpPr>
        <p:spPr>
          <a:xfrm>
            <a:off x="1240790" y="190500"/>
            <a:ext cx="6760210" cy="433452"/>
          </a:xfrm>
          <a:prstGeom prst="rect">
            <a:avLst/>
          </a:prstGeom>
          <a:noFill/>
          <a:ln>
            <a:noFill/>
          </a:ln>
        </p:spPr>
        <p:txBody>
          <a:bodyPr anchorCtr="0" anchor="t" bIns="0" lIns="0" spcFirstLastPara="1" rIns="0" wrap="square" tIns="60950">
            <a:spAutoFit/>
          </a:bodyPr>
          <a:lstStyle/>
          <a:p>
            <a:pPr indent="0" lvl="0" marL="12700" marR="5080" rtl="0" algn="l">
              <a:lnSpc>
                <a:spcPct val="107407"/>
              </a:lnSpc>
              <a:spcBef>
                <a:spcPts val="0"/>
              </a:spcBef>
              <a:spcAft>
                <a:spcPts val="0"/>
              </a:spcAft>
              <a:buNone/>
            </a:pPr>
            <a:r>
              <a:rPr b="1" lang="el-GR" sz="2700">
                <a:latin typeface="Calibri"/>
                <a:ea typeface="Calibri"/>
                <a:cs typeface="Calibri"/>
                <a:sym typeface="Calibri"/>
              </a:rPr>
              <a:t>Τοπικά προϊόντα</a:t>
            </a:r>
            <a:endParaRPr sz="2700">
              <a:latin typeface="Calibri"/>
              <a:ea typeface="Calibri"/>
              <a:cs typeface="Calibri"/>
              <a:sym typeface="Calibri"/>
            </a:endParaRPr>
          </a:p>
        </p:txBody>
      </p:sp>
      <p:sp>
        <p:nvSpPr>
          <p:cNvPr id="777" name="Google Shape;777;p59"/>
          <p:cNvSpPr txBox="1"/>
          <p:nvPr/>
        </p:nvSpPr>
        <p:spPr>
          <a:xfrm>
            <a:off x="76200" y="723900"/>
            <a:ext cx="8915400"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l-GR" sz="1600">
                <a:solidFill>
                  <a:schemeClr val="dk1"/>
                </a:solidFill>
                <a:latin typeface="Calibri"/>
                <a:ea typeface="Calibri"/>
                <a:cs typeface="Calibri"/>
                <a:sym typeface="Calibri"/>
              </a:rPr>
              <a:t>Δεν υπάρχει κοινός ορισμός για τα διατροφικά προϊόντα ως τοπικά</a:t>
            </a:r>
            <a:endParaRPr/>
          </a:p>
          <a:p>
            <a:pPr indent="0" lvl="0" marL="0" marR="0" rtl="0" algn="l">
              <a:spcBef>
                <a:spcPts val="0"/>
              </a:spcBef>
              <a:spcAft>
                <a:spcPts val="0"/>
              </a:spcAft>
              <a:buNone/>
            </a:pPr>
            <a:r>
              <a:rPr lang="el-GR" sz="1600">
                <a:solidFill>
                  <a:schemeClr val="dk1"/>
                </a:solidFill>
                <a:latin typeface="Calibri"/>
                <a:ea typeface="Calibri"/>
                <a:cs typeface="Calibri"/>
                <a:sym typeface="Calibri"/>
              </a:rPr>
              <a:t>• Η έννοια του τοπικού προϊόντος διατροφής συνδέεται με την κατανάλωση: το(τα) στάδιο(τα) της παραγωγής του προϊόντος πρέπει να συμβαίνει σε λογική γεωγραφική απόσταση από τον καταναλωτή.</a:t>
            </a:r>
            <a:endParaRPr/>
          </a:p>
          <a:p>
            <a:pPr indent="0" lvl="0" marL="0" marR="0" rtl="0" algn="l">
              <a:spcBef>
                <a:spcPts val="0"/>
              </a:spcBef>
              <a:spcAft>
                <a:spcPts val="0"/>
              </a:spcAft>
              <a:buNone/>
            </a:pPr>
            <a:r>
              <a:rPr lang="el-GR" sz="1600">
                <a:solidFill>
                  <a:schemeClr val="dk1"/>
                </a:solidFill>
                <a:latin typeface="Calibri"/>
                <a:ea typeface="Calibri"/>
                <a:cs typeface="Calibri"/>
                <a:sym typeface="Calibri"/>
              </a:rPr>
              <a:t>• Αυτή η απόσταση είναι υποκειμενική (έκθεση CGAAER αριθ. 20074 2021). Εξαρτάται από:</a:t>
            </a:r>
            <a:endParaRPr/>
          </a:p>
          <a:p>
            <a:pPr indent="0" lvl="1" marL="457200" marR="0" rtl="0" algn="l">
              <a:spcBef>
                <a:spcPts val="0"/>
              </a:spcBef>
              <a:spcAft>
                <a:spcPts val="0"/>
              </a:spcAft>
              <a:buNone/>
            </a:pPr>
            <a:r>
              <a:rPr b="0" i="0" lang="el-GR" sz="1600" u="none" cap="none" strike="noStrike">
                <a:solidFill>
                  <a:schemeClr val="dk1"/>
                </a:solidFill>
                <a:latin typeface="Calibri"/>
                <a:ea typeface="Calibri"/>
                <a:cs typeface="Calibri"/>
                <a:sym typeface="Calibri"/>
              </a:rPr>
              <a:t>• το προϊόν προς κατανάλωση, ανάλογα με το εάν η παραγωγή είναι δυνατή ή όχι κοντά στον τόπο κατανάλωσης.</a:t>
            </a:r>
            <a:endParaRPr/>
          </a:p>
          <a:p>
            <a:pPr indent="0" lvl="1" marL="457200" marR="0" rtl="0" algn="l">
              <a:spcBef>
                <a:spcPts val="0"/>
              </a:spcBef>
              <a:spcAft>
                <a:spcPts val="0"/>
              </a:spcAft>
              <a:buNone/>
            </a:pPr>
            <a:r>
              <a:rPr b="0" i="0" lang="el-GR" sz="1600" u="none" cap="none" strike="noStrike">
                <a:solidFill>
                  <a:schemeClr val="dk1"/>
                </a:solidFill>
                <a:latin typeface="Calibri"/>
                <a:ea typeface="Calibri"/>
                <a:cs typeface="Calibri"/>
                <a:sym typeface="Calibri"/>
              </a:rPr>
              <a:t>• τυχόν στάδια επεξεργασίας και, συνεπώς, ο τόπος παραγωγής των πρώτων υλών.</a:t>
            </a:r>
            <a:endParaRPr/>
          </a:p>
          <a:p>
            <a:pPr indent="0" lvl="1" marL="457200" marR="0" rtl="0" algn="l">
              <a:spcBef>
                <a:spcPts val="0"/>
              </a:spcBef>
              <a:spcAft>
                <a:spcPts val="0"/>
              </a:spcAft>
              <a:buNone/>
            </a:pPr>
            <a:r>
              <a:rPr b="0" i="0" lang="el-GR" sz="1600" u="none" cap="none" strike="noStrike">
                <a:solidFill>
                  <a:schemeClr val="dk1"/>
                </a:solidFill>
                <a:latin typeface="Calibri"/>
                <a:ea typeface="Calibri"/>
                <a:cs typeface="Calibri"/>
                <a:sym typeface="Calibri"/>
              </a:rPr>
              <a:t>• πιθανώς, ο τόπος παραγωγής των συντελεστών (π.χ.: ζωοτροφές).</a:t>
            </a:r>
            <a:endParaRPr/>
          </a:p>
          <a:p>
            <a:pPr indent="0" lvl="1" marL="457200" marR="0" rtl="0" algn="l">
              <a:spcBef>
                <a:spcPts val="0"/>
              </a:spcBef>
              <a:spcAft>
                <a:spcPts val="0"/>
              </a:spcAft>
              <a:buNone/>
            </a:pPr>
            <a:r>
              <a:rPr b="0" i="0" lang="el-GR" sz="1600" u="none" cap="none" strike="noStrike">
                <a:solidFill>
                  <a:schemeClr val="dk1"/>
                </a:solidFill>
                <a:latin typeface="Calibri"/>
                <a:ea typeface="Calibri"/>
                <a:cs typeface="Calibri"/>
                <a:sym typeface="Calibri"/>
              </a:rPr>
              <a:t>• η γεωγραφική κλίμακα: δήμος/εμπορικοί σύλλογοι, διαμέρισμα, περιοχή,….</a:t>
            </a:r>
            <a:endParaRPr/>
          </a:p>
          <a:p>
            <a:pPr indent="0" lvl="0" marL="0" marR="0" rtl="0" algn="l">
              <a:spcBef>
                <a:spcPts val="0"/>
              </a:spcBef>
              <a:spcAft>
                <a:spcPts val="0"/>
              </a:spcAft>
              <a:buNone/>
            </a:pPr>
            <a:r>
              <a:rPr lang="el-GR" sz="1600">
                <a:solidFill>
                  <a:schemeClr val="dk1"/>
                </a:solidFill>
                <a:latin typeface="Calibri"/>
                <a:ea typeface="Calibri"/>
                <a:cs typeface="Calibri"/>
                <a:sym typeface="Calibri"/>
              </a:rPr>
              <a:t>• Στη Γαλλία, το άρθρο 4 του διατάγματος της 10ης Οκτωβρίου 2008, για την «εφαρμογή» των άρθρων D. 654-3 έως D. 654-5 του αγροτικού κώδικα και αφορά τους υγειονομικούς κανόνες που ισχύουν για τα σφαγεία των πουλερικών και των λαγομορφών ,ορίζει τις τοπικές επιχειρήσεις λιανικής πώλησης ως επιχειρήσεις που βρίσκονται σε ακτίνα 80 km ή λιγότερο γύρω από τη θέση των σφαγείων.</a:t>
            </a:r>
            <a:endParaRPr/>
          </a:p>
          <a:p>
            <a:pPr indent="0" lvl="0" marL="0" marR="0" rtl="0" algn="l">
              <a:spcBef>
                <a:spcPts val="0"/>
              </a:spcBef>
              <a:spcAft>
                <a:spcPts val="0"/>
              </a:spcAft>
              <a:buNone/>
            </a:pPr>
            <a:r>
              <a:rPr lang="el-GR" sz="1600">
                <a:solidFill>
                  <a:schemeClr val="dk1"/>
                </a:solidFill>
                <a:latin typeface="Calibri"/>
                <a:ea typeface="Calibri"/>
                <a:cs typeface="Calibri"/>
                <a:sym typeface="Calibri"/>
              </a:rPr>
              <a:t>• Το γαλλικός Οργανισμός Διαχείρισης Περιβάλλοντος και Ενέργειας (ADIME) προσδιορίζει μια πιο κοντινή περίμετρο: 30 km για απλά αγροτικά προϊόντα και 80 km για εκείνα που απαιτούν επεξεργασία.</a:t>
            </a:r>
            <a:endParaRPr/>
          </a:p>
          <a:p>
            <a:pPr indent="0" lvl="0" marL="0" marR="0" rtl="0" algn="l">
              <a:spcBef>
                <a:spcPts val="0"/>
              </a:spcBef>
              <a:spcAft>
                <a:spcPts val="0"/>
              </a:spcAft>
              <a:buNone/>
            </a:pPr>
            <a:r>
              <a:rPr lang="el-GR" sz="1600">
                <a:solidFill>
                  <a:schemeClr val="dk1"/>
                </a:solidFill>
                <a:latin typeface="Calibri"/>
                <a:ea typeface="Calibri"/>
                <a:cs typeface="Calibri"/>
                <a:sym typeface="Calibri"/>
              </a:rPr>
              <a:t>• η «μικρή τοπική διατροφική αλυσίδα» (CACP) αντιστοιχεί σε προϊόντα που διατίθενται στο εμπόριο σε κοντινές αποστάσεις μεταξύ παραγωγών και καταναλωτών στην ίδια γεωγραφική περιοχή. Όμως η γεωγραφική έκταση αυτής της περιοχής δεν προσδιορίζεται.</a:t>
            </a:r>
            <a:endParaRPr sz="1600">
              <a:solidFill>
                <a:schemeClr val="dk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81" name="Shape 781"/>
        <p:cNvGrpSpPr/>
        <p:nvPr/>
      </p:nvGrpSpPr>
      <p:grpSpPr>
        <a:xfrm>
          <a:off x="0" y="0"/>
          <a:ext cx="0" cy="0"/>
          <a:chOff x="0" y="0"/>
          <a:chExt cx="0" cy="0"/>
        </a:xfrm>
      </p:grpSpPr>
      <p:sp>
        <p:nvSpPr>
          <p:cNvPr id="782" name="Google Shape;782;p60"/>
          <p:cNvSpPr txBox="1"/>
          <p:nvPr>
            <p:ph type="title"/>
          </p:nvPr>
        </p:nvSpPr>
        <p:spPr>
          <a:xfrm>
            <a:off x="3485998" y="359155"/>
            <a:ext cx="2152802" cy="382156"/>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l-GR" sz="2400">
                <a:solidFill>
                  <a:srgbClr val="385723"/>
                </a:solidFill>
                <a:latin typeface="Calibri"/>
                <a:ea typeface="Calibri"/>
                <a:cs typeface="Calibri"/>
                <a:sym typeface="Calibri"/>
              </a:rPr>
              <a:t>Πλεονεκτήματα</a:t>
            </a:r>
            <a:endParaRPr sz="2400">
              <a:latin typeface="Calibri"/>
              <a:ea typeface="Calibri"/>
              <a:cs typeface="Calibri"/>
              <a:sym typeface="Calibri"/>
            </a:endParaRPr>
          </a:p>
        </p:txBody>
      </p:sp>
      <p:sp>
        <p:nvSpPr>
          <p:cNvPr id="783" name="Google Shape;783;p60"/>
          <p:cNvSpPr txBox="1"/>
          <p:nvPr/>
        </p:nvSpPr>
        <p:spPr>
          <a:xfrm>
            <a:off x="481510" y="1139444"/>
            <a:ext cx="8281490" cy="3512757"/>
          </a:xfrm>
          <a:prstGeom prst="rect">
            <a:avLst/>
          </a:prstGeom>
          <a:noFill/>
          <a:ln>
            <a:noFill/>
          </a:ln>
        </p:spPr>
        <p:txBody>
          <a:bodyPr anchorCtr="0" anchor="t" bIns="0" lIns="0" spcFirstLastPara="1" rIns="0" wrap="square" tIns="45700">
            <a:spAutoFit/>
          </a:bodyPr>
          <a:lstStyle/>
          <a:p>
            <a:pPr indent="-285750" lvl="0" marL="298450" marR="704850" rtl="0" algn="l">
              <a:lnSpc>
                <a:spcPct val="106666"/>
              </a:lnSpc>
              <a:spcBef>
                <a:spcPts val="0"/>
              </a:spcBef>
              <a:spcAft>
                <a:spcPts val="0"/>
              </a:spcAft>
              <a:buClr>
                <a:schemeClr val="dk1"/>
              </a:buClr>
              <a:buSzPts val="1800"/>
              <a:buFont typeface="Noto Sans Symbols"/>
              <a:buChar char="▪"/>
            </a:pPr>
            <a:r>
              <a:rPr lang="el-GR" sz="1800">
                <a:solidFill>
                  <a:schemeClr val="dk1"/>
                </a:solidFill>
                <a:latin typeface="Calibri"/>
                <a:ea typeface="Calibri"/>
                <a:cs typeface="Calibri"/>
                <a:sym typeface="Calibri"/>
              </a:rPr>
              <a:t> Μια έμμεση μετατόπιση: μορφές που είναι πιο βιώσιμες κοινωνικά, περιβαλλοντικά και οικονομικά. Καλύτερος έλεγχος της επισιτιστικής ασφάλειας σε τοπικό επίπεδο.</a:t>
            </a:r>
            <a:endParaRPr/>
          </a:p>
          <a:p>
            <a:pPr indent="-285750" lvl="1" marL="742950" marR="242570" rtl="0" algn="l">
              <a:lnSpc>
                <a:spcPct val="105555"/>
              </a:lnSpc>
              <a:spcBef>
                <a:spcPts val="150"/>
              </a:spcBef>
              <a:spcAft>
                <a:spcPts val="0"/>
              </a:spcAft>
              <a:buClr>
                <a:schemeClr val="dk1"/>
              </a:buClr>
              <a:buSzPts val="1800"/>
              <a:buFont typeface="Arial"/>
              <a:buChar char="•"/>
            </a:pPr>
            <a:r>
              <a:rPr b="0" i="0" lang="el-GR" sz="1800" u="none" cap="none" strike="noStrike">
                <a:solidFill>
                  <a:schemeClr val="dk1"/>
                </a:solidFill>
                <a:latin typeface="Calibri"/>
                <a:ea typeface="Calibri"/>
                <a:cs typeface="Calibri"/>
                <a:sym typeface="Calibri"/>
              </a:rPr>
              <a:t>Δικαιότερη κατανομή της Π.Α. στους αγρότες</a:t>
            </a:r>
            <a:endParaRPr b="0" i="0" sz="1800" u="none" cap="none" strike="noStrike">
              <a:solidFill>
                <a:schemeClr val="dk1"/>
              </a:solidFill>
              <a:latin typeface="Calibri"/>
              <a:ea typeface="Calibri"/>
              <a:cs typeface="Calibri"/>
              <a:sym typeface="Calibri"/>
            </a:endParaRPr>
          </a:p>
          <a:p>
            <a:pPr indent="-285750" lvl="1" marL="742950" marR="242570" rtl="0" algn="l">
              <a:lnSpc>
                <a:spcPct val="105555"/>
              </a:lnSpc>
              <a:spcBef>
                <a:spcPts val="150"/>
              </a:spcBef>
              <a:spcAft>
                <a:spcPts val="0"/>
              </a:spcAft>
              <a:buClr>
                <a:schemeClr val="dk1"/>
              </a:buClr>
              <a:buSzPts val="1800"/>
              <a:buFont typeface="Arial"/>
              <a:buChar char="•"/>
            </a:pPr>
            <a:r>
              <a:rPr b="0" i="0" lang="el-GR" sz="1800" u="none" cap="none" strike="noStrike">
                <a:solidFill>
                  <a:schemeClr val="dk1"/>
                </a:solidFill>
                <a:latin typeface="Calibri"/>
                <a:ea typeface="Calibri"/>
                <a:cs typeface="Calibri"/>
                <a:sym typeface="Calibri"/>
              </a:rPr>
              <a:t>Ανανέωση των δεσμών άστεως - υπαίθρου, ενίσχυση του αγροτικού επαγγέλματος, αναζωογόνηση των περιοχών μέσω της γεωργικής δραστηριότητας και της κατανάλωσης τροφίμων</a:t>
            </a:r>
            <a:endParaRPr b="0" i="0" sz="1800" u="none" cap="none" strike="noStrike">
              <a:solidFill>
                <a:schemeClr val="dk1"/>
              </a:solidFill>
              <a:latin typeface="Calibri"/>
              <a:ea typeface="Calibri"/>
              <a:cs typeface="Calibri"/>
              <a:sym typeface="Calibri"/>
            </a:endParaRPr>
          </a:p>
          <a:p>
            <a:pPr indent="-285750" lvl="1" marL="742950" marR="242570" rtl="0" algn="l">
              <a:lnSpc>
                <a:spcPct val="105555"/>
              </a:lnSpc>
              <a:spcBef>
                <a:spcPts val="150"/>
              </a:spcBef>
              <a:spcAft>
                <a:spcPts val="0"/>
              </a:spcAft>
              <a:buClr>
                <a:schemeClr val="dk1"/>
              </a:buClr>
              <a:buSzPts val="1800"/>
              <a:buFont typeface="Arial"/>
              <a:buChar char="•"/>
            </a:pPr>
            <a:r>
              <a:rPr b="0" i="0" lang="el-GR" sz="1800" u="none" cap="none" strike="noStrike">
                <a:solidFill>
                  <a:schemeClr val="dk1"/>
                </a:solidFill>
                <a:latin typeface="Calibri"/>
                <a:ea typeface="Calibri"/>
                <a:cs typeface="Calibri"/>
                <a:sym typeface="Calibri"/>
              </a:rPr>
              <a:t>Ικανότητα καλύτερης διαφύλαξης των φυσικών πόρων.</a:t>
            </a:r>
            <a:endParaRPr b="0" i="0" sz="1800" u="none" cap="none" strike="noStrike">
              <a:solidFill>
                <a:schemeClr val="dk1"/>
              </a:solidFill>
              <a:latin typeface="Calibri"/>
              <a:ea typeface="Calibri"/>
              <a:cs typeface="Calibri"/>
              <a:sym typeface="Calibri"/>
            </a:endParaRPr>
          </a:p>
          <a:p>
            <a:pPr indent="-285750" lvl="0" marL="298450" marR="49530" rtl="0" algn="l">
              <a:lnSpc>
                <a:spcPct val="110500"/>
              </a:lnSpc>
              <a:spcBef>
                <a:spcPts val="735"/>
              </a:spcBef>
              <a:spcAft>
                <a:spcPts val="0"/>
              </a:spcAft>
              <a:buClr>
                <a:schemeClr val="dk1"/>
              </a:buClr>
              <a:buSzPts val="1800"/>
              <a:buFont typeface="Noto Sans Symbols"/>
              <a:buChar char="▪"/>
            </a:pPr>
            <a:r>
              <a:rPr lang="el-GR" sz="1800">
                <a:solidFill>
                  <a:schemeClr val="dk1"/>
                </a:solidFill>
                <a:latin typeface="Calibri"/>
                <a:ea typeface="Calibri"/>
                <a:cs typeface="Calibri"/>
                <a:sym typeface="Calibri"/>
              </a:rPr>
              <a:t>Για τους παραγωγούς, η δέσμευση στα τοπικά κυκλώματα τροφίμων είναι πολύ πιο εύκολη εάν ανήκουν σε μια ομάδα παραγωγών (βλ. το έργο CASDAR 2010)</a:t>
            </a:r>
            <a:endParaRPr sz="1800">
              <a:solidFill>
                <a:schemeClr val="dk1"/>
              </a:solidFill>
              <a:latin typeface="Calibri"/>
              <a:ea typeface="Calibri"/>
              <a:cs typeface="Calibri"/>
              <a:sym typeface="Calibri"/>
            </a:endParaRPr>
          </a:p>
          <a:p>
            <a:pPr indent="-285750" lvl="0" marL="298450" marR="5080" rtl="0" algn="l">
              <a:lnSpc>
                <a:spcPct val="90000"/>
              </a:lnSpc>
              <a:spcBef>
                <a:spcPts val="735"/>
              </a:spcBef>
              <a:spcAft>
                <a:spcPts val="0"/>
              </a:spcAft>
              <a:buClr>
                <a:schemeClr val="dk1"/>
              </a:buClr>
              <a:buSzPts val="1800"/>
              <a:buFont typeface="Noto Sans Symbols"/>
              <a:buChar char="▪"/>
            </a:pPr>
            <a:r>
              <a:rPr lang="el-GR" sz="1800">
                <a:solidFill>
                  <a:schemeClr val="dk1"/>
                </a:solidFill>
                <a:latin typeface="Calibri"/>
                <a:ea typeface="Calibri"/>
                <a:cs typeface="Calibri"/>
                <a:sym typeface="Calibri"/>
              </a:rPr>
              <a:t>Η πώληση τοπικών προϊόντων επιτρέπει τη σταθεροποίηση του εισοδήματος των εμπλεκόμενων παραγωγών (βελτίωση της διαφοροποίησης των σημείων πώλησης· εξασφάλιση των ταμειακών ροών· μείωση της μεταβλητότητας των τιμών).</a:t>
            </a:r>
            <a:endParaRPr sz="1800">
              <a:solidFill>
                <a:schemeClr val="dk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87" name="Shape 787"/>
        <p:cNvGrpSpPr/>
        <p:nvPr/>
      </p:nvGrpSpPr>
      <p:grpSpPr>
        <a:xfrm>
          <a:off x="0" y="0"/>
          <a:ext cx="0" cy="0"/>
          <a:chOff x="0" y="0"/>
          <a:chExt cx="0" cy="0"/>
        </a:xfrm>
      </p:grpSpPr>
      <p:sp>
        <p:nvSpPr>
          <p:cNvPr id="788" name="Google Shape;788;p61"/>
          <p:cNvSpPr txBox="1"/>
          <p:nvPr>
            <p:ph type="title"/>
          </p:nvPr>
        </p:nvSpPr>
        <p:spPr>
          <a:xfrm>
            <a:off x="3984937" y="359155"/>
            <a:ext cx="1653863" cy="382156"/>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l-GR" sz="2400">
                <a:solidFill>
                  <a:srgbClr val="385723"/>
                </a:solidFill>
                <a:latin typeface="Calibri"/>
                <a:ea typeface="Calibri"/>
                <a:cs typeface="Calibri"/>
                <a:sym typeface="Calibri"/>
              </a:rPr>
              <a:t>Δυσκολίες</a:t>
            </a:r>
            <a:endParaRPr sz="2400">
              <a:latin typeface="Calibri"/>
              <a:ea typeface="Calibri"/>
              <a:cs typeface="Calibri"/>
              <a:sym typeface="Calibri"/>
            </a:endParaRPr>
          </a:p>
        </p:txBody>
      </p:sp>
      <p:sp>
        <p:nvSpPr>
          <p:cNvPr id="789" name="Google Shape;789;p61"/>
          <p:cNvSpPr txBox="1"/>
          <p:nvPr/>
        </p:nvSpPr>
        <p:spPr>
          <a:xfrm>
            <a:off x="383540" y="1140460"/>
            <a:ext cx="8178800" cy="3549048"/>
          </a:xfrm>
          <a:prstGeom prst="rect">
            <a:avLst/>
          </a:prstGeom>
          <a:noFill/>
          <a:ln>
            <a:noFill/>
          </a:ln>
        </p:spPr>
        <p:txBody>
          <a:bodyPr anchorCtr="0" anchor="t" bIns="0" lIns="0" spcFirstLastPara="1" rIns="0" wrap="square" tIns="40000">
            <a:spAutoFit/>
          </a:bodyPr>
          <a:lstStyle/>
          <a:p>
            <a:pPr indent="-285750" lvl="0" marL="298450" marR="0" rtl="0" algn="l">
              <a:lnSpc>
                <a:spcPct val="100000"/>
              </a:lnSpc>
              <a:spcBef>
                <a:spcPts val="0"/>
              </a:spcBef>
              <a:spcAft>
                <a:spcPts val="0"/>
              </a:spcAft>
              <a:buClr>
                <a:schemeClr val="dk1"/>
              </a:buClr>
              <a:buSzPts val="1500"/>
              <a:buFont typeface="Courier New"/>
              <a:buChar char="o"/>
            </a:pPr>
            <a:r>
              <a:rPr b="1" lang="el-GR" sz="1500">
                <a:solidFill>
                  <a:schemeClr val="dk1"/>
                </a:solidFill>
                <a:latin typeface="Calibri"/>
                <a:ea typeface="Calibri"/>
                <a:cs typeface="Calibri"/>
                <a:sym typeface="Calibri"/>
              </a:rPr>
              <a:t>Γνωστές δυσκολίες για τους παραγωγούς:</a:t>
            </a:r>
            <a:endParaRPr b="1" sz="1500">
              <a:solidFill>
                <a:schemeClr val="dk1"/>
              </a:solidFill>
              <a:latin typeface="Calibri"/>
              <a:ea typeface="Calibri"/>
              <a:cs typeface="Calibri"/>
              <a:sym typeface="Calibri"/>
            </a:endParaRPr>
          </a:p>
          <a:p>
            <a:pPr indent="-285750" lvl="0" marL="298450" marR="0" rtl="0" algn="l">
              <a:lnSpc>
                <a:spcPct val="100000"/>
              </a:lnSpc>
              <a:spcBef>
                <a:spcPts val="315"/>
              </a:spcBef>
              <a:spcAft>
                <a:spcPts val="0"/>
              </a:spcAft>
              <a:buClr>
                <a:schemeClr val="dk1"/>
              </a:buClr>
              <a:buSzPts val="1600"/>
              <a:buFont typeface="Noto Sans Symbols"/>
              <a:buChar char="▪"/>
            </a:pPr>
            <a:r>
              <a:rPr lang="el-GR" sz="1600">
                <a:solidFill>
                  <a:schemeClr val="dk1"/>
                </a:solidFill>
                <a:latin typeface="Calibri"/>
                <a:ea typeface="Calibri"/>
                <a:cs typeface="Calibri"/>
                <a:sym typeface="Calibri"/>
              </a:rPr>
              <a:t>Επενδύσεις, μερικές φορές σημαντικές (π.χ. μηχανήματα επεξεργασίας) και ο κίνδυνος εξάρτησης από μία μόνο αγορά</a:t>
            </a:r>
            <a:endParaRPr sz="1600">
              <a:solidFill>
                <a:schemeClr val="dk1"/>
              </a:solidFill>
              <a:latin typeface="Calibri"/>
              <a:ea typeface="Calibri"/>
              <a:cs typeface="Calibri"/>
              <a:sym typeface="Calibri"/>
            </a:endParaRPr>
          </a:p>
          <a:p>
            <a:pPr indent="-285750" lvl="0" marL="298450" marR="0" rtl="0" algn="l">
              <a:lnSpc>
                <a:spcPct val="100000"/>
              </a:lnSpc>
              <a:spcBef>
                <a:spcPts val="315"/>
              </a:spcBef>
              <a:spcAft>
                <a:spcPts val="0"/>
              </a:spcAft>
              <a:buClr>
                <a:schemeClr val="dk1"/>
              </a:buClr>
              <a:buSzPts val="1600"/>
              <a:buFont typeface="Noto Sans Symbols"/>
              <a:buChar char="▪"/>
            </a:pPr>
            <a:r>
              <a:rPr lang="el-GR" sz="1600">
                <a:solidFill>
                  <a:schemeClr val="dk1"/>
                </a:solidFill>
                <a:latin typeface="Calibri"/>
                <a:ea typeface="Calibri"/>
                <a:cs typeface="Calibri"/>
                <a:sym typeface="Calibri"/>
              </a:rPr>
              <a:t>Χρόνος και διαθεσιμότητα για μάρκετινγκ (ταξίδια, αύξηση πελατών), οργάνωση εργασίας (τις πωλήσεις συχνά χειρίζεται ο/η σύζυγος), απαιτήσεις των πελατών, ανταγωνισμός, δεξιότητες μάρκετινγκ ("είναι άλλο επάγγελμα"), κόστος εργασίας και διαμόρφωση τιμών</a:t>
            </a:r>
            <a:endParaRPr/>
          </a:p>
          <a:p>
            <a:pPr indent="-285750" lvl="0" marL="298450" marR="5080" rtl="0" algn="l">
              <a:spcBef>
                <a:spcPts val="5"/>
              </a:spcBef>
              <a:spcAft>
                <a:spcPts val="0"/>
              </a:spcAft>
              <a:buClr>
                <a:schemeClr val="dk1"/>
              </a:buClr>
              <a:buSzPts val="1600"/>
              <a:buFont typeface="Courier New"/>
              <a:buChar char="o"/>
            </a:pPr>
            <a:r>
              <a:rPr lang="el-GR" sz="1600">
                <a:solidFill>
                  <a:schemeClr val="dk1"/>
                </a:solidFill>
                <a:latin typeface="Calibri"/>
                <a:ea typeface="Calibri"/>
                <a:cs typeface="Calibri"/>
                <a:sym typeface="Calibri"/>
              </a:rPr>
              <a:t>Δεν υπάρχει αιτιατή σχέση μεταξύ του τοπικού χαρακτήρα ενός προϊόντος και των θρεπτικών του ιδιοτήτων… ακόμα κι αν μια ιταλική μελέτη δείχνει θετική συσχέτιση για τη μείωση της παχυσαρκίας (αυξημένη προσοχή του καταναλωτή στο σύνολο της διατροφής του, υπερ-εκπροσώπηση φρέσκων φρούτων και λαχανικών, προσοχή στον τρόπο ζωής του κ.λπ.)</a:t>
            </a:r>
            <a:endParaRPr/>
          </a:p>
          <a:p>
            <a:pPr indent="-285750" lvl="0" marL="298450" marR="5080" rtl="0" algn="l">
              <a:spcBef>
                <a:spcPts val="5"/>
              </a:spcBef>
              <a:spcAft>
                <a:spcPts val="0"/>
              </a:spcAft>
              <a:buClr>
                <a:schemeClr val="dk1"/>
              </a:buClr>
              <a:buSzPts val="1600"/>
              <a:buFont typeface="Noto Sans Symbols"/>
              <a:buChar char="▪"/>
            </a:pPr>
            <a:r>
              <a:rPr lang="el-GR" sz="1600">
                <a:solidFill>
                  <a:schemeClr val="dk1"/>
                </a:solidFill>
                <a:latin typeface="Calibri"/>
                <a:ea typeface="Calibri"/>
                <a:cs typeface="Calibri"/>
                <a:sym typeface="Calibri"/>
              </a:rPr>
              <a:t>Ο περιβαλλοντικός αντίκτυπος των τροφίμων εξαρτάται από τις μεθόδους παραγωγής και τις αλυσίδες εφοδιασμού + περιορίζει τα προϊόντα που απαιτούν εισαγωγές με σημαντικές περιβαλλοντικές επιπτώσεις (π.χ. εισαγόμενα κέικ σόγιας), + για φρούτα και λαχανικά, δεν παράγονται σε θερμαινόμενα θερμοκήπια)</a:t>
            </a:r>
            <a:endParaRPr sz="1600">
              <a:solidFill>
                <a:schemeClr val="dk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93" name="Shape 793"/>
        <p:cNvGrpSpPr/>
        <p:nvPr/>
      </p:nvGrpSpPr>
      <p:grpSpPr>
        <a:xfrm>
          <a:off x="0" y="0"/>
          <a:ext cx="0" cy="0"/>
          <a:chOff x="0" y="0"/>
          <a:chExt cx="0" cy="0"/>
        </a:xfrm>
      </p:grpSpPr>
      <p:sp>
        <p:nvSpPr>
          <p:cNvPr id="794" name="Google Shape;794;p62"/>
          <p:cNvSpPr txBox="1"/>
          <p:nvPr>
            <p:ph type="title"/>
          </p:nvPr>
        </p:nvSpPr>
        <p:spPr>
          <a:xfrm>
            <a:off x="1066800" y="318007"/>
            <a:ext cx="6974423" cy="5206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l-GR" sz="3300"/>
              <a:t>Συμπέρασμα: οι προϋποθέσεις επιτυχίας</a:t>
            </a:r>
            <a:endParaRPr sz="3300"/>
          </a:p>
        </p:txBody>
      </p:sp>
      <p:sp>
        <p:nvSpPr>
          <p:cNvPr id="795" name="Google Shape;795;p62"/>
          <p:cNvSpPr txBox="1"/>
          <p:nvPr/>
        </p:nvSpPr>
        <p:spPr>
          <a:xfrm>
            <a:off x="561340" y="952500"/>
            <a:ext cx="8201660" cy="4431983"/>
          </a:xfrm>
          <a:prstGeom prst="rect">
            <a:avLst/>
          </a:prstGeom>
          <a:noFill/>
          <a:ln>
            <a:noFill/>
          </a:ln>
        </p:spPr>
        <p:txBody>
          <a:bodyPr anchorCtr="0" anchor="t" bIns="0" lIns="0" spcFirstLastPara="1" rIns="0" wrap="square" tIns="45700">
            <a:spAutoFit/>
          </a:bodyPr>
          <a:lstStyle/>
          <a:p>
            <a:pPr indent="-171450" lvl="0" marL="184150" marR="557530" rtl="0" algn="l">
              <a:lnSpc>
                <a:spcPct val="109523"/>
              </a:lnSpc>
              <a:spcBef>
                <a:spcPts val="0"/>
              </a:spcBef>
              <a:spcAft>
                <a:spcPts val="0"/>
              </a:spcAft>
              <a:buClr>
                <a:schemeClr val="dk1"/>
              </a:buClr>
              <a:buSzPts val="2100"/>
              <a:buFont typeface="Arial"/>
              <a:buChar char="•"/>
            </a:pPr>
            <a:r>
              <a:rPr lang="el-GR" sz="2100">
                <a:solidFill>
                  <a:schemeClr val="dk1"/>
                </a:solidFill>
                <a:latin typeface="Calibri"/>
                <a:ea typeface="Calibri"/>
                <a:cs typeface="Calibri"/>
                <a:sym typeface="Calibri"/>
              </a:rPr>
              <a:t>Ένα «έδαφος» ευνοϊκό για την δημιουργία ενός έργου (πόροι, παράγοντες, ανάγκη για αλλαγή, συλλογική δυναμική κ.λπ.)</a:t>
            </a:r>
            <a:endParaRPr/>
          </a:p>
          <a:p>
            <a:pPr indent="-171450" lvl="0" marL="184150" marR="557530" rtl="0" algn="l">
              <a:lnSpc>
                <a:spcPct val="109523"/>
              </a:lnSpc>
              <a:spcBef>
                <a:spcPts val="360"/>
              </a:spcBef>
              <a:spcAft>
                <a:spcPts val="0"/>
              </a:spcAft>
              <a:buClr>
                <a:schemeClr val="dk1"/>
              </a:buClr>
              <a:buSzPts val="2100"/>
              <a:buFont typeface="Arial"/>
              <a:buChar char="•"/>
            </a:pPr>
            <a:r>
              <a:rPr lang="el-GR" sz="2100">
                <a:solidFill>
                  <a:schemeClr val="dk1"/>
                </a:solidFill>
                <a:latin typeface="Calibri"/>
                <a:ea typeface="Calibri"/>
                <a:cs typeface="Calibri"/>
                <a:sym typeface="Calibri"/>
              </a:rPr>
              <a:t>Κάντε την περιοχή τη βάση της διαμόρφωσης του τουριστικού έργου (αξίες, πόροι, που αναγνωρίζονται και μοιράζονται οι διάφοροι φορείς)</a:t>
            </a:r>
            <a:endParaRPr/>
          </a:p>
          <a:p>
            <a:pPr indent="-171450" lvl="0" marL="184150" marR="557530" rtl="0" algn="l">
              <a:lnSpc>
                <a:spcPct val="109523"/>
              </a:lnSpc>
              <a:spcBef>
                <a:spcPts val="360"/>
              </a:spcBef>
              <a:spcAft>
                <a:spcPts val="0"/>
              </a:spcAft>
              <a:buClr>
                <a:schemeClr val="dk1"/>
              </a:buClr>
              <a:buSzPts val="2100"/>
              <a:buFont typeface="Arial"/>
              <a:buChar char="•"/>
            </a:pPr>
            <a:r>
              <a:rPr lang="el-GR" sz="2100">
                <a:solidFill>
                  <a:schemeClr val="dk1"/>
                </a:solidFill>
                <a:latin typeface="Calibri"/>
                <a:ea typeface="Calibri"/>
                <a:cs typeface="Calibri"/>
                <a:sym typeface="Calibri"/>
              </a:rPr>
              <a:t>Δημιουργήστε καινοτόμες προσφορές που πληρούν τις προϋποθέσεις και ξεχωρίζουν</a:t>
            </a:r>
            <a:endParaRPr/>
          </a:p>
          <a:p>
            <a:pPr indent="-171450" lvl="0" marL="184150" marR="557530" rtl="0" algn="l">
              <a:lnSpc>
                <a:spcPct val="109523"/>
              </a:lnSpc>
              <a:spcBef>
                <a:spcPts val="360"/>
              </a:spcBef>
              <a:spcAft>
                <a:spcPts val="0"/>
              </a:spcAft>
              <a:buClr>
                <a:schemeClr val="dk1"/>
              </a:buClr>
              <a:buSzPts val="2100"/>
              <a:buFont typeface="Arial"/>
              <a:buChar char="•"/>
            </a:pPr>
            <a:r>
              <a:rPr lang="el-GR" sz="2100">
                <a:solidFill>
                  <a:schemeClr val="dk1"/>
                </a:solidFill>
                <a:latin typeface="Calibri"/>
                <a:ea typeface="Calibri"/>
                <a:cs typeface="Calibri"/>
                <a:sym typeface="Calibri"/>
              </a:rPr>
              <a:t>Διασφαλίστε την τοπική συνοχή αλλά και τις σχέσεις με άλλες περιοχές</a:t>
            </a:r>
            <a:endParaRPr/>
          </a:p>
          <a:p>
            <a:pPr indent="-171450" lvl="0" marL="184150" marR="557530" rtl="0" algn="l">
              <a:lnSpc>
                <a:spcPct val="109523"/>
              </a:lnSpc>
              <a:spcBef>
                <a:spcPts val="360"/>
              </a:spcBef>
              <a:spcAft>
                <a:spcPts val="0"/>
              </a:spcAft>
              <a:buClr>
                <a:schemeClr val="dk1"/>
              </a:buClr>
              <a:buSzPts val="2100"/>
              <a:buFont typeface="Arial"/>
              <a:buChar char="•"/>
            </a:pPr>
            <a:r>
              <a:rPr lang="el-GR" sz="2100">
                <a:solidFill>
                  <a:schemeClr val="dk1"/>
                </a:solidFill>
                <a:latin typeface="Calibri"/>
                <a:ea typeface="Calibri"/>
                <a:cs typeface="Calibri"/>
                <a:sym typeface="Calibri"/>
              </a:rPr>
              <a:t>Διαμορφώστε τις κατάλληλες συνθήκες οργάνωσης και τους μηχανισμούς που θα ευνοήσουν τη βιώσιμη ανάπτυξη του τοπικού τουριστικού έργου</a:t>
            </a:r>
            <a:endParaRPr/>
          </a:p>
          <a:p>
            <a:pPr indent="-171450" lvl="0" marL="184150" marR="557530" rtl="0" algn="l">
              <a:lnSpc>
                <a:spcPct val="109523"/>
              </a:lnSpc>
              <a:spcBef>
                <a:spcPts val="360"/>
              </a:spcBef>
              <a:spcAft>
                <a:spcPts val="0"/>
              </a:spcAft>
              <a:buClr>
                <a:schemeClr val="dk1"/>
              </a:buClr>
              <a:buSzPts val="2100"/>
              <a:buFont typeface="Arial"/>
              <a:buChar char="•"/>
            </a:pPr>
            <a:r>
              <a:rPr lang="el-GR" sz="2100">
                <a:solidFill>
                  <a:schemeClr val="dk1"/>
                </a:solidFill>
                <a:latin typeface="Calibri"/>
                <a:ea typeface="Calibri"/>
                <a:cs typeface="Calibri"/>
                <a:sym typeface="Calibri"/>
              </a:rPr>
              <a:t>Εξασφαλίστε τη συμμετοχή των παραγόντων σε μια συλλογικότητα που μαθαίνει και εξελίσσεται, εκτιμώντας κάθε ενδιαφερόμενο</a:t>
            </a:r>
            <a:endParaRPr sz="21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7" name="Shape 77"/>
        <p:cNvGrpSpPr/>
        <p:nvPr/>
      </p:nvGrpSpPr>
      <p:grpSpPr>
        <a:xfrm>
          <a:off x="0" y="0"/>
          <a:ext cx="0" cy="0"/>
          <a:chOff x="0" y="0"/>
          <a:chExt cx="0" cy="0"/>
        </a:xfrm>
      </p:grpSpPr>
      <p:sp>
        <p:nvSpPr>
          <p:cNvPr id="78" name="Google Shape;78;p12"/>
          <p:cNvSpPr txBox="1"/>
          <p:nvPr/>
        </p:nvSpPr>
        <p:spPr>
          <a:xfrm>
            <a:off x="685800" y="342900"/>
            <a:ext cx="7903210" cy="5047536"/>
          </a:xfrm>
          <a:prstGeom prst="rect">
            <a:avLst/>
          </a:prstGeom>
          <a:noFill/>
          <a:ln>
            <a:noFill/>
          </a:ln>
        </p:spPr>
        <p:txBody>
          <a:bodyPr anchorCtr="0" anchor="t" bIns="0" lIns="0" spcFirstLastPara="1" rIns="0" wrap="square" tIns="76200">
            <a:spAutoFit/>
          </a:bodyPr>
          <a:lstStyle/>
          <a:p>
            <a:pPr indent="0" lvl="0" marL="12700" marR="0" rtl="0" algn="l">
              <a:lnSpc>
                <a:spcPct val="100000"/>
              </a:lnSpc>
              <a:spcBef>
                <a:spcPts val="0"/>
              </a:spcBef>
              <a:spcAft>
                <a:spcPts val="0"/>
              </a:spcAft>
              <a:buNone/>
            </a:pPr>
            <a:r>
              <a:rPr lang="el-GR" sz="2400">
                <a:solidFill>
                  <a:schemeClr val="dk1"/>
                </a:solidFill>
                <a:latin typeface="Calibri"/>
                <a:ea typeface="Calibri"/>
                <a:cs typeface="Calibri"/>
                <a:sym typeface="Calibri"/>
              </a:rPr>
              <a:t>Ειδικότερα :</a:t>
            </a:r>
            <a:endParaRPr sz="2400">
              <a:solidFill>
                <a:schemeClr val="dk1"/>
              </a:solidFill>
              <a:latin typeface="Calibri"/>
              <a:ea typeface="Calibri"/>
              <a:cs typeface="Calibri"/>
              <a:sym typeface="Calibri"/>
            </a:endParaRPr>
          </a:p>
          <a:p>
            <a:pPr indent="-342900" lvl="0" marL="355600" marR="0" rtl="0" algn="l">
              <a:lnSpc>
                <a:spcPct val="100000"/>
              </a:lnSpc>
              <a:spcBef>
                <a:spcPts val="600"/>
              </a:spcBef>
              <a:spcAft>
                <a:spcPts val="0"/>
              </a:spcAft>
              <a:buClr>
                <a:schemeClr val="dk1"/>
              </a:buClr>
              <a:buSzPts val="2400"/>
              <a:buFont typeface="Arial"/>
              <a:buChar char="•"/>
            </a:pPr>
            <a:r>
              <a:rPr lang="el-GR" sz="2400">
                <a:solidFill>
                  <a:schemeClr val="dk1"/>
                </a:solidFill>
                <a:latin typeface="Calibri"/>
                <a:ea typeface="Calibri"/>
                <a:cs typeface="Calibri"/>
                <a:sym typeface="Calibri"/>
              </a:rPr>
              <a:t>Ευαισθητοποίηση και τοπική κινητοποίηση (εκδηλώσεις, μια κρίση που θα πυροδοτήσει ένα κίνημα κ.λπ.). Διάδοση στην τοπική κοινωνία</a:t>
            </a:r>
            <a:endParaRPr/>
          </a:p>
          <a:p>
            <a:pPr indent="-342900" lvl="0" marL="355600" marR="0" rtl="0" algn="l">
              <a:lnSpc>
                <a:spcPct val="100000"/>
              </a:lnSpc>
              <a:spcBef>
                <a:spcPts val="600"/>
              </a:spcBef>
              <a:spcAft>
                <a:spcPts val="0"/>
              </a:spcAft>
              <a:buClr>
                <a:schemeClr val="dk1"/>
              </a:buClr>
              <a:buSzPts val="2400"/>
              <a:buFont typeface="Arial"/>
              <a:buChar char="•"/>
            </a:pPr>
            <a:r>
              <a:rPr lang="el-GR" sz="2400">
                <a:solidFill>
                  <a:schemeClr val="dk1"/>
                </a:solidFill>
                <a:latin typeface="Calibri"/>
                <a:ea typeface="Calibri"/>
                <a:cs typeface="Calibri"/>
                <a:sym typeface="Calibri"/>
              </a:rPr>
              <a:t>Εκτίμηση της περιοχής: ανάλυση, προκλήσεις και μέσα δράσης που εντοπίστηκαν</a:t>
            </a:r>
            <a:endParaRPr/>
          </a:p>
          <a:p>
            <a:pPr indent="-342900" lvl="0" marL="355600" marR="0" rtl="0" algn="l">
              <a:lnSpc>
                <a:spcPct val="100000"/>
              </a:lnSpc>
              <a:spcBef>
                <a:spcPts val="600"/>
              </a:spcBef>
              <a:spcAft>
                <a:spcPts val="0"/>
              </a:spcAft>
              <a:buClr>
                <a:schemeClr val="dk1"/>
              </a:buClr>
              <a:buSzPts val="2400"/>
              <a:buFont typeface="Arial"/>
              <a:buChar char="•"/>
            </a:pPr>
            <a:r>
              <a:rPr lang="el-GR" sz="2400">
                <a:solidFill>
                  <a:schemeClr val="dk1"/>
                </a:solidFill>
                <a:latin typeface="Calibri"/>
                <a:ea typeface="Calibri"/>
                <a:cs typeface="Calibri"/>
                <a:sym typeface="Calibri"/>
              </a:rPr>
              <a:t>Καθορισμός στρατηγικών, προσανατολισμοί με συγκεκριμένες δράσεις, σενάρια, χρονοδιάγραμμα, πηγές χρηματοδότησης</a:t>
            </a:r>
            <a:endParaRPr/>
          </a:p>
          <a:p>
            <a:pPr indent="-342900" lvl="0" marL="355600" marR="0" rtl="0" algn="l">
              <a:lnSpc>
                <a:spcPct val="100000"/>
              </a:lnSpc>
              <a:spcBef>
                <a:spcPts val="600"/>
              </a:spcBef>
              <a:spcAft>
                <a:spcPts val="0"/>
              </a:spcAft>
              <a:buClr>
                <a:schemeClr val="dk1"/>
              </a:buClr>
              <a:buSzPts val="2400"/>
              <a:buFont typeface="Arial"/>
              <a:buChar char="•"/>
            </a:pPr>
            <a:r>
              <a:rPr lang="el-GR" sz="2400">
                <a:solidFill>
                  <a:schemeClr val="dk1"/>
                </a:solidFill>
                <a:latin typeface="Calibri"/>
                <a:ea typeface="Calibri"/>
                <a:cs typeface="Calibri"/>
                <a:sym typeface="Calibri"/>
              </a:rPr>
              <a:t>Διαπραγμάτευση με τους φορείς</a:t>
            </a:r>
            <a:endParaRPr/>
          </a:p>
          <a:p>
            <a:pPr indent="-342900" lvl="0" marL="355600" marR="0" rtl="0" algn="l">
              <a:lnSpc>
                <a:spcPct val="100000"/>
              </a:lnSpc>
              <a:spcBef>
                <a:spcPts val="600"/>
              </a:spcBef>
              <a:spcAft>
                <a:spcPts val="0"/>
              </a:spcAft>
              <a:buClr>
                <a:schemeClr val="dk1"/>
              </a:buClr>
              <a:buSzPts val="2400"/>
              <a:buFont typeface="Arial"/>
              <a:buChar char="•"/>
            </a:pPr>
            <a:r>
              <a:rPr lang="el-GR" sz="2400">
                <a:solidFill>
                  <a:schemeClr val="dk1"/>
                </a:solidFill>
                <a:latin typeface="Calibri"/>
                <a:ea typeface="Calibri"/>
                <a:cs typeface="Calibri"/>
                <a:sym typeface="Calibri"/>
              </a:rPr>
              <a:t>Ανάπτυξη και υλοποίηση έργου, εκτέλεση</a:t>
            </a:r>
            <a:endParaRPr/>
          </a:p>
          <a:p>
            <a:pPr indent="-342900" lvl="0" marL="355600" marR="0" rtl="0" algn="l">
              <a:lnSpc>
                <a:spcPct val="100000"/>
              </a:lnSpc>
              <a:spcBef>
                <a:spcPts val="600"/>
              </a:spcBef>
              <a:spcAft>
                <a:spcPts val="0"/>
              </a:spcAft>
              <a:buClr>
                <a:schemeClr val="dk1"/>
              </a:buClr>
              <a:buSzPts val="2400"/>
              <a:buFont typeface="Arial"/>
              <a:buChar char="•"/>
            </a:pPr>
            <a:r>
              <a:rPr lang="el-GR" sz="2400">
                <a:solidFill>
                  <a:schemeClr val="dk1"/>
                </a:solidFill>
                <a:latin typeface="Calibri"/>
                <a:ea typeface="Calibri"/>
                <a:cs typeface="Calibri"/>
                <a:sym typeface="Calibri"/>
              </a:rPr>
              <a:t>Επίσημη ή άτυπη αξιολόγηση</a:t>
            </a:r>
            <a:endParaRPr sz="24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2" name="Shape 82"/>
        <p:cNvGrpSpPr/>
        <p:nvPr/>
      </p:nvGrpSpPr>
      <p:grpSpPr>
        <a:xfrm>
          <a:off x="0" y="0"/>
          <a:ext cx="0" cy="0"/>
          <a:chOff x="0" y="0"/>
          <a:chExt cx="0" cy="0"/>
        </a:xfrm>
      </p:grpSpPr>
      <p:pic>
        <p:nvPicPr>
          <p:cNvPr id="83" name="Google Shape;83;p13"/>
          <p:cNvPicPr preferRelativeResize="0"/>
          <p:nvPr/>
        </p:nvPicPr>
        <p:blipFill rotWithShape="1">
          <a:blip r:embed="rId3">
            <a:alphaModFix/>
          </a:blip>
          <a:srcRect b="0" l="0" r="0" t="0"/>
          <a:stretch/>
        </p:blipFill>
        <p:spPr>
          <a:xfrm>
            <a:off x="2047640" y="0"/>
            <a:ext cx="5048718" cy="57149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7" name="Shape 87"/>
        <p:cNvGrpSpPr/>
        <p:nvPr/>
      </p:nvGrpSpPr>
      <p:grpSpPr>
        <a:xfrm>
          <a:off x="0" y="0"/>
          <a:ext cx="0" cy="0"/>
          <a:chOff x="0" y="0"/>
          <a:chExt cx="0" cy="0"/>
        </a:xfrm>
      </p:grpSpPr>
      <p:sp>
        <p:nvSpPr>
          <p:cNvPr id="88" name="Google Shape;88;p14"/>
          <p:cNvSpPr/>
          <p:nvPr/>
        </p:nvSpPr>
        <p:spPr>
          <a:xfrm>
            <a:off x="1143651" y="2442358"/>
            <a:ext cx="1884045" cy="1554480"/>
          </a:xfrm>
          <a:custGeom>
            <a:rect b="b" l="l" r="r" t="t"/>
            <a:pathLst>
              <a:path extrusionOk="0" h="1554479" w="1884045">
                <a:moveTo>
                  <a:pt x="0" y="155392"/>
                </a:moveTo>
                <a:lnTo>
                  <a:pt x="7922" y="106276"/>
                </a:lnTo>
                <a:lnTo>
                  <a:pt x="29981" y="63619"/>
                </a:lnTo>
                <a:lnTo>
                  <a:pt x="63619" y="29981"/>
                </a:lnTo>
                <a:lnTo>
                  <a:pt x="106276" y="7922"/>
                </a:lnTo>
                <a:lnTo>
                  <a:pt x="155392" y="0"/>
                </a:lnTo>
                <a:lnTo>
                  <a:pt x="1728626" y="0"/>
                </a:lnTo>
                <a:lnTo>
                  <a:pt x="1777741" y="7922"/>
                </a:lnTo>
                <a:lnTo>
                  <a:pt x="1820398" y="29981"/>
                </a:lnTo>
                <a:lnTo>
                  <a:pt x="1854036" y="63619"/>
                </a:lnTo>
                <a:lnTo>
                  <a:pt x="1876095" y="106276"/>
                </a:lnTo>
                <a:lnTo>
                  <a:pt x="1884018" y="155392"/>
                </a:lnTo>
                <a:lnTo>
                  <a:pt x="1884018" y="1398529"/>
                </a:lnTo>
                <a:lnTo>
                  <a:pt x="1876095" y="1447644"/>
                </a:lnTo>
                <a:lnTo>
                  <a:pt x="1854036" y="1490301"/>
                </a:lnTo>
                <a:lnTo>
                  <a:pt x="1820398" y="1523939"/>
                </a:lnTo>
                <a:lnTo>
                  <a:pt x="1777741" y="1545998"/>
                </a:lnTo>
                <a:lnTo>
                  <a:pt x="1728626" y="1553921"/>
                </a:lnTo>
                <a:lnTo>
                  <a:pt x="155392" y="1553921"/>
                </a:lnTo>
                <a:lnTo>
                  <a:pt x="106276" y="1545998"/>
                </a:lnTo>
                <a:lnTo>
                  <a:pt x="63619" y="1523939"/>
                </a:lnTo>
                <a:lnTo>
                  <a:pt x="29981" y="1490301"/>
                </a:lnTo>
                <a:lnTo>
                  <a:pt x="7922" y="1447644"/>
                </a:lnTo>
                <a:lnTo>
                  <a:pt x="0" y="1398529"/>
                </a:lnTo>
                <a:lnTo>
                  <a:pt x="0" y="155392"/>
                </a:lnTo>
                <a:close/>
              </a:path>
            </a:pathLst>
          </a:custGeom>
          <a:noFill/>
          <a:ln cap="flat" cmpd="sng" w="9525">
            <a:solidFill>
              <a:srgbClr val="4472C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 name="Google Shape;89;p14"/>
          <p:cNvSpPr txBox="1"/>
          <p:nvPr/>
        </p:nvSpPr>
        <p:spPr>
          <a:xfrm>
            <a:off x="1195285" y="2427223"/>
            <a:ext cx="1610360" cy="1162754"/>
          </a:xfrm>
          <a:prstGeom prst="rect">
            <a:avLst/>
          </a:prstGeom>
          <a:noFill/>
          <a:ln>
            <a:noFill/>
          </a:ln>
        </p:spPr>
        <p:txBody>
          <a:bodyPr anchorCtr="0" anchor="t" bIns="0" lIns="0" spcFirstLastPara="1" rIns="0" wrap="square" tIns="40000">
            <a:spAutoFit/>
          </a:bodyPr>
          <a:lstStyle/>
          <a:p>
            <a:pPr indent="-114300" lvl="0" marL="127000" marR="0" rtl="0" algn="l">
              <a:lnSpc>
                <a:spcPct val="100000"/>
              </a:lnSpc>
              <a:spcBef>
                <a:spcPts val="0"/>
              </a:spcBef>
              <a:spcAft>
                <a:spcPts val="0"/>
              </a:spcAft>
              <a:buClr>
                <a:srgbClr val="FF0000"/>
              </a:buClr>
              <a:buSzPts val="1500"/>
              <a:buFont typeface="Calibri"/>
              <a:buChar char="•"/>
            </a:pPr>
            <a:r>
              <a:rPr lang="el-GR" sz="1500">
                <a:solidFill>
                  <a:srgbClr val="FF0000"/>
                </a:solidFill>
                <a:latin typeface="Calibri"/>
                <a:ea typeface="Calibri"/>
                <a:cs typeface="Calibri"/>
                <a:sym typeface="Calibri"/>
              </a:rPr>
              <a:t>Εκτίμηση</a:t>
            </a:r>
            <a:endParaRPr sz="1500">
              <a:solidFill>
                <a:schemeClr val="dk1"/>
              </a:solidFill>
              <a:latin typeface="Calibri"/>
              <a:ea typeface="Calibri"/>
              <a:cs typeface="Calibri"/>
              <a:sym typeface="Calibri"/>
            </a:endParaRPr>
          </a:p>
          <a:p>
            <a:pPr indent="-114300" lvl="0" marL="127000" marR="5080" rtl="0" algn="l">
              <a:lnSpc>
                <a:spcPct val="91300"/>
              </a:lnSpc>
              <a:spcBef>
                <a:spcPts val="370"/>
              </a:spcBef>
              <a:spcAft>
                <a:spcPts val="0"/>
              </a:spcAft>
              <a:buClr>
                <a:srgbClr val="FF0000"/>
              </a:buClr>
              <a:buSzPts val="1500"/>
              <a:buFont typeface="Calibri"/>
              <a:buChar char="•"/>
            </a:pPr>
            <a:r>
              <a:rPr lang="el-GR" sz="1500">
                <a:solidFill>
                  <a:srgbClr val="FF0000"/>
                </a:solidFill>
                <a:latin typeface="Calibri"/>
                <a:ea typeface="Calibri"/>
                <a:cs typeface="Calibri"/>
                <a:sym typeface="Calibri"/>
              </a:rPr>
              <a:t>Προβλήματα (πχ. Από την ολοκλήρωση SWOT ανάλυσης)</a:t>
            </a:r>
            <a:endParaRPr sz="1500">
              <a:solidFill>
                <a:schemeClr val="dk1"/>
              </a:solidFill>
              <a:latin typeface="Calibri"/>
              <a:ea typeface="Calibri"/>
              <a:cs typeface="Calibri"/>
              <a:sym typeface="Calibri"/>
            </a:endParaRPr>
          </a:p>
        </p:txBody>
      </p:sp>
      <p:grpSp>
        <p:nvGrpSpPr>
          <p:cNvPr id="90" name="Google Shape;90;p14"/>
          <p:cNvGrpSpPr/>
          <p:nvPr/>
        </p:nvGrpSpPr>
        <p:grpSpPr>
          <a:xfrm>
            <a:off x="1562322" y="3663295"/>
            <a:ext cx="2499728" cy="1174187"/>
            <a:chOff x="1562322" y="3663295"/>
            <a:chExt cx="2499728" cy="1174187"/>
          </a:xfrm>
        </p:grpSpPr>
        <p:pic>
          <p:nvPicPr>
            <p:cNvPr id="91" name="Google Shape;91;p14"/>
            <p:cNvPicPr preferRelativeResize="0"/>
            <p:nvPr/>
          </p:nvPicPr>
          <p:blipFill rotWithShape="1">
            <a:blip r:embed="rId3">
              <a:alphaModFix/>
            </a:blip>
            <a:srcRect b="0" l="0" r="0" t="0"/>
            <a:stretch/>
          </p:blipFill>
          <p:spPr>
            <a:xfrm>
              <a:off x="2377716" y="4311822"/>
              <a:ext cx="1684334" cy="525660"/>
            </a:xfrm>
            <a:prstGeom prst="rect">
              <a:avLst/>
            </a:prstGeom>
            <a:noFill/>
            <a:ln>
              <a:noFill/>
            </a:ln>
          </p:spPr>
        </p:pic>
        <p:pic>
          <p:nvPicPr>
            <p:cNvPr id="92" name="Google Shape;92;p14"/>
            <p:cNvPicPr preferRelativeResize="0"/>
            <p:nvPr/>
          </p:nvPicPr>
          <p:blipFill rotWithShape="1">
            <a:blip r:embed="rId4">
              <a:alphaModFix/>
            </a:blip>
            <a:srcRect b="0" l="0" r="0" t="0"/>
            <a:stretch/>
          </p:blipFill>
          <p:spPr>
            <a:xfrm>
              <a:off x="1562322" y="3663295"/>
              <a:ext cx="1674682" cy="665966"/>
            </a:xfrm>
            <a:prstGeom prst="rect">
              <a:avLst/>
            </a:prstGeom>
            <a:noFill/>
            <a:ln>
              <a:noFill/>
            </a:ln>
          </p:spPr>
        </p:pic>
      </p:grpSp>
      <p:sp>
        <p:nvSpPr>
          <p:cNvPr id="93" name="Google Shape;93;p14"/>
          <p:cNvSpPr txBox="1"/>
          <p:nvPr/>
        </p:nvSpPr>
        <p:spPr>
          <a:xfrm>
            <a:off x="1778378" y="3665220"/>
            <a:ext cx="1242695" cy="606576"/>
          </a:xfrm>
          <a:prstGeom prst="rect">
            <a:avLst/>
          </a:prstGeom>
          <a:noFill/>
          <a:ln>
            <a:noFill/>
          </a:ln>
        </p:spPr>
        <p:txBody>
          <a:bodyPr anchorCtr="0" anchor="t" bIns="0" lIns="0" spcFirstLastPara="1" rIns="0" wrap="square" tIns="41900">
            <a:spAutoFit/>
          </a:bodyPr>
          <a:lstStyle/>
          <a:p>
            <a:pPr indent="-137795" lvl="0" marL="149860" marR="5080" rtl="0" algn="l">
              <a:lnSpc>
                <a:spcPct val="110500"/>
              </a:lnSpc>
              <a:spcBef>
                <a:spcPts val="0"/>
              </a:spcBef>
              <a:spcAft>
                <a:spcPts val="0"/>
              </a:spcAft>
              <a:buNone/>
            </a:pPr>
            <a:r>
              <a:rPr lang="el-GR" sz="2000">
                <a:solidFill>
                  <a:srgbClr val="FFFFFF"/>
                </a:solidFill>
                <a:latin typeface="Calibri"/>
                <a:ea typeface="Calibri"/>
                <a:cs typeface="Calibri"/>
                <a:sym typeface="Calibri"/>
              </a:rPr>
              <a:t>Ιεραρχική σύνθεση</a:t>
            </a:r>
            <a:endParaRPr sz="2000">
              <a:solidFill>
                <a:schemeClr val="dk1"/>
              </a:solidFill>
              <a:latin typeface="Calibri"/>
              <a:ea typeface="Calibri"/>
              <a:cs typeface="Calibri"/>
              <a:sym typeface="Calibri"/>
            </a:endParaRPr>
          </a:p>
        </p:txBody>
      </p:sp>
      <p:grpSp>
        <p:nvGrpSpPr>
          <p:cNvPr id="94" name="Google Shape;94;p14"/>
          <p:cNvGrpSpPr/>
          <p:nvPr/>
        </p:nvGrpSpPr>
        <p:grpSpPr>
          <a:xfrm>
            <a:off x="3525322" y="1617345"/>
            <a:ext cx="3128203" cy="2456693"/>
            <a:chOff x="3525322" y="1540145"/>
            <a:chExt cx="3128203" cy="2456693"/>
          </a:xfrm>
        </p:grpSpPr>
        <p:sp>
          <p:nvSpPr>
            <p:cNvPr id="95" name="Google Shape;95;p14"/>
            <p:cNvSpPr/>
            <p:nvPr/>
          </p:nvSpPr>
          <p:spPr>
            <a:xfrm>
              <a:off x="3525322" y="2442358"/>
              <a:ext cx="1884045" cy="1554480"/>
            </a:xfrm>
            <a:custGeom>
              <a:rect b="b" l="l" r="r" t="t"/>
              <a:pathLst>
                <a:path extrusionOk="0" h="1554479" w="1884045">
                  <a:moveTo>
                    <a:pt x="0" y="155392"/>
                  </a:moveTo>
                  <a:lnTo>
                    <a:pt x="7922" y="106276"/>
                  </a:lnTo>
                  <a:lnTo>
                    <a:pt x="29981" y="63619"/>
                  </a:lnTo>
                  <a:lnTo>
                    <a:pt x="63619" y="29981"/>
                  </a:lnTo>
                  <a:lnTo>
                    <a:pt x="106276" y="7922"/>
                  </a:lnTo>
                  <a:lnTo>
                    <a:pt x="155392" y="0"/>
                  </a:lnTo>
                  <a:lnTo>
                    <a:pt x="1728626" y="0"/>
                  </a:lnTo>
                  <a:lnTo>
                    <a:pt x="1777741" y="7922"/>
                  </a:lnTo>
                  <a:lnTo>
                    <a:pt x="1820398" y="29981"/>
                  </a:lnTo>
                  <a:lnTo>
                    <a:pt x="1854036" y="63619"/>
                  </a:lnTo>
                  <a:lnTo>
                    <a:pt x="1876095" y="106276"/>
                  </a:lnTo>
                  <a:lnTo>
                    <a:pt x="1884018" y="155392"/>
                  </a:lnTo>
                  <a:lnTo>
                    <a:pt x="1884018" y="1398529"/>
                  </a:lnTo>
                  <a:lnTo>
                    <a:pt x="1876095" y="1447644"/>
                  </a:lnTo>
                  <a:lnTo>
                    <a:pt x="1854036" y="1490301"/>
                  </a:lnTo>
                  <a:lnTo>
                    <a:pt x="1820398" y="1523939"/>
                  </a:lnTo>
                  <a:lnTo>
                    <a:pt x="1777741" y="1545998"/>
                  </a:lnTo>
                  <a:lnTo>
                    <a:pt x="1728626" y="1553921"/>
                  </a:lnTo>
                  <a:lnTo>
                    <a:pt x="155392" y="1553921"/>
                  </a:lnTo>
                  <a:lnTo>
                    <a:pt x="106276" y="1545998"/>
                  </a:lnTo>
                  <a:lnTo>
                    <a:pt x="63619" y="1523939"/>
                  </a:lnTo>
                  <a:lnTo>
                    <a:pt x="29981" y="1490301"/>
                  </a:lnTo>
                  <a:lnTo>
                    <a:pt x="7922" y="1447644"/>
                  </a:lnTo>
                  <a:lnTo>
                    <a:pt x="0" y="1398529"/>
                  </a:lnTo>
                  <a:lnTo>
                    <a:pt x="0" y="155392"/>
                  </a:lnTo>
                  <a:close/>
                </a:path>
              </a:pathLst>
            </a:custGeom>
            <a:noFill/>
            <a:ln cap="flat" cmpd="sng" w="9525">
              <a:solidFill>
                <a:srgbClr val="4472C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96" name="Google Shape;96;p14"/>
            <p:cNvPicPr preferRelativeResize="0"/>
            <p:nvPr/>
          </p:nvPicPr>
          <p:blipFill rotWithShape="1">
            <a:blip r:embed="rId5">
              <a:alphaModFix/>
            </a:blip>
            <a:srcRect b="0" l="0" r="0" t="0"/>
            <a:stretch/>
          </p:blipFill>
          <p:spPr>
            <a:xfrm>
              <a:off x="4759406" y="1540145"/>
              <a:ext cx="1894119" cy="586673"/>
            </a:xfrm>
            <a:prstGeom prst="rect">
              <a:avLst/>
            </a:prstGeom>
            <a:noFill/>
            <a:ln>
              <a:noFill/>
            </a:ln>
          </p:spPr>
        </p:pic>
        <p:pic>
          <p:nvPicPr>
            <p:cNvPr id="97" name="Google Shape;97;p14"/>
            <p:cNvPicPr preferRelativeResize="0"/>
            <p:nvPr/>
          </p:nvPicPr>
          <p:blipFill rotWithShape="1">
            <a:blip r:embed="rId4">
              <a:alphaModFix/>
            </a:blip>
            <a:srcRect b="0" l="0" r="0" t="0"/>
            <a:stretch/>
          </p:blipFill>
          <p:spPr>
            <a:xfrm>
              <a:off x="3943992" y="2109374"/>
              <a:ext cx="1674682" cy="665966"/>
            </a:xfrm>
            <a:prstGeom prst="rect">
              <a:avLst/>
            </a:prstGeom>
            <a:noFill/>
            <a:ln>
              <a:noFill/>
            </a:ln>
          </p:spPr>
        </p:pic>
      </p:grpSp>
      <p:sp>
        <p:nvSpPr>
          <p:cNvPr id="98" name="Google Shape;98;p14"/>
          <p:cNvSpPr txBox="1"/>
          <p:nvPr/>
        </p:nvSpPr>
        <p:spPr>
          <a:xfrm>
            <a:off x="3621405" y="2195195"/>
            <a:ext cx="1901189" cy="1593128"/>
          </a:xfrm>
          <a:prstGeom prst="rect">
            <a:avLst/>
          </a:prstGeom>
          <a:noFill/>
          <a:ln>
            <a:noFill/>
          </a:ln>
        </p:spPr>
        <p:txBody>
          <a:bodyPr anchorCtr="0" anchor="t" bIns="0" lIns="0" spcFirstLastPara="1" rIns="0" wrap="square" tIns="45075">
            <a:spAutoFit/>
          </a:bodyPr>
          <a:lstStyle/>
          <a:p>
            <a:pPr indent="311785" lvl="0" marL="520065" marR="5080" rtl="0" algn="l">
              <a:lnSpc>
                <a:spcPct val="109000"/>
              </a:lnSpc>
              <a:spcBef>
                <a:spcPts val="0"/>
              </a:spcBef>
              <a:spcAft>
                <a:spcPts val="0"/>
              </a:spcAft>
              <a:buNone/>
            </a:pPr>
            <a:r>
              <a:rPr lang="el-GR" sz="2000">
                <a:solidFill>
                  <a:srgbClr val="FFFFFF"/>
                </a:solidFill>
                <a:latin typeface="Calibri"/>
                <a:ea typeface="Calibri"/>
                <a:cs typeface="Calibri"/>
                <a:sym typeface="Calibri"/>
              </a:rPr>
              <a:t>Άξονες ανάπτυξης</a:t>
            </a:r>
            <a:endParaRPr sz="2000">
              <a:solidFill>
                <a:schemeClr val="dk1"/>
              </a:solidFill>
              <a:latin typeface="Calibri"/>
              <a:ea typeface="Calibri"/>
              <a:cs typeface="Calibri"/>
              <a:sym typeface="Calibri"/>
            </a:endParaRPr>
          </a:p>
          <a:p>
            <a:pPr indent="-114300" lvl="0" marL="127000" marR="177165" rtl="0" algn="l">
              <a:lnSpc>
                <a:spcPct val="92400"/>
              </a:lnSpc>
              <a:spcBef>
                <a:spcPts val="844"/>
              </a:spcBef>
              <a:spcAft>
                <a:spcPts val="0"/>
              </a:spcAft>
              <a:buClr>
                <a:srgbClr val="FF0000"/>
              </a:buClr>
              <a:buSzPts val="1500"/>
              <a:buFont typeface="Calibri"/>
              <a:buChar char="•"/>
            </a:pPr>
            <a:r>
              <a:rPr lang="el-GR" sz="1500">
                <a:solidFill>
                  <a:srgbClr val="FF0000"/>
                </a:solidFill>
                <a:latin typeface="Calibri"/>
                <a:ea typeface="Calibri"/>
                <a:cs typeface="Calibri"/>
                <a:sym typeface="Calibri"/>
              </a:rPr>
              <a:t>Σενάρια (δυνητικά, προσέγγιση με επιλογή σεναρίων)</a:t>
            </a:r>
            <a:endParaRPr sz="1500">
              <a:solidFill>
                <a:schemeClr val="dk1"/>
              </a:solidFill>
              <a:latin typeface="Calibri"/>
              <a:ea typeface="Calibri"/>
              <a:cs typeface="Calibri"/>
              <a:sym typeface="Calibri"/>
            </a:endParaRPr>
          </a:p>
          <a:p>
            <a:pPr indent="-114300" lvl="0" marL="127000" marR="0" rtl="0" algn="l">
              <a:lnSpc>
                <a:spcPct val="100000"/>
              </a:lnSpc>
              <a:spcBef>
                <a:spcPts val="95"/>
              </a:spcBef>
              <a:spcAft>
                <a:spcPts val="0"/>
              </a:spcAft>
              <a:buClr>
                <a:srgbClr val="FF0000"/>
              </a:buClr>
              <a:buSzPts val="1500"/>
              <a:buFont typeface="Calibri"/>
              <a:buChar char="•"/>
            </a:pPr>
            <a:r>
              <a:rPr lang="el-GR" sz="1500">
                <a:solidFill>
                  <a:srgbClr val="FF0000"/>
                </a:solidFill>
                <a:latin typeface="Calibri"/>
                <a:ea typeface="Calibri"/>
                <a:cs typeface="Calibri"/>
                <a:sym typeface="Calibri"/>
              </a:rPr>
              <a:t>Στρατηγική</a:t>
            </a:r>
            <a:endParaRPr sz="1500">
              <a:solidFill>
                <a:schemeClr val="dk1"/>
              </a:solidFill>
              <a:latin typeface="Calibri"/>
              <a:ea typeface="Calibri"/>
              <a:cs typeface="Calibri"/>
              <a:sym typeface="Calibri"/>
            </a:endParaRPr>
          </a:p>
        </p:txBody>
      </p:sp>
      <p:sp>
        <p:nvSpPr>
          <p:cNvPr id="99" name="Google Shape;99;p14"/>
          <p:cNvSpPr/>
          <p:nvPr/>
        </p:nvSpPr>
        <p:spPr>
          <a:xfrm>
            <a:off x="5906993" y="2442358"/>
            <a:ext cx="1884045" cy="1554480"/>
          </a:xfrm>
          <a:custGeom>
            <a:rect b="b" l="l" r="r" t="t"/>
            <a:pathLst>
              <a:path extrusionOk="0" h="1554479" w="1884045">
                <a:moveTo>
                  <a:pt x="0" y="155392"/>
                </a:moveTo>
                <a:lnTo>
                  <a:pt x="7922" y="106276"/>
                </a:lnTo>
                <a:lnTo>
                  <a:pt x="29981" y="63619"/>
                </a:lnTo>
                <a:lnTo>
                  <a:pt x="63619" y="29981"/>
                </a:lnTo>
                <a:lnTo>
                  <a:pt x="106276" y="7922"/>
                </a:lnTo>
                <a:lnTo>
                  <a:pt x="155392" y="0"/>
                </a:lnTo>
                <a:lnTo>
                  <a:pt x="1728626" y="0"/>
                </a:lnTo>
                <a:lnTo>
                  <a:pt x="1777741" y="7922"/>
                </a:lnTo>
                <a:lnTo>
                  <a:pt x="1820398" y="29981"/>
                </a:lnTo>
                <a:lnTo>
                  <a:pt x="1854036" y="63619"/>
                </a:lnTo>
                <a:lnTo>
                  <a:pt x="1876095" y="106276"/>
                </a:lnTo>
                <a:lnTo>
                  <a:pt x="1884018" y="155392"/>
                </a:lnTo>
                <a:lnTo>
                  <a:pt x="1884018" y="1398529"/>
                </a:lnTo>
                <a:lnTo>
                  <a:pt x="1876095" y="1447644"/>
                </a:lnTo>
                <a:lnTo>
                  <a:pt x="1854036" y="1490301"/>
                </a:lnTo>
                <a:lnTo>
                  <a:pt x="1820398" y="1523939"/>
                </a:lnTo>
                <a:lnTo>
                  <a:pt x="1777741" y="1545998"/>
                </a:lnTo>
                <a:lnTo>
                  <a:pt x="1728626" y="1553921"/>
                </a:lnTo>
                <a:lnTo>
                  <a:pt x="155392" y="1553921"/>
                </a:lnTo>
                <a:lnTo>
                  <a:pt x="106276" y="1545998"/>
                </a:lnTo>
                <a:lnTo>
                  <a:pt x="63619" y="1523939"/>
                </a:lnTo>
                <a:lnTo>
                  <a:pt x="29981" y="1490301"/>
                </a:lnTo>
                <a:lnTo>
                  <a:pt x="7922" y="1447644"/>
                </a:lnTo>
                <a:lnTo>
                  <a:pt x="0" y="1398529"/>
                </a:lnTo>
                <a:lnTo>
                  <a:pt x="0" y="155392"/>
                </a:lnTo>
                <a:close/>
              </a:path>
            </a:pathLst>
          </a:custGeom>
          <a:noFill/>
          <a:ln cap="flat" cmpd="sng" w="9525">
            <a:solidFill>
              <a:srgbClr val="4472C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 name="Google Shape;100;p14"/>
          <p:cNvSpPr txBox="1"/>
          <p:nvPr/>
        </p:nvSpPr>
        <p:spPr>
          <a:xfrm>
            <a:off x="5958629" y="2427223"/>
            <a:ext cx="1395095" cy="758541"/>
          </a:xfrm>
          <a:prstGeom prst="rect">
            <a:avLst/>
          </a:prstGeom>
          <a:noFill/>
          <a:ln>
            <a:noFill/>
          </a:ln>
        </p:spPr>
        <p:txBody>
          <a:bodyPr anchorCtr="0" anchor="t" bIns="0" lIns="0" spcFirstLastPara="1" rIns="0" wrap="square" tIns="40000">
            <a:spAutoFit/>
          </a:bodyPr>
          <a:lstStyle/>
          <a:p>
            <a:pPr indent="-114300" lvl="0" marL="127000" marR="0" rtl="0" algn="l">
              <a:lnSpc>
                <a:spcPct val="100000"/>
              </a:lnSpc>
              <a:spcBef>
                <a:spcPts val="0"/>
              </a:spcBef>
              <a:spcAft>
                <a:spcPts val="0"/>
              </a:spcAft>
              <a:buClr>
                <a:srgbClr val="FF0000"/>
              </a:buClr>
              <a:buSzPts val="1500"/>
              <a:buFont typeface="Calibri"/>
              <a:buChar char="•"/>
            </a:pPr>
            <a:r>
              <a:rPr lang="el-GR" sz="1500">
                <a:solidFill>
                  <a:srgbClr val="FF0000"/>
                </a:solidFill>
                <a:latin typeface="Calibri"/>
                <a:ea typeface="Calibri"/>
                <a:cs typeface="Calibri"/>
                <a:sym typeface="Calibri"/>
              </a:rPr>
              <a:t>Πρόγραμμα στην περιοχή</a:t>
            </a:r>
            <a:endParaRPr sz="1500">
              <a:solidFill>
                <a:schemeClr val="dk1"/>
              </a:solidFill>
              <a:latin typeface="Calibri"/>
              <a:ea typeface="Calibri"/>
              <a:cs typeface="Calibri"/>
              <a:sym typeface="Calibri"/>
            </a:endParaRPr>
          </a:p>
          <a:p>
            <a:pPr indent="-114300" lvl="0" marL="127000" marR="0" rtl="0" algn="l">
              <a:lnSpc>
                <a:spcPct val="100000"/>
              </a:lnSpc>
              <a:spcBef>
                <a:spcPts val="215"/>
              </a:spcBef>
              <a:spcAft>
                <a:spcPts val="0"/>
              </a:spcAft>
              <a:buClr>
                <a:srgbClr val="FF0000"/>
              </a:buClr>
              <a:buSzPts val="1500"/>
              <a:buFont typeface="Calibri"/>
              <a:buChar char="•"/>
            </a:pPr>
            <a:r>
              <a:rPr lang="el-GR" sz="1500">
                <a:solidFill>
                  <a:srgbClr val="FF0000"/>
                </a:solidFill>
                <a:latin typeface="Calibri"/>
                <a:ea typeface="Calibri"/>
                <a:cs typeface="Calibri"/>
                <a:sym typeface="Calibri"/>
              </a:rPr>
              <a:t>Δράσεις</a:t>
            </a:r>
            <a:endParaRPr sz="1500">
              <a:solidFill>
                <a:schemeClr val="dk1"/>
              </a:solidFill>
              <a:latin typeface="Calibri"/>
              <a:ea typeface="Calibri"/>
              <a:cs typeface="Calibri"/>
              <a:sym typeface="Calibri"/>
            </a:endParaRPr>
          </a:p>
        </p:txBody>
      </p:sp>
      <p:pic>
        <p:nvPicPr>
          <p:cNvPr id="101" name="Google Shape;101;p14"/>
          <p:cNvPicPr preferRelativeResize="0"/>
          <p:nvPr/>
        </p:nvPicPr>
        <p:blipFill rotWithShape="1">
          <a:blip r:embed="rId4">
            <a:alphaModFix/>
          </a:blip>
          <a:srcRect b="0" l="0" r="0" t="0"/>
          <a:stretch/>
        </p:blipFill>
        <p:spPr>
          <a:xfrm>
            <a:off x="6325664" y="3663295"/>
            <a:ext cx="1674682" cy="665966"/>
          </a:xfrm>
          <a:prstGeom prst="rect">
            <a:avLst/>
          </a:prstGeom>
          <a:noFill/>
          <a:ln>
            <a:noFill/>
          </a:ln>
        </p:spPr>
      </p:pic>
      <p:sp>
        <p:nvSpPr>
          <p:cNvPr id="102" name="Google Shape;102;p14"/>
          <p:cNvSpPr txBox="1"/>
          <p:nvPr/>
        </p:nvSpPr>
        <p:spPr>
          <a:xfrm>
            <a:off x="6542294" y="3805428"/>
            <a:ext cx="1241425" cy="330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l-GR" sz="2000">
                <a:solidFill>
                  <a:srgbClr val="FFFFFF"/>
                </a:solidFill>
                <a:latin typeface="Calibri"/>
                <a:ea typeface="Calibri"/>
                <a:cs typeface="Calibri"/>
                <a:sym typeface="Calibri"/>
              </a:rPr>
              <a:t>Αξιολόγηση</a:t>
            </a:r>
            <a:endParaRPr sz="2000">
              <a:solidFill>
                <a:schemeClr val="dk1"/>
              </a:solidFill>
              <a:latin typeface="Calibri"/>
              <a:ea typeface="Calibri"/>
              <a:cs typeface="Calibri"/>
              <a:sym typeface="Calibri"/>
            </a:endParaRPr>
          </a:p>
        </p:txBody>
      </p:sp>
      <p:sp>
        <p:nvSpPr>
          <p:cNvPr id="103" name="Google Shape;103;p14"/>
          <p:cNvSpPr txBox="1"/>
          <p:nvPr>
            <p:ph type="title"/>
          </p:nvPr>
        </p:nvSpPr>
        <p:spPr>
          <a:xfrm>
            <a:off x="776164" y="511555"/>
            <a:ext cx="6913245" cy="1125855"/>
          </a:xfrm>
          <a:prstGeom prst="rect">
            <a:avLst/>
          </a:prstGeom>
          <a:noFill/>
          <a:ln>
            <a:noFill/>
          </a:ln>
        </p:spPr>
        <p:txBody>
          <a:bodyPr anchorCtr="0" anchor="t" bIns="0" lIns="0" spcFirstLastPara="1" rIns="0" wrap="square" tIns="10775">
            <a:spAutoFit/>
          </a:bodyPr>
          <a:lstStyle/>
          <a:p>
            <a:pPr indent="0" lvl="0" marL="12700" marR="5080" rtl="0" algn="l">
              <a:lnSpc>
                <a:spcPct val="100400"/>
              </a:lnSpc>
              <a:spcBef>
                <a:spcPts val="0"/>
              </a:spcBef>
              <a:spcAft>
                <a:spcPts val="0"/>
              </a:spcAft>
              <a:buNone/>
            </a:pPr>
            <a:r>
              <a:rPr b="0" lang="el-GR" sz="2400">
                <a:latin typeface="Calibri"/>
                <a:ea typeface="Calibri"/>
                <a:cs typeface="Calibri"/>
                <a:sym typeface="Calibri"/>
              </a:rPr>
              <a:t>Η συγκεκριμένη προσέγγιση σε γενικές γραμμές: από την περιοχή στην </a:t>
            </a:r>
            <a:r>
              <a:rPr lang="el-GR" sz="2400">
                <a:latin typeface="Calibri"/>
                <a:ea typeface="Calibri"/>
                <a:cs typeface="Calibri"/>
                <a:sym typeface="Calibri"/>
              </a:rPr>
              <a:t>εκτίμηση</a:t>
            </a:r>
            <a:r>
              <a:rPr b="0" lang="el-GR" sz="2400">
                <a:latin typeface="Calibri"/>
                <a:ea typeface="Calibri"/>
                <a:cs typeface="Calibri"/>
                <a:sym typeface="Calibri"/>
              </a:rPr>
              <a:t> της περιοχής… από την εκτίμηση στο αναπτυξιακό έργο της περιοχής</a:t>
            </a:r>
            <a:endParaRPr sz="24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7" name="Shape 107"/>
        <p:cNvGrpSpPr/>
        <p:nvPr/>
      </p:nvGrpSpPr>
      <p:grpSpPr>
        <a:xfrm>
          <a:off x="0" y="0"/>
          <a:ext cx="0" cy="0"/>
          <a:chOff x="0" y="0"/>
          <a:chExt cx="0" cy="0"/>
        </a:xfrm>
      </p:grpSpPr>
      <p:sp>
        <p:nvSpPr>
          <p:cNvPr id="108" name="Google Shape;108;p15"/>
          <p:cNvSpPr/>
          <p:nvPr/>
        </p:nvSpPr>
        <p:spPr>
          <a:xfrm>
            <a:off x="628650" y="2305050"/>
            <a:ext cx="7886700" cy="1104900"/>
          </a:xfrm>
          <a:custGeom>
            <a:rect b="b" l="l" r="r" t="t"/>
            <a:pathLst>
              <a:path extrusionOk="0" h="1104900" w="7886700">
                <a:moveTo>
                  <a:pt x="7886700" y="0"/>
                </a:moveTo>
                <a:lnTo>
                  <a:pt x="0" y="0"/>
                </a:lnTo>
                <a:lnTo>
                  <a:pt x="0" y="1104900"/>
                </a:lnTo>
                <a:lnTo>
                  <a:pt x="7886700" y="1104900"/>
                </a:lnTo>
                <a:lnTo>
                  <a:pt x="7886700" y="0"/>
                </a:lnTo>
                <a:close/>
              </a:path>
            </a:pathLst>
          </a:custGeom>
          <a:solidFill>
            <a:srgbClr val="DAE3F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9" name="Google Shape;109;p15"/>
          <p:cNvSpPr txBox="1"/>
          <p:nvPr>
            <p:ph type="title"/>
          </p:nvPr>
        </p:nvSpPr>
        <p:spPr>
          <a:xfrm>
            <a:off x="707390" y="2317810"/>
            <a:ext cx="7729219" cy="990015"/>
          </a:xfrm>
          <a:prstGeom prst="rect">
            <a:avLst/>
          </a:prstGeom>
          <a:noFill/>
          <a:ln>
            <a:noFill/>
          </a:ln>
        </p:spPr>
        <p:txBody>
          <a:bodyPr anchorCtr="0" anchor="t" bIns="0" lIns="0" spcFirstLastPara="1" rIns="0" wrap="square" tIns="66025">
            <a:spAutoFit/>
          </a:bodyPr>
          <a:lstStyle/>
          <a:p>
            <a:pPr indent="0" lvl="0" marL="12700" marR="5080" rtl="0" algn="l">
              <a:lnSpc>
                <a:spcPct val="109090"/>
              </a:lnSpc>
              <a:spcBef>
                <a:spcPts val="0"/>
              </a:spcBef>
              <a:spcAft>
                <a:spcPts val="0"/>
              </a:spcAft>
              <a:buNone/>
            </a:pPr>
            <a:r>
              <a:rPr b="0" lang="el-GR" sz="3300">
                <a:latin typeface="Calibri"/>
                <a:ea typeface="Calibri"/>
                <a:cs typeface="Calibri"/>
                <a:sym typeface="Calibri"/>
              </a:rPr>
              <a:t>1ο βήμα: η εκτίμηση και τα προβλήματα συγκεντρωτικά</a:t>
            </a:r>
            <a:endParaRPr sz="33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