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312" r:id="rId40"/>
    <p:sldId id="313"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9144000" cy="5715000" type="screen16x10"/>
  <p:notesSz cx="9144000" cy="5715000"/>
  <p:embeddedFontLst>
    <p:embeddedFont>
      <p:font typeface="Calibri" panose="020F0502020204030204" pitchFamily="34" charset="0"/>
      <p:regular r:id="rId59"/>
      <p:bold r:id="rId60"/>
      <p:italic r:id="rId61"/>
      <p:boldItalic r:id="rId62"/>
    </p:embeddedFont>
    <p:embeddedFont>
      <p:font typeface="Trebuchet MS" panose="020B060302020202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8B58312-3704-440A-BA7D-287E3234E9DC}">
  <a:tblStyle styleId="{38B58312-3704-440A-BA7D-287E3234E9DC}"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F523407-E584-40D0-8206-E8F7E2FEB83C}" styleName="Table_1">
    <a:wholeTbl>
      <a:tcTxStyle b="off" i="off">
        <a:font>
          <a:latin typeface="Calibri"/>
          <a:ea typeface="Calibri"/>
          <a:cs typeface="Calibri"/>
        </a:font>
        <a:schemeClr val="dk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40000"/>
            </a:schemeClr>
          </a:solidFill>
        </a:fill>
      </a:tcStyle>
    </a:band1H>
    <a:band2H>
      <a:tcTxStyle/>
      <a:tcStyle>
        <a:tcBdr/>
      </a:tcStyle>
    </a:band2H>
    <a:band1V>
      <a:tcTxStyle/>
      <a:tcStyle>
        <a:tcBdr>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tcBdr>
        <a:fill>
          <a:solidFill>
            <a:schemeClr val="accent6">
              <a:alpha val="40000"/>
            </a:schemeClr>
          </a:solidFill>
        </a:fill>
      </a:tcStyle>
    </a:band1V>
    <a:band2V>
      <a:tcTxStyle/>
      <a:tcStyle>
        <a:tcBdr/>
      </a:tcStyle>
    </a:band2V>
    <a:la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6"/>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4" d="100"/>
          <a:sy n="74" d="100"/>
        </p:scale>
        <p:origin x="875" y="-424"/>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2857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28575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5429250"/>
            <a:ext cx="3962400" cy="2857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5429250"/>
            <a:ext cx="3962400" cy="28575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l-GR"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1: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1: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0: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10: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1: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11: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2: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12: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3: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13: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4: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14: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5: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15: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6: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16: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7: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17: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8: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18: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9: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19: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2: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0: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20: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1: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21: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2: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22: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3: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23: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4: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5: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25: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6: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26: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7: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27: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8: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28:notes"/>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28:notes"/>
          <p:cNvSpPr txBox="1">
            <a:spLocks noGrp="1"/>
          </p:cNvSpPr>
          <p:nvPr>
            <p:ph type="sldNum" idx="12"/>
          </p:nvPr>
        </p:nvSpPr>
        <p:spPr>
          <a:xfrm>
            <a:off x="5180013" y="5429250"/>
            <a:ext cx="3962400" cy="28575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29: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p29: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3: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3: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30: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30: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1: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p31: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2: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32: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3: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33: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4: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34: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5: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35: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36: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36: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7: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p37: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38: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38: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41: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1" name="Google Shape;671;p41: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4: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4: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42: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7" name="Google Shape;677;p42: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43: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p43: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44: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 name="Google Shape;688;p44: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45: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2" name="Google Shape;722;p45: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46: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p46: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47: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p47: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48: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3" name="Google Shape;743;p48: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49: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p49: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50: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6" name="Google Shape;756;p50: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51: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1" name="Google Shape;761;p51: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5: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1" name="Google Shape;71;p5: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52: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7" name="Google Shape;767;p52: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53: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4" name="Google Shape;774;p53: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54: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0" name="Google Shape;780;p54: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55: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6" name="Google Shape;786;p55: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56: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2" name="Google Shape;792;p56: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6: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p6: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7: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7: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8: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8: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9:notes"/>
          <p:cNvSpPr txBox="1">
            <a:spLocks noGrp="1"/>
          </p:cNvSpPr>
          <p:nvPr>
            <p:ph type="body" idx="1"/>
          </p:nvPr>
        </p:nvSpPr>
        <p:spPr>
          <a:xfrm>
            <a:off x="914400" y="2751138"/>
            <a:ext cx="7315200" cy="22494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9: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ftr" idx="11"/>
          </p:nvPr>
        </p:nvSpPr>
        <p:spPr>
          <a:xfrm>
            <a:off x="3108960" y="5314950"/>
            <a:ext cx="2926080" cy="2857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dt" idx="10"/>
          </p:nvPr>
        </p:nvSpPr>
        <p:spPr>
          <a:xfrm>
            <a:off x="457200" y="5314950"/>
            <a:ext cx="2103120" cy="2857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6583680" y="5314950"/>
            <a:ext cx="2103120" cy="2857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l-GR"/>
              <a:t>‹nº›</a:t>
            </a:fld>
            <a:endParaRPr sz="1800" b="0" i="0" u="none" strike="noStrike" cap="none">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707390" y="2317810"/>
            <a:ext cx="7729219" cy="97599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200" b="0" i="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707390" y="1957323"/>
            <a:ext cx="7680325" cy="1805939"/>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1600" b="0" i="0">
                <a:solidFill>
                  <a:schemeClr val="dk1"/>
                </a:solidFill>
                <a:latin typeface="Calibri"/>
                <a:ea typeface="Calibri"/>
                <a:cs typeface="Calibri"/>
                <a:sym typeface="Calibri"/>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 name="Google Shape;22;p3"/>
          <p:cNvSpPr txBox="1">
            <a:spLocks noGrp="1"/>
          </p:cNvSpPr>
          <p:nvPr>
            <p:ph type="ftr" idx="11"/>
          </p:nvPr>
        </p:nvSpPr>
        <p:spPr>
          <a:xfrm>
            <a:off x="3108960" y="5314950"/>
            <a:ext cx="2926080" cy="2857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dt" idx="10"/>
          </p:nvPr>
        </p:nvSpPr>
        <p:spPr>
          <a:xfrm>
            <a:off x="457200" y="5314950"/>
            <a:ext cx="2103120" cy="2857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83680" y="5314950"/>
            <a:ext cx="2103120" cy="2857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l-GR"/>
              <a:t>‹nº›</a:t>
            </a:fld>
            <a:endParaRPr sz="1800" b="0" i="0" u="none" strike="noStrike" cap="none">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07390" y="2317810"/>
            <a:ext cx="7729219" cy="97599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200" b="0" i="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3108960" y="5314950"/>
            <a:ext cx="2926080" cy="2857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dt" idx="10"/>
          </p:nvPr>
        </p:nvSpPr>
        <p:spPr>
          <a:xfrm>
            <a:off x="457200" y="5314950"/>
            <a:ext cx="2103120" cy="2857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6583680" y="5314950"/>
            <a:ext cx="2103120" cy="2857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l-GR"/>
              <a:t>‹nº›</a:t>
            </a:fld>
            <a:endParaRPr sz="1800" b="0" i="0" u="none" strike="noStrike" cap="none">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0"/>
        <p:cNvGrpSpPr/>
        <p:nvPr/>
      </p:nvGrpSpPr>
      <p:grpSpPr>
        <a:xfrm>
          <a:off x="0" y="0"/>
          <a:ext cx="0" cy="0"/>
          <a:chOff x="0" y="0"/>
          <a:chExt cx="0" cy="0"/>
        </a:xfrm>
      </p:grpSpPr>
      <p:sp>
        <p:nvSpPr>
          <p:cNvPr id="31" name="Google Shape;31;p5"/>
          <p:cNvSpPr txBox="1">
            <a:spLocks noGrp="1"/>
          </p:cNvSpPr>
          <p:nvPr>
            <p:ph type="ctrTitle"/>
          </p:nvPr>
        </p:nvSpPr>
        <p:spPr>
          <a:xfrm>
            <a:off x="685800" y="1771650"/>
            <a:ext cx="7772400" cy="12001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
          <p:cNvSpPr txBox="1">
            <a:spLocks noGrp="1"/>
          </p:cNvSpPr>
          <p:nvPr>
            <p:ph type="subTitle" idx="1"/>
          </p:nvPr>
        </p:nvSpPr>
        <p:spPr>
          <a:xfrm>
            <a:off x="1371600" y="3200400"/>
            <a:ext cx="6400800" cy="14287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3108960" y="5314950"/>
            <a:ext cx="2926080" cy="2857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dt" idx="10"/>
          </p:nvPr>
        </p:nvSpPr>
        <p:spPr>
          <a:xfrm>
            <a:off x="457200" y="5314950"/>
            <a:ext cx="2103120" cy="2857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6583680" y="5314950"/>
            <a:ext cx="2103120" cy="2857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l-GR"/>
              <a:t>‹nº›</a:t>
            </a:fld>
            <a:endParaRPr sz="18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707390" y="2317810"/>
            <a:ext cx="7729219" cy="97599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200" b="0" i="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457200" y="1314450"/>
            <a:ext cx="3977640" cy="377190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9" name="Google Shape;39;p6"/>
          <p:cNvSpPr txBox="1">
            <a:spLocks noGrp="1"/>
          </p:cNvSpPr>
          <p:nvPr>
            <p:ph type="body" idx="2"/>
          </p:nvPr>
        </p:nvSpPr>
        <p:spPr>
          <a:xfrm>
            <a:off x="4709160" y="1314450"/>
            <a:ext cx="3977640" cy="377190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3108960" y="5314950"/>
            <a:ext cx="2926080" cy="2857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dt" idx="10"/>
          </p:nvPr>
        </p:nvSpPr>
        <p:spPr>
          <a:xfrm>
            <a:off x="457200" y="5314950"/>
            <a:ext cx="2103120" cy="2857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6583680" y="5314950"/>
            <a:ext cx="2103120" cy="2857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l-GR"/>
              <a:t>‹nº›</a:t>
            </a:fld>
            <a:endParaRPr sz="1800">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707390" y="2317810"/>
            <a:ext cx="7729219" cy="975995"/>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707390" y="1957323"/>
            <a:ext cx="7680325" cy="1805939"/>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2" name="Google Shape;12;p1"/>
          <p:cNvSpPr txBox="1">
            <a:spLocks noGrp="1"/>
          </p:cNvSpPr>
          <p:nvPr>
            <p:ph type="ftr" idx="11"/>
          </p:nvPr>
        </p:nvSpPr>
        <p:spPr>
          <a:xfrm>
            <a:off x="3108960" y="5314950"/>
            <a:ext cx="2926080" cy="28575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dt" idx="10"/>
          </p:nvPr>
        </p:nvSpPr>
        <p:spPr>
          <a:xfrm>
            <a:off x="457200" y="5314950"/>
            <a:ext cx="2103120" cy="28575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83680" y="5314950"/>
            <a:ext cx="2103120" cy="28575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l-G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23.pn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27.png"/><Relationship Id="rId1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6"/>
        <p:cNvGrpSpPr/>
        <p:nvPr/>
      </p:nvGrpSpPr>
      <p:grpSpPr>
        <a:xfrm>
          <a:off x="0" y="0"/>
          <a:ext cx="0" cy="0"/>
          <a:chOff x="0" y="0"/>
          <a:chExt cx="0" cy="0"/>
        </a:xfrm>
      </p:grpSpPr>
      <p:sp>
        <p:nvSpPr>
          <p:cNvPr id="47" name="Google Shape;47;p7"/>
          <p:cNvSpPr txBox="1"/>
          <p:nvPr/>
        </p:nvSpPr>
        <p:spPr>
          <a:xfrm>
            <a:off x="276599" y="790447"/>
            <a:ext cx="4455058" cy="3736516"/>
          </a:xfrm>
          <a:prstGeom prst="rect">
            <a:avLst/>
          </a:prstGeom>
          <a:noFill/>
          <a:ln>
            <a:noFill/>
          </a:ln>
        </p:spPr>
        <p:txBody>
          <a:bodyPr spcFirstLastPara="1" wrap="square" lIns="0" tIns="42525" rIns="0" bIns="0" anchor="t" anchorCtr="0">
            <a:spAutoFit/>
          </a:bodyPr>
          <a:lstStyle/>
          <a:p>
            <a:pPr marL="12700" marR="1562735" lvl="0" indent="0" algn="l" rtl="0">
              <a:lnSpc>
                <a:spcPct val="105333"/>
              </a:lnSpc>
              <a:spcBef>
                <a:spcPts val="0"/>
              </a:spcBef>
              <a:spcAft>
                <a:spcPts val="0"/>
              </a:spcAft>
              <a:buNone/>
            </a:pPr>
            <a:r>
              <a:rPr lang="el-GR" sz="1500" b="0" i="0" u="none" strike="noStrike" cap="none" dirty="0">
                <a:solidFill>
                  <a:srgbClr val="44546A"/>
                </a:solidFill>
                <a:latin typeface="Calibri"/>
                <a:ea typeface="Calibri"/>
                <a:cs typeface="Calibri"/>
                <a:sym typeface="Calibri"/>
              </a:rPr>
              <a:t>Blended mobility of VET  learners</a:t>
            </a:r>
            <a:endParaRPr sz="1500" b="0" i="0" u="none" strike="noStrike" cap="none" dirty="0">
              <a:solidFill>
                <a:schemeClr val="dk1"/>
              </a:solidFill>
              <a:latin typeface="Calibri"/>
              <a:ea typeface="Calibri"/>
              <a:cs typeface="Calibri"/>
              <a:sym typeface="Calibri"/>
            </a:endParaRPr>
          </a:p>
          <a:p>
            <a:pPr marL="12700" marR="0" lvl="0" indent="0" algn="l" rtl="0">
              <a:lnSpc>
                <a:spcPct val="112600"/>
              </a:lnSpc>
              <a:spcBef>
                <a:spcPts val="0"/>
              </a:spcBef>
              <a:spcAft>
                <a:spcPts val="0"/>
              </a:spcAft>
              <a:buNone/>
            </a:pPr>
            <a:r>
              <a:rPr lang="el-GR" sz="1500" b="0" i="0" u="none" strike="noStrike" cap="none" dirty="0">
                <a:solidFill>
                  <a:srgbClr val="44546A"/>
                </a:solidFill>
                <a:latin typeface="Calibri"/>
                <a:ea typeface="Calibri"/>
                <a:cs typeface="Calibri"/>
                <a:sym typeface="Calibri"/>
              </a:rPr>
              <a:t>Training material</a:t>
            </a:r>
            <a:endParaRPr sz="1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55"/>
              </a:spcBef>
              <a:spcAft>
                <a:spcPts val="0"/>
              </a:spcAft>
              <a:buNone/>
            </a:pPr>
            <a:endParaRPr sz="1550" b="0" i="0" u="none" strike="noStrike" cap="none" dirty="0">
              <a:solidFill>
                <a:schemeClr val="dk1"/>
              </a:solidFill>
              <a:latin typeface="Calibri"/>
              <a:ea typeface="Calibri"/>
              <a:cs typeface="Calibri"/>
              <a:sym typeface="Calibri"/>
            </a:endParaRPr>
          </a:p>
          <a:p>
            <a:pPr marL="12700" marR="36830" lvl="0">
              <a:lnSpc>
                <a:spcPct val="90900"/>
              </a:lnSpc>
              <a:spcBef>
                <a:spcPts val="5"/>
              </a:spcBef>
            </a:pPr>
            <a:r>
              <a:rPr lang="pt-PT" sz="2850" dirty="0">
                <a:solidFill>
                  <a:schemeClr val="dk1"/>
                </a:solidFill>
                <a:latin typeface="Calibri"/>
                <a:ea typeface="Calibri"/>
                <a:cs typeface="Calibri"/>
                <a:sym typeface="Calibri"/>
              </a:rPr>
              <a:t>A conceção de uma  estratégia territorial: aplicação às questões alimentares</a:t>
            </a:r>
          </a:p>
          <a:p>
            <a:pPr marL="12700" marR="36830" lvl="0">
              <a:lnSpc>
                <a:spcPct val="90900"/>
              </a:lnSpc>
              <a:spcBef>
                <a:spcPts val="5"/>
              </a:spcBef>
            </a:pPr>
            <a:r>
              <a:rPr lang="el-GR" sz="3500" b="0" i="0" u="none" strike="noStrike" cap="none" dirty="0">
                <a:solidFill>
                  <a:srgbClr val="44546A"/>
                </a:solidFill>
                <a:latin typeface="Calibri"/>
                <a:ea typeface="Calibri"/>
                <a:cs typeface="Calibri"/>
                <a:sym typeface="Calibri"/>
              </a:rPr>
              <a:t>IADT</a:t>
            </a:r>
            <a:endParaRPr sz="3500" b="0" i="0" u="none" strike="noStrike" cap="none" dirty="0">
              <a:solidFill>
                <a:schemeClr val="dk1"/>
              </a:solidFill>
              <a:latin typeface="Calibri"/>
              <a:ea typeface="Calibri"/>
              <a:cs typeface="Calibri"/>
              <a:sym typeface="Calibri"/>
            </a:endParaRPr>
          </a:p>
          <a:p>
            <a:pPr marL="12700" marR="139700" lvl="0">
              <a:lnSpc>
                <a:spcPct val="101000"/>
              </a:lnSpc>
              <a:spcBef>
                <a:spcPts val="890"/>
              </a:spcBef>
            </a:pPr>
            <a:r>
              <a:rPr lang="pt-PT" sz="1000" dirty="0">
                <a:solidFill>
                  <a:schemeClr val="dk1"/>
                </a:solidFill>
                <a:latin typeface="Calibri"/>
                <a:ea typeface="Calibri"/>
                <a:cs typeface="Calibri"/>
                <a:sym typeface="Calibri"/>
              </a:rPr>
              <a:t>Laurent </a:t>
            </a:r>
            <a:r>
              <a:rPr lang="pt-PT" sz="1000" dirty="0" err="1">
                <a:solidFill>
                  <a:schemeClr val="dk1"/>
                </a:solidFill>
                <a:latin typeface="Calibri"/>
                <a:ea typeface="Calibri"/>
                <a:cs typeface="Calibri"/>
                <a:sym typeface="Calibri"/>
              </a:rPr>
              <a:t>Rieutort</a:t>
            </a:r>
            <a:r>
              <a:rPr lang="pt-PT" sz="1000" dirty="0">
                <a:solidFill>
                  <a:schemeClr val="dk1"/>
                </a:solidFill>
                <a:latin typeface="Calibri"/>
                <a:ea typeface="Calibri"/>
                <a:cs typeface="Calibri"/>
                <a:sym typeface="Calibri"/>
              </a:rPr>
              <a:t>, Professor de Geografia na Universidade de </a:t>
            </a:r>
            <a:r>
              <a:rPr lang="pt-PT" sz="1000" dirty="0" err="1">
                <a:solidFill>
                  <a:schemeClr val="dk1"/>
                </a:solidFill>
                <a:latin typeface="Calibri"/>
                <a:ea typeface="Calibri"/>
                <a:cs typeface="Calibri"/>
                <a:sym typeface="Calibri"/>
              </a:rPr>
              <a:t>Clermont</a:t>
            </a:r>
            <a:r>
              <a:rPr lang="pt-PT" sz="1000" dirty="0">
                <a:solidFill>
                  <a:schemeClr val="dk1"/>
                </a:solidFill>
                <a:latin typeface="Calibri"/>
                <a:ea typeface="Calibri"/>
                <a:cs typeface="Calibri"/>
                <a:sym typeface="Calibri"/>
              </a:rPr>
              <a:t> Auvergne, Diretor do IADT, UMR </a:t>
            </a:r>
            <a:r>
              <a:rPr lang="pt-PT" sz="1000" dirty="0" err="1">
                <a:solidFill>
                  <a:schemeClr val="dk1"/>
                </a:solidFill>
                <a:latin typeface="Calibri"/>
                <a:ea typeface="Calibri"/>
                <a:cs typeface="Calibri"/>
                <a:sym typeface="Calibri"/>
              </a:rPr>
              <a:t>Territoires</a:t>
            </a:r>
            <a:r>
              <a:rPr lang="pt-PT" sz="1000" dirty="0">
                <a:solidFill>
                  <a:schemeClr val="dk1"/>
                </a:solidFill>
                <a:latin typeface="Calibri"/>
                <a:ea typeface="Calibri"/>
                <a:cs typeface="Calibri"/>
                <a:sym typeface="Calibri"/>
              </a:rPr>
              <a:t> </a:t>
            </a:r>
          </a:p>
          <a:p>
            <a:pPr marL="12700" marR="139700" lvl="0">
              <a:lnSpc>
                <a:spcPct val="101000"/>
              </a:lnSpc>
              <a:spcBef>
                <a:spcPts val="890"/>
              </a:spcBef>
            </a:pPr>
            <a:r>
              <a:rPr lang="pt-PT" sz="1000" dirty="0">
                <a:solidFill>
                  <a:schemeClr val="dk1"/>
                </a:solidFill>
                <a:latin typeface="Calibri"/>
                <a:ea typeface="Calibri"/>
                <a:cs typeface="Calibri"/>
                <a:sym typeface="Calibri"/>
              </a:rPr>
              <a:t>Com contribuições de Salma </a:t>
            </a:r>
            <a:r>
              <a:rPr lang="pt-PT" sz="1000" dirty="0" err="1">
                <a:solidFill>
                  <a:schemeClr val="dk1"/>
                </a:solidFill>
                <a:latin typeface="Calibri"/>
                <a:ea typeface="Calibri"/>
                <a:cs typeface="Calibri"/>
                <a:sym typeface="Calibri"/>
              </a:rPr>
              <a:t>Loudiyi</a:t>
            </a:r>
            <a:r>
              <a:rPr lang="pt-PT" sz="1000" dirty="0">
                <a:solidFill>
                  <a:schemeClr val="dk1"/>
                </a:solidFill>
                <a:latin typeface="Calibri"/>
                <a:ea typeface="Calibri"/>
                <a:cs typeface="Calibri"/>
                <a:sym typeface="Calibri"/>
              </a:rPr>
              <a:t>, Professora de Geografia na </a:t>
            </a:r>
            <a:r>
              <a:rPr lang="pt-PT" sz="1000" dirty="0" err="1">
                <a:solidFill>
                  <a:schemeClr val="dk1"/>
                </a:solidFill>
                <a:latin typeface="Calibri"/>
                <a:ea typeface="Calibri"/>
                <a:cs typeface="Calibri"/>
                <a:sym typeface="Calibri"/>
              </a:rPr>
              <a:t>Vetagro</a:t>
            </a:r>
            <a:r>
              <a:rPr lang="pt-PT" sz="1000" dirty="0">
                <a:solidFill>
                  <a:schemeClr val="dk1"/>
                </a:solidFill>
                <a:latin typeface="Calibri"/>
                <a:ea typeface="Calibri"/>
                <a:cs typeface="Calibri"/>
                <a:sym typeface="Calibri"/>
              </a:rPr>
              <a:t> </a:t>
            </a:r>
            <a:r>
              <a:rPr lang="pt-PT" sz="1000" dirty="0" err="1">
                <a:solidFill>
                  <a:schemeClr val="dk1"/>
                </a:solidFill>
                <a:latin typeface="Calibri"/>
                <a:ea typeface="Calibri"/>
                <a:cs typeface="Calibri"/>
                <a:sym typeface="Calibri"/>
              </a:rPr>
              <a:t>Sup</a:t>
            </a:r>
            <a:r>
              <a:rPr lang="pt-PT" sz="1000" dirty="0">
                <a:solidFill>
                  <a:schemeClr val="dk1"/>
                </a:solidFill>
                <a:latin typeface="Calibri"/>
                <a:ea typeface="Calibri"/>
                <a:cs typeface="Calibri"/>
                <a:sym typeface="Calibri"/>
              </a:rPr>
              <a:t>, UMR </a:t>
            </a:r>
            <a:r>
              <a:rPr lang="pt-PT" sz="1000" dirty="0" err="1">
                <a:solidFill>
                  <a:schemeClr val="dk1"/>
                </a:solidFill>
                <a:latin typeface="Calibri"/>
                <a:ea typeface="Calibri"/>
                <a:cs typeface="Calibri"/>
                <a:sym typeface="Calibri"/>
              </a:rPr>
              <a:t>Territoires</a:t>
            </a:r>
            <a:endParaRPr sz="1000" b="0" i="0" u="none" strike="noStrike" cap="none" dirty="0">
              <a:solidFill>
                <a:schemeClr val="dk1"/>
              </a:solidFill>
              <a:latin typeface="Calibri"/>
              <a:ea typeface="Calibri"/>
              <a:cs typeface="Calibri"/>
              <a:sym typeface="Calibri"/>
            </a:endParaRPr>
          </a:p>
        </p:txBody>
      </p:sp>
      <p:pic>
        <p:nvPicPr>
          <p:cNvPr id="48" name="Google Shape;48;p7"/>
          <p:cNvPicPr preferRelativeResize="0"/>
          <p:nvPr/>
        </p:nvPicPr>
        <p:blipFill rotWithShape="1">
          <a:blip r:embed="rId3">
            <a:alphaModFix/>
          </a:blip>
          <a:srcRect/>
          <a:stretch/>
        </p:blipFill>
        <p:spPr>
          <a:xfrm>
            <a:off x="4849367" y="774191"/>
            <a:ext cx="4136915" cy="3454909"/>
          </a:xfrm>
          <a:prstGeom prst="rect">
            <a:avLst/>
          </a:prstGeom>
          <a:noFill/>
          <a:ln>
            <a:noFill/>
          </a:ln>
        </p:spPr>
      </p:pic>
      <p:sp>
        <p:nvSpPr>
          <p:cNvPr id="49" name="Google Shape;49;p7"/>
          <p:cNvSpPr txBox="1"/>
          <p:nvPr/>
        </p:nvSpPr>
        <p:spPr>
          <a:xfrm>
            <a:off x="276597" y="4573523"/>
            <a:ext cx="3968115" cy="650240"/>
          </a:xfrm>
          <a:prstGeom prst="rect">
            <a:avLst/>
          </a:prstGeom>
          <a:noFill/>
          <a:ln>
            <a:noFill/>
          </a:ln>
        </p:spPr>
        <p:txBody>
          <a:bodyPr spcFirstLastPara="1" wrap="square" lIns="0" tIns="17775" rIns="0" bIns="0" anchor="t" anchorCtr="0">
            <a:spAutoFit/>
          </a:bodyPr>
          <a:lstStyle/>
          <a:p>
            <a:pPr marL="12700" marR="5080" lvl="0" indent="0" algn="just" rtl="0">
              <a:lnSpc>
                <a:spcPct val="100800"/>
              </a:lnSpc>
              <a:spcBef>
                <a:spcPts val="0"/>
              </a:spcBef>
              <a:spcAft>
                <a:spcPts val="0"/>
              </a:spcAft>
              <a:buNone/>
            </a:pPr>
            <a:r>
              <a:rPr lang="el-GR" sz="800" b="0" i="0" u="none" strike="noStrike" cap="none">
                <a:solidFill>
                  <a:schemeClr val="dk1"/>
                </a:solidFill>
                <a:latin typeface="Calibri"/>
                <a:ea typeface="Calibri"/>
                <a:cs typeface="Calibri"/>
                <a:sym typeface="Calibri"/>
              </a:rPr>
              <a:t>The European Commission’s support for the produc4on of this publica4on does  not  cons4tute an endorsement of the contents, which reﬂect the views only of the authors, and  the Commission cannot be held responsible for any use which may be made of the  informa4on contained therein.</a:t>
            </a:r>
            <a:endParaRPr sz="800" b="0" i="0" u="none" strike="noStrike" cap="none">
              <a:solidFill>
                <a:schemeClr val="dk1"/>
              </a:solidFill>
              <a:latin typeface="Calibri"/>
              <a:ea typeface="Calibri"/>
              <a:cs typeface="Calibri"/>
              <a:sym typeface="Calibri"/>
            </a:endParaRPr>
          </a:p>
          <a:p>
            <a:pPr marL="12700" marR="0" lvl="0" indent="0" algn="just" rtl="0">
              <a:lnSpc>
                <a:spcPct val="100000"/>
              </a:lnSpc>
              <a:spcBef>
                <a:spcPts val="45"/>
              </a:spcBef>
              <a:spcAft>
                <a:spcPts val="0"/>
              </a:spcAft>
              <a:buNone/>
            </a:pPr>
            <a:r>
              <a:rPr lang="el-GR" sz="800" b="1" i="0" u="none" strike="noStrike" cap="none">
                <a:solidFill>
                  <a:schemeClr val="dk1"/>
                </a:solidFill>
                <a:latin typeface="Calibri"/>
                <a:ea typeface="Calibri"/>
                <a:cs typeface="Calibri"/>
                <a:sym typeface="Calibri"/>
              </a:rPr>
              <a:t>ID 2020-1-EL01-KA202-079113</a:t>
            </a:r>
            <a:endParaRPr sz="800" b="0" i="0" u="none" strike="noStrike" cap="none">
              <a:solidFill>
                <a:schemeClr val="dk1"/>
              </a:solidFill>
              <a:latin typeface="Calibri"/>
              <a:ea typeface="Calibri"/>
              <a:cs typeface="Calibri"/>
              <a:sym typeface="Calibri"/>
            </a:endParaRPr>
          </a:p>
        </p:txBody>
      </p:sp>
      <p:pic>
        <p:nvPicPr>
          <p:cNvPr id="50" name="Google Shape;50;p7"/>
          <p:cNvPicPr preferRelativeResize="0"/>
          <p:nvPr/>
        </p:nvPicPr>
        <p:blipFill rotWithShape="1">
          <a:blip r:embed="rId4">
            <a:alphaModFix/>
          </a:blip>
          <a:srcRect/>
          <a:stretch/>
        </p:blipFill>
        <p:spPr>
          <a:xfrm>
            <a:off x="6802435" y="4868589"/>
            <a:ext cx="2183847" cy="465887"/>
          </a:xfrm>
          <a:prstGeom prst="rect">
            <a:avLst/>
          </a:prstGeom>
          <a:noFill/>
          <a:ln>
            <a:noFill/>
          </a:ln>
        </p:spPr>
      </p:pic>
      <p:pic>
        <p:nvPicPr>
          <p:cNvPr id="51" name="Google Shape;51;p7"/>
          <p:cNvPicPr preferRelativeResize="0"/>
          <p:nvPr/>
        </p:nvPicPr>
        <p:blipFill rotWithShape="1">
          <a:blip r:embed="rId5">
            <a:alphaModFix/>
          </a:blip>
          <a:srcRect/>
          <a:stretch/>
        </p:blipFill>
        <p:spPr>
          <a:xfrm>
            <a:off x="4480444" y="4868589"/>
            <a:ext cx="2108539" cy="56656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3"/>
        <p:cNvGrpSpPr/>
        <p:nvPr/>
      </p:nvGrpSpPr>
      <p:grpSpPr>
        <a:xfrm>
          <a:off x="0" y="0"/>
          <a:ext cx="0" cy="0"/>
          <a:chOff x="0" y="0"/>
          <a:chExt cx="0" cy="0"/>
        </a:xfrm>
      </p:grpSpPr>
      <p:sp>
        <p:nvSpPr>
          <p:cNvPr id="114" name="Google Shape;114;p16"/>
          <p:cNvSpPr txBox="1"/>
          <p:nvPr/>
        </p:nvSpPr>
        <p:spPr>
          <a:xfrm>
            <a:off x="609600" y="1119068"/>
            <a:ext cx="7924800" cy="3411180"/>
          </a:xfrm>
          <a:prstGeom prst="rect">
            <a:avLst/>
          </a:prstGeom>
          <a:noFill/>
          <a:ln>
            <a:noFill/>
          </a:ln>
        </p:spPr>
        <p:txBody>
          <a:bodyPr spcFirstLastPara="1" wrap="square" lIns="0" tIns="86350" rIns="0" bIns="0" anchor="t" anchorCtr="0">
            <a:spAutoFit/>
          </a:bodyPr>
          <a:lstStyle/>
          <a:p>
            <a:pPr marR="12700" lvl="0">
              <a:lnSpc>
                <a:spcPct val="96000"/>
              </a:lnSpc>
            </a:pPr>
            <a:r>
              <a:rPr lang="pt-PT" sz="2500" dirty="0">
                <a:solidFill>
                  <a:schemeClr val="dk1"/>
                </a:solidFill>
                <a:latin typeface="Calibri"/>
                <a:ea typeface="Calibri"/>
                <a:cs typeface="Calibri"/>
                <a:sym typeface="Calibri"/>
              </a:rPr>
              <a:t>O </a:t>
            </a:r>
            <a:r>
              <a:rPr lang="pt-PT" sz="2500" b="1" dirty="0">
                <a:solidFill>
                  <a:schemeClr val="dk1"/>
                </a:solidFill>
                <a:latin typeface="Calibri"/>
                <a:ea typeface="Calibri"/>
                <a:cs typeface="Calibri"/>
                <a:sym typeface="Calibri"/>
              </a:rPr>
              <a:t>diagnóstico</a:t>
            </a:r>
            <a:r>
              <a:rPr lang="pt-PT" sz="2500" dirty="0">
                <a:solidFill>
                  <a:schemeClr val="dk1"/>
                </a:solidFill>
                <a:latin typeface="Calibri"/>
                <a:ea typeface="Calibri"/>
                <a:cs typeface="Calibri"/>
                <a:sym typeface="Calibri"/>
              </a:rPr>
              <a:t> deve basear-se numa análise sistémica: deve apreender as componentes do sistema espacial (</a:t>
            </a:r>
            <a:r>
              <a:rPr lang="pt-PT" sz="2500" dirty="0" err="1">
                <a:solidFill>
                  <a:schemeClr val="dk1"/>
                </a:solidFill>
                <a:latin typeface="Calibri"/>
                <a:ea typeface="Calibri"/>
                <a:cs typeface="Calibri"/>
                <a:sym typeface="Calibri"/>
              </a:rPr>
              <a:t>actividades</a:t>
            </a:r>
            <a:r>
              <a:rPr lang="pt-PT" sz="2500" dirty="0">
                <a:solidFill>
                  <a:schemeClr val="dk1"/>
                </a:solidFill>
                <a:latin typeface="Calibri"/>
                <a:ea typeface="Calibri"/>
                <a:cs typeface="Calibri"/>
                <a:sym typeface="Calibri"/>
              </a:rPr>
              <a:t>, funções, </a:t>
            </a:r>
            <a:r>
              <a:rPr lang="pt-PT" sz="2500" dirty="0" err="1">
                <a:solidFill>
                  <a:schemeClr val="dk1"/>
                </a:solidFill>
                <a:latin typeface="Calibri"/>
                <a:ea typeface="Calibri"/>
                <a:cs typeface="Calibri"/>
                <a:sym typeface="Calibri"/>
              </a:rPr>
              <a:t>actores</a:t>
            </a:r>
            <a:r>
              <a:rPr lang="pt-PT" sz="2500" dirty="0">
                <a:solidFill>
                  <a:schemeClr val="dk1"/>
                </a:solidFill>
                <a:latin typeface="Calibri"/>
                <a:ea typeface="Calibri"/>
                <a:cs typeface="Calibri"/>
                <a:sym typeface="Calibri"/>
              </a:rPr>
              <a:t>, ambiente, etc.) numa base quantitativa (estatísticas) e qualitativa (entrevistas), medir os legados, a avaliação dos procedimentos </a:t>
            </a:r>
            <a:r>
              <a:rPr lang="pt-PT" sz="2500" dirty="0" err="1">
                <a:solidFill>
                  <a:schemeClr val="dk1"/>
                </a:solidFill>
                <a:latin typeface="Calibri"/>
                <a:ea typeface="Calibri"/>
                <a:cs typeface="Calibri"/>
                <a:sym typeface="Calibri"/>
              </a:rPr>
              <a:t>actuais</a:t>
            </a:r>
            <a:r>
              <a:rPr lang="pt-PT" sz="2500" dirty="0">
                <a:solidFill>
                  <a:schemeClr val="dk1"/>
                </a:solidFill>
                <a:latin typeface="Calibri"/>
                <a:ea typeface="Calibri"/>
                <a:cs typeface="Calibri"/>
                <a:sym typeface="Calibri"/>
              </a:rPr>
              <a:t>, a interação dos </a:t>
            </a:r>
            <a:r>
              <a:rPr lang="pt-PT" sz="2500" dirty="0" err="1">
                <a:solidFill>
                  <a:schemeClr val="dk1"/>
                </a:solidFill>
                <a:latin typeface="Calibri"/>
                <a:ea typeface="Calibri"/>
                <a:cs typeface="Calibri"/>
                <a:sym typeface="Calibri"/>
              </a:rPr>
              <a:t>actores</a:t>
            </a:r>
            <a:r>
              <a:rPr lang="pt-PT" sz="2500" dirty="0">
                <a:solidFill>
                  <a:schemeClr val="dk1"/>
                </a:solidFill>
                <a:latin typeface="Calibri"/>
                <a:ea typeface="Calibri"/>
                <a:cs typeface="Calibri"/>
                <a:sym typeface="Calibri"/>
              </a:rPr>
              <a:t>, as </a:t>
            </a:r>
            <a:r>
              <a:rPr lang="pt-PT" sz="2500" dirty="0" err="1">
                <a:solidFill>
                  <a:schemeClr val="dk1"/>
                </a:solidFill>
                <a:latin typeface="Calibri"/>
                <a:ea typeface="Calibri"/>
                <a:cs typeface="Calibri"/>
                <a:sym typeface="Calibri"/>
              </a:rPr>
              <a:t>perspectivas</a:t>
            </a:r>
            <a:r>
              <a:rPr lang="pt-PT" sz="2500" dirty="0">
                <a:solidFill>
                  <a:schemeClr val="dk1"/>
                </a:solidFill>
                <a:latin typeface="Calibri"/>
                <a:ea typeface="Calibri"/>
                <a:cs typeface="Calibri"/>
                <a:sym typeface="Calibri"/>
              </a:rPr>
              <a:t>, as problemáticas, sem negligenciar a dialética do local e do global. </a:t>
            </a:r>
          </a:p>
          <a:p>
            <a:pPr marR="12700" lvl="0">
              <a:lnSpc>
                <a:spcPct val="96000"/>
              </a:lnSpc>
            </a:pPr>
            <a:r>
              <a:rPr lang="pt-PT" sz="2500" dirty="0">
                <a:solidFill>
                  <a:schemeClr val="dk1"/>
                </a:solidFill>
                <a:latin typeface="Calibri"/>
                <a:ea typeface="Calibri"/>
                <a:cs typeface="Calibri"/>
                <a:sym typeface="Calibri"/>
              </a:rPr>
              <a:t>Este </a:t>
            </a:r>
            <a:r>
              <a:rPr lang="pt-PT" sz="2500" b="1" dirty="0">
                <a:solidFill>
                  <a:schemeClr val="dk1"/>
                </a:solidFill>
                <a:latin typeface="Calibri"/>
                <a:ea typeface="Calibri"/>
                <a:cs typeface="Calibri"/>
                <a:sym typeface="Calibri"/>
              </a:rPr>
              <a:t>olhar</a:t>
            </a:r>
            <a:r>
              <a:rPr lang="pt-PT" sz="2500" dirty="0">
                <a:solidFill>
                  <a:schemeClr val="dk1"/>
                </a:solidFill>
                <a:latin typeface="Calibri"/>
                <a:ea typeface="Calibri"/>
                <a:cs typeface="Calibri"/>
                <a:sym typeface="Calibri"/>
              </a:rPr>
              <a:t> deve ser profissional, qualitativo, baseado em parcerias e participativo.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707389" y="221531"/>
            <a:ext cx="7719695" cy="862287"/>
          </a:xfrm>
          <a:prstGeom prst="rect">
            <a:avLst/>
          </a:prstGeom>
          <a:noFill/>
          <a:ln>
            <a:noFill/>
          </a:ln>
        </p:spPr>
        <p:txBody>
          <a:bodyPr spcFirstLastPara="1" wrap="square" lIns="0" tIns="12700" rIns="0" bIns="0" anchor="t" anchorCtr="0">
            <a:spAutoFit/>
          </a:bodyPr>
          <a:lstStyle/>
          <a:p>
            <a:pPr marL="12700" lvl="0">
              <a:lnSpc>
                <a:spcPct val="114583"/>
              </a:lnSpc>
            </a:pPr>
            <a:r>
              <a:rPr lang="pt-PT" sz="2400" b="1" dirty="0"/>
              <a:t>Como é que se resume um diagnóstico? </a:t>
            </a:r>
            <a:br>
              <a:rPr lang="pt-PT" sz="2400" b="1" dirty="0"/>
            </a:br>
            <a:r>
              <a:rPr lang="pt-PT" sz="2400" b="1" dirty="0"/>
              <a:t>=&gt; São possíveis diferentes métodos </a:t>
            </a:r>
            <a:endParaRPr sz="2400" dirty="0">
              <a:latin typeface="Calibri"/>
              <a:ea typeface="Calibri"/>
              <a:cs typeface="Calibri"/>
              <a:sym typeface="Calibri"/>
            </a:endParaRPr>
          </a:p>
        </p:txBody>
      </p:sp>
      <p:sp>
        <p:nvSpPr>
          <p:cNvPr id="120" name="Google Shape;120;p17"/>
          <p:cNvSpPr txBox="1"/>
          <p:nvPr/>
        </p:nvSpPr>
        <p:spPr>
          <a:xfrm>
            <a:off x="554990" y="1388935"/>
            <a:ext cx="7979410" cy="3926075"/>
          </a:xfrm>
          <a:prstGeom prst="rect">
            <a:avLst/>
          </a:prstGeom>
          <a:noFill/>
          <a:ln>
            <a:noFill/>
          </a:ln>
        </p:spPr>
        <p:txBody>
          <a:bodyPr spcFirstLastPara="1" wrap="square" lIns="0" tIns="47625" rIns="0" bIns="0" anchor="t" anchorCtr="0">
            <a:spAutoFit/>
          </a:bodyPr>
          <a:lstStyle/>
          <a:p>
            <a:pPr marL="527050" marR="39370" lvl="0" indent="-514350">
              <a:lnSpc>
                <a:spcPct val="90400"/>
              </a:lnSpc>
              <a:buClr>
                <a:schemeClr val="dk1"/>
              </a:buClr>
              <a:buSzPts val="2000"/>
              <a:buFont typeface="Calibri"/>
              <a:buAutoNum type="arabicPeriod"/>
            </a:pPr>
            <a:r>
              <a:rPr lang="pt-PT" sz="2000" dirty="0">
                <a:solidFill>
                  <a:schemeClr val="dk1"/>
                </a:solidFill>
                <a:latin typeface="Calibri"/>
                <a:ea typeface="Calibri"/>
                <a:cs typeface="Calibri"/>
                <a:sym typeface="Calibri"/>
              </a:rPr>
              <a:t>Abordagem baseada nas problemáticas do território (extrair um pequeno número de problemáticas estratégicas e </a:t>
            </a:r>
            <a:r>
              <a:rPr lang="pt-PT" sz="2000" dirty="0" err="1">
                <a:solidFill>
                  <a:schemeClr val="dk1"/>
                </a:solidFill>
                <a:latin typeface="Calibri"/>
                <a:ea typeface="Calibri"/>
                <a:cs typeface="Calibri"/>
                <a:sym typeface="Calibri"/>
              </a:rPr>
              <a:t>prospectivas</a:t>
            </a:r>
            <a:r>
              <a:rPr lang="pt-PT" sz="2000" dirty="0">
                <a:solidFill>
                  <a:schemeClr val="dk1"/>
                </a:solidFill>
                <a:latin typeface="Calibri"/>
                <a:ea typeface="Calibri"/>
                <a:cs typeface="Calibri"/>
                <a:sym typeface="Calibri"/>
              </a:rPr>
              <a:t> com base nas expectativas do diagnóstico). Exemplos: demografia, território, paisagem e ambiente, </a:t>
            </a:r>
            <a:r>
              <a:rPr lang="pt-PT" sz="2000" dirty="0" err="1">
                <a:solidFill>
                  <a:schemeClr val="dk1"/>
                </a:solidFill>
                <a:latin typeface="Calibri"/>
                <a:ea typeface="Calibri"/>
                <a:cs typeface="Calibri"/>
                <a:sym typeface="Calibri"/>
              </a:rPr>
              <a:t>actividades</a:t>
            </a:r>
            <a:r>
              <a:rPr lang="pt-PT" sz="2000" dirty="0">
                <a:solidFill>
                  <a:schemeClr val="dk1"/>
                </a:solidFill>
                <a:latin typeface="Calibri"/>
                <a:ea typeface="Calibri"/>
                <a:cs typeface="Calibri"/>
                <a:sym typeface="Calibri"/>
              </a:rPr>
              <a:t> económicas, formação, etc. </a:t>
            </a:r>
          </a:p>
          <a:p>
            <a:pPr marL="527050" marR="39370" lvl="0" indent="-514350">
              <a:lnSpc>
                <a:spcPct val="90400"/>
              </a:lnSpc>
              <a:buClr>
                <a:schemeClr val="dk1"/>
              </a:buClr>
              <a:buSzPts val="2000"/>
              <a:buFont typeface="Calibri"/>
              <a:buAutoNum type="arabicPeriod"/>
            </a:pPr>
            <a:r>
              <a:rPr lang="pt-PT" sz="2000" dirty="0">
                <a:solidFill>
                  <a:schemeClr val="dk1"/>
                </a:solidFill>
                <a:latin typeface="Calibri"/>
                <a:ea typeface="Calibri"/>
                <a:cs typeface="Calibri"/>
                <a:sym typeface="Calibri"/>
              </a:rPr>
              <a:t>Abordagem "</a:t>
            </a:r>
            <a:r>
              <a:rPr lang="pt-PT" sz="2000" dirty="0" err="1">
                <a:solidFill>
                  <a:schemeClr val="dk1"/>
                </a:solidFill>
                <a:latin typeface="Calibri"/>
                <a:ea typeface="Calibri"/>
                <a:cs typeface="Calibri"/>
                <a:sym typeface="Calibri"/>
              </a:rPr>
              <a:t>idiográfica</a:t>
            </a:r>
            <a:r>
              <a:rPr lang="pt-PT" sz="2000" dirty="0">
                <a:solidFill>
                  <a:schemeClr val="dk1"/>
                </a:solidFill>
                <a:latin typeface="Calibri"/>
                <a:ea typeface="Calibri"/>
                <a:cs typeface="Calibri"/>
                <a:sym typeface="Calibri"/>
              </a:rPr>
              <a:t>" baseada nas características específicas do território em relação aos outros (procura de singularidade, identidade, recursos). </a:t>
            </a:r>
          </a:p>
          <a:p>
            <a:pPr marL="527050" marR="39370" lvl="0" indent="-514350">
              <a:lnSpc>
                <a:spcPct val="90400"/>
              </a:lnSpc>
              <a:buClr>
                <a:schemeClr val="dk1"/>
              </a:buClr>
              <a:buSzPts val="2000"/>
              <a:buFont typeface="Calibri"/>
              <a:buAutoNum type="arabicPeriod"/>
            </a:pPr>
            <a:r>
              <a:rPr lang="pt-PT" sz="2000" dirty="0">
                <a:solidFill>
                  <a:schemeClr val="dk1"/>
                </a:solidFill>
                <a:latin typeface="Calibri"/>
                <a:ea typeface="Calibri"/>
                <a:cs typeface="Calibri"/>
                <a:sym typeface="Calibri"/>
              </a:rPr>
              <a:t>Abordagem avaliativa : </a:t>
            </a:r>
          </a:p>
          <a:p>
            <a:pPr marL="536575" marR="39370" lvl="0">
              <a:lnSpc>
                <a:spcPct val="90400"/>
              </a:lnSpc>
              <a:buClr>
                <a:schemeClr val="dk1"/>
              </a:buClr>
              <a:buSzPts val="2000"/>
            </a:pPr>
            <a:r>
              <a:rPr lang="pt-PT" sz="2000" dirty="0">
                <a:solidFill>
                  <a:schemeClr val="dk1"/>
                </a:solidFill>
                <a:latin typeface="Calibri"/>
                <a:ea typeface="Calibri"/>
                <a:cs typeface="Calibri"/>
                <a:sym typeface="Calibri"/>
              </a:rPr>
              <a:t>Pontos fortes (elementos internos que ajudarão na escolha de uma estratégia); Pontos fracos (elementos internos que penalizarão o projeto); Oportunidades (elementos externos/exógenos que favorecerão o aparecimento do projeto); Riscos (elementos externos </a:t>
            </a:r>
            <a:r>
              <a:rPr lang="pt-PT" sz="2000" dirty="0" err="1">
                <a:solidFill>
                  <a:schemeClr val="dk1"/>
                </a:solidFill>
                <a:latin typeface="Calibri"/>
                <a:ea typeface="Calibri"/>
                <a:cs typeface="Calibri"/>
                <a:sym typeface="Calibri"/>
              </a:rPr>
              <a:t>susceptíveis</a:t>
            </a:r>
            <a:r>
              <a:rPr lang="pt-PT" sz="2000" dirty="0">
                <a:solidFill>
                  <a:schemeClr val="dk1"/>
                </a:solidFill>
                <a:latin typeface="Calibri"/>
                <a:ea typeface="Calibri"/>
                <a:cs typeface="Calibri"/>
                <a:sym typeface="Calibri"/>
              </a:rPr>
              <a:t> de impedir a realização do projeto).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24"/>
        <p:cNvGrpSpPr/>
        <p:nvPr/>
      </p:nvGrpSpPr>
      <p:grpSpPr>
        <a:xfrm>
          <a:off x="0" y="0"/>
          <a:ext cx="0" cy="0"/>
          <a:chOff x="0" y="0"/>
          <a:chExt cx="0" cy="0"/>
        </a:xfrm>
      </p:grpSpPr>
      <p:sp>
        <p:nvSpPr>
          <p:cNvPr id="125" name="Google Shape;125;p18"/>
          <p:cNvSpPr txBox="1">
            <a:spLocks noGrp="1"/>
          </p:cNvSpPr>
          <p:nvPr>
            <p:ph type="title"/>
          </p:nvPr>
        </p:nvSpPr>
        <p:spPr>
          <a:xfrm>
            <a:off x="333829" y="540511"/>
            <a:ext cx="8621485" cy="520655"/>
          </a:xfrm>
          <a:prstGeom prst="rect">
            <a:avLst/>
          </a:prstGeom>
          <a:noFill/>
          <a:ln>
            <a:noFill/>
          </a:ln>
        </p:spPr>
        <p:txBody>
          <a:bodyPr spcFirstLastPara="1" wrap="square" lIns="0" tIns="12700" rIns="0" bIns="0" anchor="t" anchorCtr="0">
            <a:spAutoFit/>
          </a:bodyPr>
          <a:lstStyle/>
          <a:p>
            <a:pPr marL="12700" lvl="0"/>
            <a:r>
              <a:rPr lang="pt-PT" sz="3300" b="1" dirty="0"/>
              <a:t>Como é que se resume uma abordagem SWOT?</a:t>
            </a:r>
            <a:endParaRPr sz="3300" b="1" dirty="0"/>
          </a:p>
        </p:txBody>
      </p:sp>
      <p:sp>
        <p:nvSpPr>
          <p:cNvPr id="126" name="Google Shape;126;p18"/>
          <p:cNvSpPr txBox="1"/>
          <p:nvPr/>
        </p:nvSpPr>
        <p:spPr>
          <a:xfrm>
            <a:off x="707389" y="1208023"/>
            <a:ext cx="5316039" cy="335989"/>
          </a:xfrm>
          <a:prstGeom prst="rect">
            <a:avLst/>
          </a:prstGeom>
          <a:noFill/>
          <a:ln>
            <a:noFill/>
          </a:ln>
        </p:spPr>
        <p:txBody>
          <a:bodyPr spcFirstLastPara="1" wrap="square" lIns="0" tIns="12700" rIns="0" bIns="0" anchor="t" anchorCtr="0">
            <a:spAutoFit/>
          </a:bodyPr>
          <a:lstStyle/>
          <a:p>
            <a:pPr marL="12700" lvl="0"/>
            <a:r>
              <a:rPr lang="pt-PT" sz="2100" dirty="0">
                <a:solidFill>
                  <a:schemeClr val="dk1"/>
                </a:solidFill>
                <a:latin typeface="Calibri"/>
                <a:ea typeface="Calibri"/>
                <a:cs typeface="Calibri"/>
                <a:sym typeface="Calibri"/>
              </a:rPr>
              <a:t>Elaborar um quadro de referência cruzada: </a:t>
            </a:r>
            <a:endParaRPr sz="2100" dirty="0">
              <a:solidFill>
                <a:schemeClr val="dk1"/>
              </a:solidFill>
              <a:latin typeface="Calibri"/>
              <a:ea typeface="Calibri"/>
              <a:cs typeface="Calibri"/>
              <a:sym typeface="Calibri"/>
            </a:endParaRPr>
          </a:p>
        </p:txBody>
      </p:sp>
      <p:graphicFrame>
        <p:nvGraphicFramePr>
          <p:cNvPr id="127" name="Google Shape;127;p18"/>
          <p:cNvGraphicFramePr/>
          <p:nvPr>
            <p:extLst>
              <p:ext uri="{D42A27DB-BD31-4B8C-83A1-F6EECF244321}">
                <p14:modId xmlns:p14="http://schemas.microsoft.com/office/powerpoint/2010/main" val="2325958130"/>
              </p:ext>
            </p:extLst>
          </p:nvPr>
        </p:nvGraphicFramePr>
        <p:xfrm>
          <a:off x="622300" y="1792698"/>
          <a:ext cx="7886075" cy="4108842"/>
        </p:xfrm>
        <a:graphic>
          <a:graphicData uri="http://schemas.openxmlformats.org/drawingml/2006/table">
            <a:tbl>
              <a:tblPr firstRow="1" bandRow="1">
                <a:noFill/>
                <a:tableStyleId>{38B58312-3704-440A-BA7D-287E3234E9DC}</a:tableStyleId>
              </a:tblPr>
              <a:tblGrid>
                <a:gridCol w="2628275">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274325">
                <a:tc>
                  <a:txBody>
                    <a:bodyPr/>
                    <a:lstStyle/>
                    <a:p>
                      <a:pPr marL="0" marR="0" lvl="0" indent="0" algn="l" rtl="0">
                        <a:lnSpc>
                          <a:spcPct val="100000"/>
                        </a:lnSpc>
                        <a:spcBef>
                          <a:spcPts val="0"/>
                        </a:spcBef>
                        <a:spcAft>
                          <a:spcPts val="0"/>
                        </a:spcAft>
                        <a:buNone/>
                      </a:pPr>
                      <a:endParaRPr sz="1700" u="none" strike="noStrike" cap="none">
                        <a:latin typeface="Times New Roman"/>
                        <a:ea typeface="Times New Roman"/>
                        <a:cs typeface="Times New Roman"/>
                        <a:sym typeface="Times New Roman"/>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rgbClr val="4472C4"/>
                    </a:solidFill>
                  </a:tcPr>
                </a:tc>
                <a:tc>
                  <a:txBody>
                    <a:bodyPr/>
                    <a:lstStyle/>
                    <a:p>
                      <a:pPr marL="45085" marR="0" lvl="0" indent="0" algn="l" rtl="0">
                        <a:lnSpc>
                          <a:spcPct val="114444"/>
                        </a:lnSpc>
                        <a:spcBef>
                          <a:spcPts val="0"/>
                        </a:spcBef>
                        <a:spcAft>
                          <a:spcPts val="0"/>
                        </a:spcAft>
                        <a:buNone/>
                      </a:pPr>
                      <a:r>
                        <a:rPr lang="pt-PT" sz="1800" b="1" u="none" strike="noStrike" cap="none" dirty="0">
                          <a:solidFill>
                            <a:srgbClr val="FFFFFF"/>
                          </a:solidFill>
                          <a:latin typeface="Calibri"/>
                          <a:ea typeface="Calibri"/>
                          <a:cs typeface="Calibri"/>
                          <a:sym typeface="Calibri"/>
                        </a:rPr>
                        <a:t>VANTAGENS</a:t>
                      </a:r>
                      <a:endParaRPr sz="1800" u="none" strike="noStrike" cap="none" dirty="0">
                        <a:latin typeface="Calibri"/>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rgbClr val="4472C4"/>
                    </a:solidFill>
                  </a:tcPr>
                </a:tc>
                <a:tc>
                  <a:txBody>
                    <a:bodyPr/>
                    <a:lstStyle/>
                    <a:p>
                      <a:pPr marL="45085" marR="0" lvl="0" indent="0" algn="l" rtl="0">
                        <a:lnSpc>
                          <a:spcPct val="114444"/>
                        </a:lnSpc>
                        <a:spcBef>
                          <a:spcPts val="0"/>
                        </a:spcBef>
                        <a:spcAft>
                          <a:spcPts val="0"/>
                        </a:spcAft>
                        <a:buNone/>
                      </a:pPr>
                      <a:r>
                        <a:rPr lang="pt-PT" sz="1800" b="1" u="none" strike="noStrike" cap="none" dirty="0">
                          <a:solidFill>
                            <a:srgbClr val="FFFFFF"/>
                          </a:solidFill>
                          <a:latin typeface="Calibri"/>
                          <a:ea typeface="Calibri"/>
                          <a:cs typeface="Calibri"/>
                          <a:sym typeface="Calibri"/>
                        </a:rPr>
                        <a:t>FRAQUEZAS</a:t>
                      </a:r>
                      <a:endParaRPr sz="1800" u="none" strike="noStrike" cap="none" dirty="0">
                        <a:latin typeface="Calibri"/>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rgbClr val="4472C4"/>
                    </a:solidFill>
                  </a:tcPr>
                </a:tc>
                <a:extLst>
                  <a:ext uri="{0D108BD9-81ED-4DB2-BD59-A6C34878D82A}">
                    <a16:rowId xmlns:a16="http://schemas.microsoft.com/office/drawing/2014/main" val="10000"/>
                  </a:ext>
                </a:extLst>
              </a:tr>
              <a:tr h="1097275">
                <a:tc>
                  <a:txBody>
                    <a:bodyPr/>
                    <a:lstStyle/>
                    <a:p>
                      <a:pPr marL="45085" marR="0" lvl="0" indent="0" algn="l" rtl="0">
                        <a:lnSpc>
                          <a:spcPct val="114444"/>
                        </a:lnSpc>
                        <a:spcBef>
                          <a:spcPts val="0"/>
                        </a:spcBef>
                        <a:spcAft>
                          <a:spcPts val="0"/>
                        </a:spcAft>
                        <a:buNone/>
                      </a:pPr>
                      <a:r>
                        <a:rPr lang="pt-PT" sz="1800" b="1" u="none" strike="noStrike" cap="none" dirty="0">
                          <a:solidFill>
                            <a:srgbClr val="FFFFFF"/>
                          </a:solidFill>
                          <a:latin typeface="Calibri"/>
                          <a:ea typeface="Calibri"/>
                          <a:cs typeface="Calibri"/>
                          <a:sym typeface="Calibri"/>
                        </a:rPr>
                        <a:t>OPORTUNIDADES</a:t>
                      </a:r>
                      <a:endParaRPr sz="1800" u="none" strike="noStrike" cap="none" dirty="0">
                        <a:latin typeface="Calibri"/>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571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4472C4"/>
                    </a:solidFill>
                  </a:tcPr>
                </a:tc>
                <a:tc>
                  <a:txBody>
                    <a:bodyPr/>
                    <a:lstStyle/>
                    <a:p>
                      <a:pPr marL="45085" marR="59055" lvl="0" indent="0" algn="l" rtl="0">
                        <a:lnSpc>
                          <a:spcPct val="117222"/>
                        </a:lnSpc>
                        <a:spcBef>
                          <a:spcPts val="0"/>
                        </a:spcBef>
                        <a:spcAft>
                          <a:spcPts val="0"/>
                        </a:spcAft>
                        <a:buNone/>
                      </a:pPr>
                      <a:r>
                        <a:rPr lang="pt-PT" sz="1800" u="none" strike="noStrike" cap="none" dirty="0">
                          <a:latin typeface="Calibri"/>
                          <a:ea typeface="Calibri"/>
                          <a:cs typeface="Calibri"/>
                          <a:sym typeface="Calibri"/>
                        </a:rPr>
                        <a:t>Como podemos usar as vantagens para aumentar as  </a:t>
                      </a:r>
                    </a:p>
                    <a:p>
                      <a:pPr marL="45085" marR="59055" lvl="0" indent="0" algn="l" rtl="0">
                        <a:lnSpc>
                          <a:spcPct val="117222"/>
                        </a:lnSpc>
                        <a:spcBef>
                          <a:spcPts val="0"/>
                        </a:spcBef>
                        <a:spcAft>
                          <a:spcPts val="0"/>
                        </a:spcAft>
                        <a:buNone/>
                      </a:pPr>
                      <a:r>
                        <a:rPr lang="pt-PT" sz="1800" u="none" strike="noStrike" cap="none" dirty="0">
                          <a:latin typeface="Calibri"/>
                          <a:ea typeface="Calibri"/>
                          <a:cs typeface="Calibri"/>
                          <a:sym typeface="Calibri"/>
                        </a:rPr>
                        <a:t>oportunidades? </a:t>
                      </a:r>
                    </a:p>
                  </a:txBody>
                  <a:tcPr marL="0" marR="0" marT="1275"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571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CFD5EA"/>
                    </a:solidFill>
                  </a:tcPr>
                </a:tc>
                <a:tc>
                  <a:txBody>
                    <a:bodyPr/>
                    <a:lstStyle/>
                    <a:p>
                      <a:pPr marL="45085" marR="455294" lvl="0" indent="0" algn="l" rtl="0">
                        <a:lnSpc>
                          <a:spcPct val="117222"/>
                        </a:lnSpc>
                        <a:spcBef>
                          <a:spcPts val="0"/>
                        </a:spcBef>
                        <a:spcAft>
                          <a:spcPts val="0"/>
                        </a:spcAft>
                        <a:buNone/>
                      </a:pPr>
                      <a:r>
                        <a:rPr lang="pt-PT" sz="1800" u="none" strike="noStrike" cap="none" dirty="0">
                          <a:latin typeface="Calibri"/>
                          <a:ea typeface="Calibri"/>
                          <a:cs typeface="Calibri"/>
                          <a:sym typeface="Calibri"/>
                        </a:rPr>
                        <a:t>Como podemos eliminar as desvantagens que podem impedir a exploração das oportunidades? </a:t>
                      </a:r>
                      <a:endParaRPr sz="1800" u="none" strike="noStrike" cap="none" dirty="0">
                        <a:latin typeface="Calibri"/>
                        <a:ea typeface="Calibri"/>
                        <a:cs typeface="Calibri"/>
                        <a:sym typeface="Calibri"/>
                      </a:endParaRPr>
                    </a:p>
                  </a:txBody>
                  <a:tcPr marL="0" marR="0" marT="1275"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571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CFD5EA"/>
                    </a:solidFill>
                  </a:tcPr>
                </a:tc>
                <a:extLst>
                  <a:ext uri="{0D108BD9-81ED-4DB2-BD59-A6C34878D82A}">
                    <a16:rowId xmlns:a16="http://schemas.microsoft.com/office/drawing/2014/main" val="10001"/>
                  </a:ext>
                </a:extLst>
              </a:tr>
              <a:tr h="1371600">
                <a:tc>
                  <a:txBody>
                    <a:bodyPr/>
                    <a:lstStyle/>
                    <a:p>
                      <a:pPr marL="45085" marR="0" lvl="0" indent="0" algn="l" rtl="0">
                        <a:lnSpc>
                          <a:spcPct val="114444"/>
                        </a:lnSpc>
                        <a:spcBef>
                          <a:spcPts val="0"/>
                        </a:spcBef>
                        <a:spcAft>
                          <a:spcPts val="0"/>
                        </a:spcAft>
                        <a:buNone/>
                      </a:pPr>
                      <a:r>
                        <a:rPr lang="pt-PT" sz="1800" b="1" u="none" strike="noStrike" cap="none" dirty="0">
                          <a:solidFill>
                            <a:srgbClr val="FFFFFF"/>
                          </a:solidFill>
                          <a:latin typeface="Calibri"/>
                          <a:ea typeface="Calibri"/>
                          <a:cs typeface="Calibri"/>
                          <a:sym typeface="Calibri"/>
                        </a:rPr>
                        <a:t>AMEAÇAS</a:t>
                      </a:r>
                      <a:endParaRPr sz="1800" u="none" strike="noStrike" cap="none" dirty="0">
                        <a:latin typeface="Calibri"/>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4472C4"/>
                    </a:solidFill>
                  </a:tcPr>
                </a:tc>
                <a:tc>
                  <a:txBody>
                    <a:bodyPr/>
                    <a:lstStyle/>
                    <a:p>
                      <a:pPr marL="45085" marR="124460" lvl="0" indent="0" algn="l" rtl="0">
                        <a:lnSpc>
                          <a:spcPct val="117222"/>
                        </a:lnSpc>
                        <a:spcBef>
                          <a:spcPts val="0"/>
                        </a:spcBef>
                        <a:spcAft>
                          <a:spcPts val="0"/>
                        </a:spcAft>
                        <a:buNone/>
                      </a:pPr>
                      <a:r>
                        <a:rPr lang="pt-PT" sz="1800" u="none" strike="noStrike" cap="none" dirty="0">
                          <a:latin typeface="Calibri"/>
                          <a:ea typeface="Calibri"/>
                          <a:cs typeface="Calibri"/>
                          <a:sym typeface="Calibri"/>
                        </a:rPr>
                        <a:t>Como podemos usar as vantagens para reduzir a probabilidade de ameaças e/ou para reduzir o impacto se as ameaças se concretizarem? </a:t>
                      </a:r>
                      <a:endParaRPr sz="1800" u="none" strike="noStrike" cap="none" dirty="0">
                        <a:latin typeface="Calibri"/>
                        <a:ea typeface="Calibri"/>
                        <a:cs typeface="Calibri"/>
                        <a:sym typeface="Calibri"/>
                      </a:endParaRPr>
                    </a:p>
                  </a:txBody>
                  <a:tcPr marL="0" marR="0" marT="1275"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9EBF5"/>
                    </a:solidFill>
                  </a:tcPr>
                </a:tc>
                <a:tc>
                  <a:txBody>
                    <a:bodyPr/>
                    <a:lstStyle/>
                    <a:p>
                      <a:pPr marL="45085" marR="244475" lvl="0" indent="0" algn="l" rtl="0">
                        <a:lnSpc>
                          <a:spcPct val="117222"/>
                        </a:lnSpc>
                        <a:spcBef>
                          <a:spcPts val="0"/>
                        </a:spcBef>
                        <a:spcAft>
                          <a:spcPts val="0"/>
                        </a:spcAft>
                        <a:buNone/>
                      </a:pPr>
                      <a:r>
                        <a:rPr lang="pt-PT" sz="1800" u="none" strike="noStrike" cap="none" dirty="0">
                          <a:latin typeface="Calibri"/>
                          <a:ea typeface="Calibri"/>
                          <a:cs typeface="Calibri"/>
                          <a:sym typeface="Calibri"/>
                        </a:rPr>
                        <a:t>Como reduzir as desvantagens para evitar que as ameaças se concretizem? </a:t>
                      </a:r>
                      <a:endParaRPr sz="1800" u="none" strike="noStrike" cap="none" dirty="0">
                        <a:latin typeface="Calibri"/>
                        <a:ea typeface="Calibri"/>
                        <a:cs typeface="Calibri"/>
                        <a:sym typeface="Calibri"/>
                      </a:endParaRPr>
                    </a:p>
                  </a:txBody>
                  <a:tcPr marL="0" marR="0" marT="1275"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9EBF5"/>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31"/>
        <p:cNvGrpSpPr/>
        <p:nvPr/>
      </p:nvGrpSpPr>
      <p:grpSpPr>
        <a:xfrm>
          <a:off x="0" y="0"/>
          <a:ext cx="0" cy="0"/>
          <a:chOff x="0" y="0"/>
          <a:chExt cx="0" cy="0"/>
        </a:xfrm>
      </p:grpSpPr>
      <p:sp>
        <p:nvSpPr>
          <p:cNvPr id="133" name="Google Shape;133;p19"/>
          <p:cNvSpPr txBox="1">
            <a:spLocks noGrp="1"/>
          </p:cNvSpPr>
          <p:nvPr>
            <p:ph type="body" idx="1"/>
          </p:nvPr>
        </p:nvSpPr>
        <p:spPr>
          <a:xfrm>
            <a:off x="658495" y="1007995"/>
            <a:ext cx="7827009" cy="3296287"/>
          </a:xfrm>
          <a:prstGeom prst="rect">
            <a:avLst/>
          </a:prstGeom>
          <a:noFill/>
          <a:ln>
            <a:noFill/>
          </a:ln>
        </p:spPr>
        <p:txBody>
          <a:bodyPr spcFirstLastPara="1" wrap="square" lIns="0" tIns="0" rIns="0" bIns="0" anchor="t" anchorCtr="0">
            <a:spAutoFit/>
          </a:bodyPr>
          <a:lstStyle/>
          <a:p>
            <a:pPr marL="12700" marR="39370" lvl="0" indent="0">
              <a:lnSpc>
                <a:spcPct val="90400"/>
              </a:lnSpc>
              <a:buClr>
                <a:schemeClr val="dk1"/>
              </a:buClr>
              <a:buSzPts val="2000"/>
            </a:pPr>
            <a:r>
              <a:rPr lang="pt-PT" sz="2000" dirty="0"/>
              <a:t>4. </a:t>
            </a:r>
            <a:r>
              <a:rPr lang="pt-PT" sz="2000" b="1" dirty="0"/>
              <a:t>Abordagem "PESTAL": </a:t>
            </a:r>
            <a:r>
              <a:rPr lang="pt-PT" sz="2000" dirty="0"/>
              <a:t>distingue entre </a:t>
            </a:r>
          </a:p>
          <a:p>
            <a:pPr marL="927100" marR="39370" lvl="1" indent="-457200">
              <a:lnSpc>
                <a:spcPct val="90400"/>
              </a:lnSpc>
              <a:buClr>
                <a:schemeClr val="dk1"/>
              </a:buClr>
              <a:buSzPts val="2000"/>
              <a:buFont typeface="+mj-lt"/>
              <a:buAutoNum type="arabicPeriod"/>
            </a:pPr>
            <a:r>
              <a:rPr lang="pt-PT" sz="2200" dirty="0"/>
              <a:t>ambientes </a:t>
            </a:r>
            <a:r>
              <a:rPr lang="pt-PT" sz="2200" b="1" dirty="0"/>
              <a:t>p</a:t>
            </a:r>
            <a:r>
              <a:rPr lang="pt-PT" sz="2200" dirty="0"/>
              <a:t>olíticos (mecanismos a diferentes níveis e interação entre atores), </a:t>
            </a:r>
          </a:p>
          <a:p>
            <a:pPr marL="927100" marR="39370" lvl="1" indent="-457200">
              <a:lnSpc>
                <a:spcPct val="90400"/>
              </a:lnSpc>
              <a:buClr>
                <a:schemeClr val="dk1"/>
              </a:buClr>
              <a:buSzPts val="2000"/>
              <a:buFont typeface="+mj-lt"/>
              <a:buAutoNum type="arabicPeriod"/>
            </a:pPr>
            <a:r>
              <a:rPr lang="pt-PT" sz="2200" dirty="0"/>
              <a:t>ambientes </a:t>
            </a:r>
            <a:r>
              <a:rPr lang="pt-PT" sz="2200" b="1" dirty="0"/>
              <a:t>e</a:t>
            </a:r>
            <a:r>
              <a:rPr lang="pt-PT" sz="2200" dirty="0"/>
              <a:t>conómicos (resultados, dinâmicas), </a:t>
            </a:r>
          </a:p>
          <a:p>
            <a:pPr marL="927100" marR="39370" lvl="1" indent="-457200">
              <a:lnSpc>
                <a:spcPct val="90400"/>
              </a:lnSpc>
              <a:buClr>
                <a:schemeClr val="dk1"/>
              </a:buClr>
              <a:buSzPts val="2000"/>
              <a:buFont typeface="+mj-lt"/>
              <a:buAutoNum type="arabicPeriod"/>
            </a:pPr>
            <a:r>
              <a:rPr lang="pt-PT" sz="2200" dirty="0"/>
              <a:t>ambientes </a:t>
            </a:r>
            <a:r>
              <a:rPr lang="pt-PT" sz="2200" b="1" dirty="0"/>
              <a:t>s</a:t>
            </a:r>
            <a:r>
              <a:rPr lang="pt-PT" sz="2200" dirty="0"/>
              <a:t>ociais (demografia, rendimentos, mobilidade social, estilos de vida e habitação, educação/formação, etc.), </a:t>
            </a:r>
          </a:p>
          <a:p>
            <a:pPr marL="927100" marR="39370" lvl="1" indent="-457200">
              <a:lnSpc>
                <a:spcPct val="90400"/>
              </a:lnSpc>
              <a:buClr>
                <a:schemeClr val="dk1"/>
              </a:buClr>
              <a:buSzPts val="2000"/>
              <a:buFont typeface="+mj-lt"/>
              <a:buAutoNum type="arabicPeriod"/>
            </a:pPr>
            <a:r>
              <a:rPr lang="pt-PT" sz="2200" dirty="0"/>
              <a:t>ambientes </a:t>
            </a:r>
            <a:r>
              <a:rPr lang="pt-PT" sz="2200" b="1" dirty="0"/>
              <a:t>t</a:t>
            </a:r>
            <a:r>
              <a:rPr lang="pt-PT" sz="2200" dirty="0"/>
              <a:t>ecnológicos, </a:t>
            </a:r>
          </a:p>
          <a:p>
            <a:pPr marL="927100" marR="39370" lvl="1" indent="-457200">
              <a:lnSpc>
                <a:spcPct val="90400"/>
              </a:lnSpc>
              <a:buClr>
                <a:schemeClr val="dk1"/>
              </a:buClr>
              <a:buSzPts val="2000"/>
              <a:buFont typeface="+mj-lt"/>
              <a:buAutoNum type="arabicPeriod"/>
            </a:pPr>
            <a:r>
              <a:rPr lang="pt-PT" sz="2200" dirty="0"/>
              <a:t>ambientes </a:t>
            </a:r>
            <a:r>
              <a:rPr lang="pt-PT" sz="2200" b="1" dirty="0"/>
              <a:t>a</a:t>
            </a:r>
            <a:r>
              <a:rPr lang="pt-PT" sz="2200" dirty="0"/>
              <a:t>mbientais e </a:t>
            </a:r>
          </a:p>
          <a:p>
            <a:pPr marL="927100" marR="39370" lvl="1" indent="-457200">
              <a:lnSpc>
                <a:spcPct val="90400"/>
              </a:lnSpc>
              <a:buClr>
                <a:schemeClr val="dk1"/>
              </a:buClr>
              <a:buSzPts val="2000"/>
              <a:buFont typeface="+mj-lt"/>
              <a:buAutoNum type="arabicPeriod"/>
            </a:pPr>
            <a:r>
              <a:rPr lang="pt-PT" sz="2200" dirty="0"/>
              <a:t>ambientes </a:t>
            </a:r>
            <a:r>
              <a:rPr lang="pt-PT" sz="2200" b="1" dirty="0"/>
              <a:t>l</a:t>
            </a:r>
            <a:r>
              <a:rPr lang="pt-PT" sz="2200" dirty="0"/>
              <a:t>egislativos, </a:t>
            </a:r>
          </a:p>
          <a:p>
            <a:pPr marL="12700" marR="39370" lvl="0" indent="0">
              <a:lnSpc>
                <a:spcPct val="90400"/>
              </a:lnSpc>
              <a:buClr>
                <a:schemeClr val="dk1"/>
              </a:buClr>
              <a:buSzPts val="2000"/>
            </a:pPr>
            <a:r>
              <a:rPr lang="pt-PT" sz="2000" dirty="0"/>
              <a:t>e tenta ver como estes ambientes influenciam a organização da região.</a:t>
            </a:r>
            <a:endParaRPr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37"/>
        <p:cNvGrpSpPr/>
        <p:nvPr/>
      </p:nvGrpSpPr>
      <p:grpSpPr>
        <a:xfrm>
          <a:off x="0" y="0"/>
          <a:ext cx="0" cy="0"/>
          <a:chOff x="0" y="0"/>
          <a:chExt cx="0" cy="0"/>
        </a:xfrm>
      </p:grpSpPr>
      <p:sp>
        <p:nvSpPr>
          <p:cNvPr id="138" name="Google Shape;138;p20"/>
          <p:cNvSpPr/>
          <p:nvPr/>
        </p:nvSpPr>
        <p:spPr>
          <a:xfrm>
            <a:off x="628650" y="2305050"/>
            <a:ext cx="7886700" cy="1104900"/>
          </a:xfrm>
          <a:custGeom>
            <a:avLst/>
            <a:gdLst/>
            <a:ahLst/>
            <a:cxnLst/>
            <a:rect l="l" t="t" r="r" b="b"/>
            <a:pathLst>
              <a:path w="7886700" h="1104900" extrusionOk="0">
                <a:moveTo>
                  <a:pt x="7886700" y="0"/>
                </a:moveTo>
                <a:lnTo>
                  <a:pt x="0" y="0"/>
                </a:lnTo>
                <a:lnTo>
                  <a:pt x="0" y="1104900"/>
                </a:lnTo>
                <a:lnTo>
                  <a:pt x="7886700" y="1104900"/>
                </a:lnTo>
                <a:lnTo>
                  <a:pt x="7886700" y="0"/>
                </a:lnTo>
                <a:close/>
              </a:path>
            </a:pathLst>
          </a:custGeom>
          <a:solidFill>
            <a:srgbClr val="DAE3F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20"/>
          <p:cNvSpPr txBox="1">
            <a:spLocks noGrp="1"/>
          </p:cNvSpPr>
          <p:nvPr>
            <p:ph type="title"/>
          </p:nvPr>
        </p:nvSpPr>
        <p:spPr>
          <a:xfrm>
            <a:off x="707390" y="2543048"/>
            <a:ext cx="6303010" cy="505267"/>
          </a:xfrm>
          <a:prstGeom prst="rect">
            <a:avLst/>
          </a:prstGeom>
          <a:noFill/>
          <a:ln>
            <a:noFill/>
          </a:ln>
        </p:spPr>
        <p:txBody>
          <a:bodyPr spcFirstLastPara="1" wrap="square" lIns="0" tIns="12700" rIns="0" bIns="0" anchor="t" anchorCtr="0">
            <a:spAutoFit/>
          </a:bodyPr>
          <a:lstStyle/>
          <a:p>
            <a:r>
              <a:rPr lang="pt-PT" dirty="0"/>
              <a:t>Etapa 2: orientações estratégicas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43"/>
        <p:cNvGrpSpPr/>
        <p:nvPr/>
      </p:nvGrpSpPr>
      <p:grpSpPr>
        <a:xfrm>
          <a:off x="0" y="0"/>
          <a:ext cx="0" cy="0"/>
          <a:chOff x="0" y="0"/>
          <a:chExt cx="0" cy="0"/>
        </a:xfrm>
      </p:grpSpPr>
      <p:sp>
        <p:nvSpPr>
          <p:cNvPr id="144" name="Google Shape;144;p21"/>
          <p:cNvSpPr txBox="1"/>
          <p:nvPr/>
        </p:nvSpPr>
        <p:spPr>
          <a:xfrm>
            <a:off x="709930" y="1871012"/>
            <a:ext cx="7724140" cy="1662112"/>
          </a:xfrm>
          <a:prstGeom prst="rect">
            <a:avLst/>
          </a:prstGeom>
          <a:noFill/>
          <a:ln>
            <a:noFill/>
          </a:ln>
        </p:spPr>
        <p:txBody>
          <a:bodyPr spcFirstLastPara="1" wrap="square" lIns="0" tIns="51425" rIns="0" bIns="0" anchor="t" anchorCtr="0">
            <a:spAutoFit/>
          </a:bodyPr>
          <a:lstStyle/>
          <a:p>
            <a:pPr marL="12700" marR="5080" lvl="0">
              <a:lnSpc>
                <a:spcPct val="109166"/>
              </a:lnSpc>
            </a:pPr>
            <a:r>
              <a:rPr lang="pt-PT" sz="2400" dirty="0">
                <a:solidFill>
                  <a:schemeClr val="dk1"/>
                </a:solidFill>
                <a:latin typeface="Calibri"/>
                <a:ea typeface="Calibri"/>
                <a:cs typeface="Calibri"/>
                <a:sym typeface="Calibri"/>
              </a:rPr>
              <a:t>É necessário definir orientações: eixos de desenvolvimento transversais e prioritários... </a:t>
            </a:r>
          </a:p>
          <a:p>
            <a:pPr marL="12700" marR="5080" lvl="0">
              <a:lnSpc>
                <a:spcPct val="109166"/>
              </a:lnSpc>
            </a:pPr>
            <a:r>
              <a:rPr lang="pt-PT" sz="2400" dirty="0">
                <a:solidFill>
                  <a:schemeClr val="dk1"/>
                </a:solidFill>
                <a:latin typeface="Calibri"/>
                <a:ea typeface="Calibri"/>
                <a:cs typeface="Calibri"/>
                <a:sym typeface="Calibri"/>
              </a:rPr>
              <a:t>Uma direção </a:t>
            </a:r>
          </a:p>
          <a:p>
            <a:pPr marL="12700" marR="5080" lvl="0">
              <a:lnSpc>
                <a:spcPct val="109166"/>
              </a:lnSpc>
            </a:pPr>
            <a:r>
              <a:rPr lang="pt-PT" sz="2400" dirty="0">
                <a:solidFill>
                  <a:schemeClr val="dk1"/>
                </a:solidFill>
                <a:latin typeface="Calibri"/>
                <a:ea typeface="Calibri"/>
                <a:cs typeface="Calibri"/>
                <a:sym typeface="Calibri"/>
              </a:rPr>
              <a:t>Estratégia e cenários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48"/>
        <p:cNvGrpSpPr/>
        <p:nvPr/>
      </p:nvGrpSpPr>
      <p:grpSpPr>
        <a:xfrm>
          <a:off x="0" y="0"/>
          <a:ext cx="0" cy="0"/>
          <a:chOff x="0" y="0"/>
          <a:chExt cx="0" cy="0"/>
        </a:xfrm>
      </p:grpSpPr>
      <p:sp>
        <p:nvSpPr>
          <p:cNvPr id="149" name="Google Shape;149;p22"/>
          <p:cNvSpPr txBox="1"/>
          <p:nvPr/>
        </p:nvSpPr>
        <p:spPr>
          <a:xfrm>
            <a:off x="281938" y="336106"/>
            <a:ext cx="1927862" cy="4703590"/>
          </a:xfrm>
          <a:prstGeom prst="rect">
            <a:avLst/>
          </a:prstGeom>
          <a:noFill/>
          <a:ln>
            <a:noFill/>
          </a:ln>
        </p:spPr>
        <p:txBody>
          <a:bodyPr spcFirstLastPara="1" wrap="square" lIns="0" tIns="49525" rIns="0" bIns="0" anchor="t" anchorCtr="0">
            <a:spAutoFit/>
          </a:bodyPr>
          <a:lstStyle/>
          <a:p>
            <a:pPr marL="12700" marR="5080" lvl="0">
              <a:lnSpc>
                <a:spcPct val="89900"/>
              </a:lnSpc>
            </a:pPr>
            <a:r>
              <a:rPr lang="pt-PT" sz="2400" dirty="0">
                <a:solidFill>
                  <a:schemeClr val="dk1"/>
                </a:solidFill>
                <a:latin typeface="Calibri"/>
                <a:ea typeface="Calibri"/>
                <a:cs typeface="Calibri"/>
                <a:sym typeface="Calibri"/>
              </a:rPr>
              <a:t>Uma grelha simples pode ser utilizada para a análise do diagnóstico e dos projetos propostos pelas partes interessadas, para classificar as questões a fim de construir a estratégia.</a:t>
            </a:r>
            <a:endParaRPr sz="2400" dirty="0">
              <a:solidFill>
                <a:schemeClr val="dk1"/>
              </a:solidFill>
              <a:latin typeface="Calibri"/>
              <a:ea typeface="Calibri"/>
              <a:cs typeface="Calibri"/>
              <a:sym typeface="Calibri"/>
            </a:endParaRPr>
          </a:p>
        </p:txBody>
      </p:sp>
      <p:graphicFrame>
        <p:nvGraphicFramePr>
          <p:cNvPr id="150" name="Google Shape;150;p22"/>
          <p:cNvGraphicFramePr/>
          <p:nvPr>
            <p:extLst>
              <p:ext uri="{D42A27DB-BD31-4B8C-83A1-F6EECF244321}">
                <p14:modId xmlns:p14="http://schemas.microsoft.com/office/powerpoint/2010/main" val="2754995662"/>
              </p:ext>
            </p:extLst>
          </p:nvPr>
        </p:nvGraphicFramePr>
        <p:xfrm>
          <a:off x="2151744" y="117076"/>
          <a:ext cx="6934200" cy="5526357"/>
        </p:xfrm>
        <a:graphic>
          <a:graphicData uri="http://schemas.openxmlformats.org/drawingml/2006/table">
            <a:tbl>
              <a:tblPr firstRow="1" bandRow="1">
                <a:noFill/>
                <a:tableStyleId>{38B58312-3704-440A-BA7D-287E3234E9DC}</a:tableStyleId>
              </a:tblPr>
              <a:tblGrid>
                <a:gridCol w="3339257">
                  <a:extLst>
                    <a:ext uri="{9D8B030D-6E8A-4147-A177-3AD203B41FA5}">
                      <a16:colId xmlns:a16="http://schemas.microsoft.com/office/drawing/2014/main" val="20000"/>
                    </a:ext>
                  </a:extLst>
                </a:gridCol>
                <a:gridCol w="2343896">
                  <a:extLst>
                    <a:ext uri="{9D8B030D-6E8A-4147-A177-3AD203B41FA5}">
                      <a16:colId xmlns:a16="http://schemas.microsoft.com/office/drawing/2014/main" val="20001"/>
                    </a:ext>
                  </a:extLst>
                </a:gridCol>
                <a:gridCol w="1251047">
                  <a:extLst>
                    <a:ext uri="{9D8B030D-6E8A-4147-A177-3AD203B41FA5}">
                      <a16:colId xmlns:a16="http://schemas.microsoft.com/office/drawing/2014/main" val="20002"/>
                    </a:ext>
                  </a:extLst>
                </a:gridCol>
              </a:tblGrid>
              <a:tr h="462925">
                <a:tc>
                  <a:txBody>
                    <a:bodyPr/>
                    <a:lstStyle/>
                    <a:p>
                      <a:pPr marL="0" marR="0" lvl="0" indent="0" algn="l" rtl="0">
                        <a:lnSpc>
                          <a:spcPct val="112857"/>
                        </a:lnSpc>
                        <a:spcBef>
                          <a:spcPts val="0"/>
                        </a:spcBef>
                        <a:spcAft>
                          <a:spcPts val="0"/>
                        </a:spcAft>
                        <a:buNone/>
                      </a:pPr>
                      <a:r>
                        <a:rPr lang="pt-PT" sz="1400" b="1" u="none" strike="noStrike" cap="none" dirty="0">
                          <a:solidFill>
                            <a:srgbClr val="FFFFFF"/>
                          </a:solidFill>
                          <a:latin typeface="Calibri"/>
                          <a:ea typeface="Calibri"/>
                          <a:cs typeface="Calibri"/>
                          <a:sym typeface="Calibri"/>
                        </a:rPr>
                        <a:t>Questões a abordar ou projeto unificador </a:t>
                      </a:r>
                      <a:endParaRPr sz="1400" u="none" strike="noStrike" cap="none" dirty="0">
                        <a:latin typeface="Calibri"/>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rgbClr val="4472C4"/>
                    </a:solidFill>
                  </a:tcPr>
                </a:tc>
                <a:tc>
                  <a:txBody>
                    <a:bodyPr/>
                    <a:lstStyle/>
                    <a:p>
                      <a:pPr marL="98425" marR="0" lvl="0" indent="0" algn="l" rtl="0">
                        <a:lnSpc>
                          <a:spcPct val="112857"/>
                        </a:lnSpc>
                        <a:spcBef>
                          <a:spcPts val="0"/>
                        </a:spcBef>
                        <a:spcAft>
                          <a:spcPts val="0"/>
                        </a:spcAft>
                        <a:buNone/>
                      </a:pPr>
                      <a:r>
                        <a:rPr lang="pt-PT" sz="1400" b="1" u="none" strike="noStrike" cap="none" dirty="0">
                          <a:solidFill>
                            <a:srgbClr val="FFFFFF"/>
                          </a:solidFill>
                          <a:latin typeface="Calibri"/>
                          <a:ea typeface="Calibri"/>
                          <a:cs typeface="Calibri"/>
                          <a:sym typeface="Calibri"/>
                        </a:rPr>
                        <a:t>Classificação por importância </a:t>
                      </a:r>
                      <a:endParaRPr sz="1400" u="none" strike="noStrike" cap="none" dirty="0">
                        <a:latin typeface="Calibri"/>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rgbClr val="4472C4"/>
                    </a:solidFill>
                  </a:tcPr>
                </a:tc>
                <a:tc>
                  <a:txBody>
                    <a:bodyPr/>
                    <a:lstStyle/>
                    <a:p>
                      <a:pPr marL="296545" marR="0" lvl="0" indent="0" algn="l" rtl="0">
                        <a:lnSpc>
                          <a:spcPct val="112857"/>
                        </a:lnSpc>
                        <a:spcBef>
                          <a:spcPts val="0"/>
                        </a:spcBef>
                        <a:spcAft>
                          <a:spcPts val="0"/>
                        </a:spcAft>
                        <a:buNone/>
                      </a:pPr>
                      <a:r>
                        <a:rPr lang="pt-PT" sz="1400" b="1" u="none" strike="noStrike" cap="none" dirty="0">
                          <a:solidFill>
                            <a:srgbClr val="FFFFFF"/>
                          </a:solidFill>
                          <a:latin typeface="Calibri"/>
                          <a:ea typeface="Calibri"/>
                          <a:cs typeface="Calibri"/>
                          <a:sym typeface="Calibri"/>
                        </a:rPr>
                        <a:t>Observações</a:t>
                      </a:r>
                      <a:endParaRPr sz="1400" u="none" strike="noStrike" cap="none" dirty="0">
                        <a:latin typeface="Calibri"/>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rgbClr val="4472C4"/>
                    </a:solidFill>
                  </a:tcPr>
                </a:tc>
                <a:extLst>
                  <a:ext uri="{0D108BD9-81ED-4DB2-BD59-A6C34878D82A}">
                    <a16:rowId xmlns:a16="http://schemas.microsoft.com/office/drawing/2014/main" val="10000"/>
                  </a:ext>
                </a:extLst>
              </a:tr>
              <a:tr h="1694175">
                <a:tc>
                  <a:txBody>
                    <a:bodyPr/>
                    <a:lstStyle/>
                    <a:p>
                      <a:pPr marL="24130" marR="0" lvl="0" indent="0" algn="l" rtl="0">
                        <a:lnSpc>
                          <a:spcPct val="113214"/>
                        </a:lnSpc>
                        <a:spcBef>
                          <a:spcPts val="0"/>
                        </a:spcBef>
                        <a:spcAft>
                          <a:spcPts val="0"/>
                        </a:spcAft>
                        <a:buNone/>
                      </a:pPr>
                      <a:r>
                        <a:rPr lang="pt-PT" sz="1400" b="1" u="none" strike="noStrike" cap="none" dirty="0">
                          <a:solidFill>
                            <a:srgbClr val="FFFFFF"/>
                          </a:solidFill>
                          <a:latin typeface="Calibri"/>
                          <a:ea typeface="Calibri"/>
                          <a:cs typeface="Calibri"/>
                          <a:sym typeface="Calibri"/>
                        </a:rPr>
                        <a:t>Desafio ou projeto 1 </a:t>
                      </a:r>
                    </a:p>
                    <a:p>
                      <a:pPr marL="24130" marR="0" lvl="0" indent="0" algn="l" rtl="0">
                        <a:lnSpc>
                          <a:spcPct val="113214"/>
                        </a:lnSpc>
                        <a:spcBef>
                          <a:spcPts val="0"/>
                        </a:spcBef>
                        <a:spcAft>
                          <a:spcPts val="0"/>
                        </a:spcAft>
                        <a:buNone/>
                      </a:pPr>
                      <a:r>
                        <a:rPr lang="pt-PT" sz="1400" b="1" u="none" strike="noStrike" cap="none" dirty="0">
                          <a:solidFill>
                            <a:srgbClr val="FFFFFF"/>
                          </a:solidFill>
                          <a:latin typeface="Calibri"/>
                          <a:ea typeface="Calibri"/>
                          <a:cs typeface="Calibri"/>
                          <a:sym typeface="Calibri"/>
                        </a:rPr>
                        <a:t>Questões :  </a:t>
                      </a:r>
                    </a:p>
                    <a:p>
                      <a:pPr marL="309880" marR="0" lvl="0" indent="-285750" algn="l" rtl="0">
                        <a:lnSpc>
                          <a:spcPct val="113214"/>
                        </a:lnSpc>
                        <a:spcBef>
                          <a:spcPts val="0"/>
                        </a:spcBef>
                        <a:spcAft>
                          <a:spcPts val="0"/>
                        </a:spcAft>
                        <a:buFont typeface="Arial" panose="020B0604020202020204" pitchFamily="34" charset="0"/>
                        <a:buChar char="•"/>
                      </a:pPr>
                      <a:r>
                        <a:rPr lang="pt-PT" sz="1400" b="1" u="none" strike="noStrike" cap="none" dirty="0">
                          <a:solidFill>
                            <a:srgbClr val="FFFFFF"/>
                          </a:solidFill>
                          <a:latin typeface="Calibri"/>
                          <a:ea typeface="Calibri"/>
                          <a:cs typeface="Calibri"/>
                          <a:sym typeface="Calibri"/>
                        </a:rPr>
                        <a:t>Escala de relevância </a:t>
                      </a:r>
                    </a:p>
                    <a:p>
                      <a:pPr marL="309880" marR="0" lvl="0" indent="-285750" algn="l" rtl="0">
                        <a:lnSpc>
                          <a:spcPct val="113214"/>
                        </a:lnSpc>
                        <a:spcBef>
                          <a:spcPts val="0"/>
                        </a:spcBef>
                        <a:spcAft>
                          <a:spcPts val="0"/>
                        </a:spcAft>
                        <a:buFont typeface="Arial" panose="020B0604020202020204" pitchFamily="34" charset="0"/>
                        <a:buChar char="•"/>
                      </a:pPr>
                      <a:r>
                        <a:rPr lang="pt-PT" sz="1400" b="1" u="none" strike="noStrike" cap="none" dirty="0">
                          <a:solidFill>
                            <a:srgbClr val="FFFFFF"/>
                          </a:solidFill>
                          <a:latin typeface="Calibri"/>
                          <a:ea typeface="Calibri"/>
                          <a:cs typeface="Calibri"/>
                          <a:sym typeface="Calibri"/>
                        </a:rPr>
                        <a:t>Impacto na zona </a:t>
                      </a:r>
                    </a:p>
                    <a:p>
                      <a:pPr marL="309880" marR="0" lvl="0" indent="-285750" algn="l" rtl="0">
                        <a:lnSpc>
                          <a:spcPct val="113214"/>
                        </a:lnSpc>
                        <a:spcBef>
                          <a:spcPts val="0"/>
                        </a:spcBef>
                        <a:spcAft>
                          <a:spcPts val="0"/>
                        </a:spcAft>
                        <a:buFont typeface="Arial" panose="020B0604020202020204" pitchFamily="34" charset="0"/>
                        <a:buChar char="•"/>
                      </a:pPr>
                      <a:r>
                        <a:rPr lang="pt-PT" sz="1400" b="1" u="none" strike="noStrike" cap="none" dirty="0">
                          <a:solidFill>
                            <a:srgbClr val="FFFFFF"/>
                          </a:solidFill>
                          <a:latin typeface="Calibri"/>
                          <a:ea typeface="Calibri"/>
                          <a:cs typeface="Calibri"/>
                          <a:sym typeface="Calibri"/>
                        </a:rPr>
                        <a:t>Grau de controlo pelas partes interessadas </a:t>
                      </a:r>
                    </a:p>
                    <a:p>
                      <a:pPr marL="309880" marR="0" lvl="0" indent="-285750" algn="l" rtl="0">
                        <a:lnSpc>
                          <a:spcPct val="113214"/>
                        </a:lnSpc>
                        <a:spcBef>
                          <a:spcPts val="0"/>
                        </a:spcBef>
                        <a:spcAft>
                          <a:spcPts val="0"/>
                        </a:spcAft>
                        <a:buFont typeface="Arial" panose="020B0604020202020204" pitchFamily="34" charset="0"/>
                        <a:buChar char="•"/>
                      </a:pPr>
                      <a:r>
                        <a:rPr lang="pt-PT" sz="1400" b="1" u="none" strike="noStrike" cap="none" dirty="0">
                          <a:solidFill>
                            <a:srgbClr val="FFFFFF"/>
                          </a:solidFill>
                          <a:latin typeface="Calibri"/>
                          <a:ea typeface="Calibri"/>
                          <a:cs typeface="Calibri"/>
                          <a:sym typeface="Calibri"/>
                        </a:rPr>
                        <a:t>Grau de responsabilidade pela questão </a:t>
                      </a: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571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4472C4"/>
                    </a:solidFill>
                  </a:tcPr>
                </a:tc>
                <a:tc>
                  <a:txBody>
                    <a:bodyPr/>
                    <a:lstStyle/>
                    <a:p>
                      <a:pPr marL="0" marR="0" lvl="0" indent="0" algn="l" rtl="0">
                        <a:lnSpc>
                          <a:spcPct val="100000"/>
                        </a:lnSpc>
                        <a:spcBef>
                          <a:spcPts val="0"/>
                        </a:spcBef>
                        <a:spcAft>
                          <a:spcPts val="0"/>
                        </a:spcAft>
                        <a:buNone/>
                      </a:pPr>
                      <a:endParaRPr sz="1600" u="none" strike="noStrike" cap="none">
                        <a:latin typeface="Times New Roman"/>
                        <a:ea typeface="Times New Roman"/>
                        <a:cs typeface="Times New Roman"/>
                        <a:sym typeface="Times New Roman"/>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571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CFD5EA"/>
                    </a:solidFill>
                  </a:tcPr>
                </a:tc>
                <a:tc>
                  <a:txBody>
                    <a:bodyPr/>
                    <a:lstStyle/>
                    <a:p>
                      <a:pPr marL="0" marR="0" lvl="0" indent="0" algn="l" rtl="0">
                        <a:lnSpc>
                          <a:spcPct val="100000"/>
                        </a:lnSpc>
                        <a:spcBef>
                          <a:spcPts val="0"/>
                        </a:spcBef>
                        <a:spcAft>
                          <a:spcPts val="0"/>
                        </a:spcAft>
                        <a:buNone/>
                      </a:pPr>
                      <a:endParaRPr sz="1600" u="none" strike="noStrike" cap="none">
                        <a:latin typeface="Times New Roman"/>
                        <a:ea typeface="Times New Roman"/>
                        <a:cs typeface="Times New Roman"/>
                        <a:sym typeface="Times New Roman"/>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571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CFD5EA"/>
                    </a:solidFill>
                  </a:tcPr>
                </a:tc>
                <a:extLst>
                  <a:ext uri="{0D108BD9-81ED-4DB2-BD59-A6C34878D82A}">
                    <a16:rowId xmlns:a16="http://schemas.microsoft.com/office/drawing/2014/main" val="10001"/>
                  </a:ext>
                </a:extLst>
              </a:tr>
              <a:tr h="1493525">
                <a:tc>
                  <a:txBody>
                    <a:bodyPr/>
                    <a:lstStyle/>
                    <a:p>
                      <a:pPr marL="24130" marR="0" lvl="0" indent="0" algn="l" rtl="0">
                        <a:lnSpc>
                          <a:spcPct val="113214"/>
                        </a:lnSpc>
                        <a:spcBef>
                          <a:spcPts val="0"/>
                        </a:spcBef>
                        <a:spcAft>
                          <a:spcPts val="0"/>
                        </a:spcAft>
                        <a:buNone/>
                      </a:pPr>
                      <a:r>
                        <a:rPr lang="pt-PT" sz="1400" b="1" u="none" strike="noStrike" cap="none" dirty="0">
                          <a:solidFill>
                            <a:srgbClr val="FFFFFF"/>
                          </a:solidFill>
                          <a:latin typeface="Calibri"/>
                          <a:ea typeface="Calibri"/>
                          <a:cs typeface="Calibri"/>
                          <a:sym typeface="Calibri"/>
                        </a:rPr>
                        <a:t>Desafio ou projeto 2 </a:t>
                      </a:r>
                    </a:p>
                    <a:p>
                      <a:pPr marL="24130" marR="0" lvl="0" indent="0" algn="l" rtl="0">
                        <a:lnSpc>
                          <a:spcPct val="113214"/>
                        </a:lnSpc>
                        <a:spcBef>
                          <a:spcPts val="0"/>
                        </a:spcBef>
                        <a:spcAft>
                          <a:spcPts val="0"/>
                        </a:spcAft>
                        <a:buNone/>
                      </a:pPr>
                      <a:r>
                        <a:rPr lang="pt-PT" sz="1400" b="1" u="none" strike="noStrike" cap="none" dirty="0">
                          <a:solidFill>
                            <a:srgbClr val="FFFFFF"/>
                          </a:solidFill>
                          <a:latin typeface="Calibri"/>
                          <a:ea typeface="Calibri"/>
                          <a:cs typeface="Calibri"/>
                          <a:sym typeface="Calibri"/>
                        </a:rPr>
                        <a:t>Questões :  </a:t>
                      </a:r>
                    </a:p>
                    <a:p>
                      <a:pPr marL="309880" marR="0" lvl="0" indent="-285750" algn="l" rtl="0">
                        <a:lnSpc>
                          <a:spcPct val="113214"/>
                        </a:lnSpc>
                        <a:spcBef>
                          <a:spcPts val="0"/>
                        </a:spcBef>
                        <a:spcAft>
                          <a:spcPts val="0"/>
                        </a:spcAft>
                        <a:buFont typeface="Arial" panose="020B0604020202020204" pitchFamily="34" charset="0"/>
                        <a:buChar char="•"/>
                      </a:pPr>
                      <a:r>
                        <a:rPr lang="pt-PT" sz="1400" b="1" u="none" strike="noStrike" cap="none" dirty="0">
                          <a:solidFill>
                            <a:srgbClr val="FFFFFF"/>
                          </a:solidFill>
                          <a:latin typeface="Calibri"/>
                          <a:ea typeface="Calibri"/>
                          <a:cs typeface="Calibri"/>
                          <a:sym typeface="Calibri"/>
                        </a:rPr>
                        <a:t>Escala de relevância </a:t>
                      </a:r>
                    </a:p>
                    <a:p>
                      <a:pPr marL="309880" marR="0" lvl="0" indent="-285750" algn="l" rtl="0">
                        <a:lnSpc>
                          <a:spcPct val="113214"/>
                        </a:lnSpc>
                        <a:spcBef>
                          <a:spcPts val="0"/>
                        </a:spcBef>
                        <a:spcAft>
                          <a:spcPts val="0"/>
                        </a:spcAft>
                        <a:buFont typeface="Arial" panose="020B0604020202020204" pitchFamily="34" charset="0"/>
                        <a:buChar char="•"/>
                      </a:pPr>
                      <a:r>
                        <a:rPr lang="pt-PT" sz="1400" b="1" u="none" strike="noStrike" cap="none" dirty="0">
                          <a:solidFill>
                            <a:srgbClr val="FFFFFF"/>
                          </a:solidFill>
                          <a:latin typeface="Calibri"/>
                          <a:ea typeface="Calibri"/>
                          <a:cs typeface="Calibri"/>
                          <a:sym typeface="Calibri"/>
                        </a:rPr>
                        <a:t>Impacto na zona</a:t>
                      </a:r>
                    </a:p>
                    <a:p>
                      <a:pPr marL="309880" marR="0" lvl="0" indent="-285750" algn="l" rtl="0">
                        <a:lnSpc>
                          <a:spcPct val="113214"/>
                        </a:lnSpc>
                        <a:spcBef>
                          <a:spcPts val="0"/>
                        </a:spcBef>
                        <a:spcAft>
                          <a:spcPts val="0"/>
                        </a:spcAft>
                        <a:buFont typeface="Arial" panose="020B0604020202020204" pitchFamily="34" charset="0"/>
                        <a:buChar char="•"/>
                      </a:pPr>
                      <a:r>
                        <a:rPr lang="pt-PT" sz="1400" b="1" u="none" strike="noStrike" cap="none" dirty="0">
                          <a:solidFill>
                            <a:srgbClr val="FFFFFF"/>
                          </a:solidFill>
                          <a:latin typeface="Calibri"/>
                          <a:ea typeface="Calibri"/>
                          <a:cs typeface="Calibri"/>
                          <a:sym typeface="Calibri"/>
                        </a:rPr>
                        <a:t>Grau de controlo pelas partes interessadas </a:t>
                      </a:r>
                    </a:p>
                    <a:p>
                      <a:pPr marL="309880" marR="0" lvl="0" indent="-285750" algn="l" rtl="0">
                        <a:lnSpc>
                          <a:spcPct val="113214"/>
                        </a:lnSpc>
                        <a:spcBef>
                          <a:spcPts val="0"/>
                        </a:spcBef>
                        <a:spcAft>
                          <a:spcPts val="0"/>
                        </a:spcAft>
                        <a:buFont typeface="Arial" panose="020B0604020202020204" pitchFamily="34" charset="0"/>
                        <a:buChar char="•"/>
                      </a:pPr>
                      <a:r>
                        <a:rPr lang="pt-PT" sz="1400" b="1" u="none" strike="noStrike" cap="none" dirty="0">
                          <a:solidFill>
                            <a:srgbClr val="FFFFFF"/>
                          </a:solidFill>
                          <a:latin typeface="Calibri"/>
                          <a:ea typeface="Calibri"/>
                          <a:cs typeface="Calibri"/>
                          <a:sym typeface="Calibri"/>
                        </a:rPr>
                        <a:t>Grau de responsabilidade pela questão</a:t>
                      </a:r>
                      <a:endParaRPr sz="1400" u="none" strike="noStrike" cap="none" dirty="0">
                        <a:latin typeface="Calibri"/>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4472C4"/>
                    </a:solidFill>
                  </a:tcPr>
                </a:tc>
                <a:tc>
                  <a:txBody>
                    <a:bodyPr/>
                    <a:lstStyle/>
                    <a:p>
                      <a:pPr marL="0" marR="0" lvl="0" indent="0" algn="l" rtl="0">
                        <a:lnSpc>
                          <a:spcPct val="100000"/>
                        </a:lnSpc>
                        <a:spcBef>
                          <a:spcPts val="0"/>
                        </a:spcBef>
                        <a:spcAft>
                          <a:spcPts val="0"/>
                        </a:spcAft>
                        <a:buNone/>
                      </a:pPr>
                      <a:endParaRPr sz="1600" u="none" strike="noStrike" cap="none">
                        <a:latin typeface="Times New Roman"/>
                        <a:ea typeface="Times New Roman"/>
                        <a:cs typeface="Times New Roman"/>
                        <a:sym typeface="Times New Roman"/>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9EBF5"/>
                    </a:solidFill>
                  </a:tcPr>
                </a:tc>
                <a:tc>
                  <a:txBody>
                    <a:bodyPr/>
                    <a:lstStyle/>
                    <a:p>
                      <a:pPr marL="0" marR="0" lvl="0" indent="0" algn="l" rtl="0">
                        <a:lnSpc>
                          <a:spcPct val="100000"/>
                        </a:lnSpc>
                        <a:spcBef>
                          <a:spcPts val="0"/>
                        </a:spcBef>
                        <a:spcAft>
                          <a:spcPts val="0"/>
                        </a:spcAft>
                        <a:buNone/>
                      </a:pPr>
                      <a:endParaRPr sz="1600" u="none" strike="noStrike" cap="none">
                        <a:latin typeface="Times New Roman"/>
                        <a:ea typeface="Times New Roman"/>
                        <a:cs typeface="Times New Roman"/>
                        <a:sym typeface="Times New Roman"/>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9EBF5"/>
                    </a:solidFill>
                  </a:tcPr>
                </a:tc>
                <a:extLst>
                  <a:ext uri="{0D108BD9-81ED-4DB2-BD59-A6C34878D82A}">
                    <a16:rowId xmlns:a16="http://schemas.microsoft.com/office/drawing/2014/main" val="10002"/>
                  </a:ext>
                </a:extLst>
              </a:tr>
              <a:tr h="1694825">
                <a:tc>
                  <a:txBody>
                    <a:bodyPr/>
                    <a:lstStyle/>
                    <a:p>
                      <a:pPr marL="24130" marR="0" lvl="0" indent="0" algn="l" rtl="0">
                        <a:lnSpc>
                          <a:spcPct val="113214"/>
                        </a:lnSpc>
                        <a:spcBef>
                          <a:spcPts val="0"/>
                        </a:spcBef>
                        <a:spcAft>
                          <a:spcPts val="0"/>
                        </a:spcAft>
                        <a:buNone/>
                      </a:pPr>
                      <a:r>
                        <a:rPr lang="pt-PT" sz="1400" b="1" u="none" strike="noStrike" cap="none" dirty="0">
                          <a:solidFill>
                            <a:srgbClr val="FFFFFF"/>
                          </a:solidFill>
                          <a:latin typeface="Calibri"/>
                          <a:ea typeface="Calibri"/>
                          <a:cs typeface="Calibri"/>
                          <a:sym typeface="Calibri"/>
                        </a:rPr>
                        <a:t>Desafio ou projeto 3 </a:t>
                      </a:r>
                    </a:p>
                    <a:p>
                      <a:pPr marL="24130" marR="0" lvl="0" indent="0" algn="l" rtl="0">
                        <a:lnSpc>
                          <a:spcPct val="113214"/>
                        </a:lnSpc>
                        <a:spcBef>
                          <a:spcPts val="0"/>
                        </a:spcBef>
                        <a:spcAft>
                          <a:spcPts val="0"/>
                        </a:spcAft>
                        <a:buNone/>
                      </a:pPr>
                      <a:r>
                        <a:rPr lang="pt-PT" sz="1400" b="1" u="none" strike="noStrike" cap="none" dirty="0">
                          <a:solidFill>
                            <a:srgbClr val="FFFFFF"/>
                          </a:solidFill>
                          <a:latin typeface="Calibri"/>
                          <a:ea typeface="Calibri"/>
                          <a:cs typeface="Calibri"/>
                          <a:sym typeface="Calibri"/>
                        </a:rPr>
                        <a:t>Questões :  </a:t>
                      </a:r>
                    </a:p>
                    <a:p>
                      <a:pPr marL="309880" marR="0" lvl="0" indent="-285750" algn="l" rtl="0">
                        <a:lnSpc>
                          <a:spcPct val="113214"/>
                        </a:lnSpc>
                        <a:spcBef>
                          <a:spcPts val="0"/>
                        </a:spcBef>
                        <a:spcAft>
                          <a:spcPts val="0"/>
                        </a:spcAft>
                        <a:buFont typeface="Arial" panose="020B0604020202020204" pitchFamily="34" charset="0"/>
                        <a:buChar char="•"/>
                      </a:pPr>
                      <a:r>
                        <a:rPr lang="pt-PT" sz="1400" b="1" u="none" strike="noStrike" cap="none" dirty="0">
                          <a:solidFill>
                            <a:srgbClr val="FFFFFF"/>
                          </a:solidFill>
                          <a:latin typeface="Calibri"/>
                          <a:ea typeface="Calibri"/>
                          <a:cs typeface="Calibri"/>
                          <a:sym typeface="Calibri"/>
                        </a:rPr>
                        <a:t>Escala de relevância </a:t>
                      </a:r>
                    </a:p>
                    <a:p>
                      <a:pPr marL="309880" marR="0" lvl="0" indent="-285750" algn="l" rtl="0">
                        <a:lnSpc>
                          <a:spcPct val="113214"/>
                        </a:lnSpc>
                        <a:spcBef>
                          <a:spcPts val="0"/>
                        </a:spcBef>
                        <a:spcAft>
                          <a:spcPts val="0"/>
                        </a:spcAft>
                        <a:buFont typeface="Arial" panose="020B0604020202020204" pitchFamily="34" charset="0"/>
                        <a:buChar char="•"/>
                      </a:pPr>
                      <a:r>
                        <a:rPr lang="pt-PT" sz="1400" b="1" u="none" strike="noStrike" cap="none" dirty="0">
                          <a:solidFill>
                            <a:srgbClr val="FFFFFF"/>
                          </a:solidFill>
                          <a:latin typeface="Calibri"/>
                          <a:ea typeface="Calibri"/>
                          <a:cs typeface="Calibri"/>
                          <a:sym typeface="Calibri"/>
                        </a:rPr>
                        <a:t>Impacto na zona</a:t>
                      </a:r>
                    </a:p>
                    <a:p>
                      <a:pPr marL="309880" marR="0" lvl="0" indent="-285750" algn="l" rtl="0">
                        <a:lnSpc>
                          <a:spcPct val="113214"/>
                        </a:lnSpc>
                        <a:spcBef>
                          <a:spcPts val="0"/>
                        </a:spcBef>
                        <a:spcAft>
                          <a:spcPts val="0"/>
                        </a:spcAft>
                        <a:buFont typeface="Arial" panose="020B0604020202020204" pitchFamily="34" charset="0"/>
                        <a:buChar char="•"/>
                      </a:pPr>
                      <a:r>
                        <a:rPr lang="pt-PT" sz="1400" b="1" u="none" strike="noStrike" cap="none" dirty="0">
                          <a:solidFill>
                            <a:srgbClr val="FFFFFF"/>
                          </a:solidFill>
                          <a:latin typeface="Calibri"/>
                          <a:ea typeface="Calibri"/>
                          <a:cs typeface="Calibri"/>
                          <a:sym typeface="Calibri"/>
                        </a:rPr>
                        <a:t>Grau de controlo pelas partes interessadas </a:t>
                      </a:r>
                    </a:p>
                    <a:p>
                      <a:pPr marL="309880" marR="0" lvl="0" indent="-285750" algn="l" rtl="0">
                        <a:lnSpc>
                          <a:spcPct val="113214"/>
                        </a:lnSpc>
                        <a:spcBef>
                          <a:spcPts val="0"/>
                        </a:spcBef>
                        <a:spcAft>
                          <a:spcPts val="0"/>
                        </a:spcAft>
                        <a:buFont typeface="Arial" panose="020B0604020202020204" pitchFamily="34" charset="0"/>
                        <a:buChar char="•"/>
                      </a:pPr>
                      <a:r>
                        <a:rPr lang="pt-PT" sz="1400" b="1" u="none" strike="noStrike" cap="none" dirty="0">
                          <a:solidFill>
                            <a:srgbClr val="FFFFFF"/>
                          </a:solidFill>
                          <a:latin typeface="Calibri"/>
                          <a:ea typeface="Calibri"/>
                          <a:cs typeface="Calibri"/>
                          <a:sym typeface="Calibri"/>
                        </a:rPr>
                        <a:t>Grau de responsabilidade pela questão</a:t>
                      </a:r>
                      <a:endParaRPr lang="pt-PT" sz="1400" u="none" strike="noStrike" cap="none" dirty="0">
                        <a:latin typeface="Calibri"/>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4472C4"/>
                    </a:solidFill>
                  </a:tcPr>
                </a:tc>
                <a:tc>
                  <a:txBody>
                    <a:bodyPr/>
                    <a:lstStyle/>
                    <a:p>
                      <a:pPr marL="0" marR="0" lvl="0" indent="0" algn="l" rtl="0">
                        <a:lnSpc>
                          <a:spcPct val="100000"/>
                        </a:lnSpc>
                        <a:spcBef>
                          <a:spcPts val="0"/>
                        </a:spcBef>
                        <a:spcAft>
                          <a:spcPts val="0"/>
                        </a:spcAft>
                        <a:buNone/>
                      </a:pPr>
                      <a:endParaRPr sz="1600" u="none" strike="noStrike" cap="none" dirty="0">
                        <a:latin typeface="Times New Roman"/>
                        <a:ea typeface="Times New Roman"/>
                        <a:cs typeface="Times New Roman"/>
                        <a:sym typeface="Times New Roman"/>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CFD5EA"/>
                    </a:solidFill>
                  </a:tcPr>
                </a:tc>
                <a:tc>
                  <a:txBody>
                    <a:bodyPr/>
                    <a:lstStyle/>
                    <a:p>
                      <a:pPr marL="0" marR="0" lvl="0" indent="0" algn="l" rtl="0">
                        <a:lnSpc>
                          <a:spcPct val="100000"/>
                        </a:lnSpc>
                        <a:spcBef>
                          <a:spcPts val="0"/>
                        </a:spcBef>
                        <a:spcAft>
                          <a:spcPts val="0"/>
                        </a:spcAft>
                        <a:buNone/>
                      </a:pPr>
                      <a:endParaRPr sz="1600" u="none" strike="noStrike" cap="none" dirty="0">
                        <a:latin typeface="Times New Roman"/>
                        <a:ea typeface="Times New Roman"/>
                        <a:cs typeface="Times New Roman"/>
                        <a:sym typeface="Times New Roman"/>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CFD5EA"/>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54"/>
        <p:cNvGrpSpPr/>
        <p:nvPr/>
      </p:nvGrpSpPr>
      <p:grpSpPr>
        <a:xfrm>
          <a:off x="0" y="0"/>
          <a:ext cx="0" cy="0"/>
          <a:chOff x="0" y="0"/>
          <a:chExt cx="0" cy="0"/>
        </a:xfrm>
      </p:grpSpPr>
      <p:sp>
        <p:nvSpPr>
          <p:cNvPr id="155" name="Google Shape;155;p23"/>
          <p:cNvSpPr/>
          <p:nvPr/>
        </p:nvSpPr>
        <p:spPr>
          <a:xfrm>
            <a:off x="628650" y="2305050"/>
            <a:ext cx="7886700" cy="1104900"/>
          </a:xfrm>
          <a:custGeom>
            <a:avLst/>
            <a:gdLst/>
            <a:ahLst/>
            <a:cxnLst/>
            <a:rect l="l" t="t" r="r" b="b"/>
            <a:pathLst>
              <a:path w="7886700" h="1104900" extrusionOk="0">
                <a:moveTo>
                  <a:pt x="7886700" y="0"/>
                </a:moveTo>
                <a:lnTo>
                  <a:pt x="0" y="0"/>
                </a:lnTo>
                <a:lnTo>
                  <a:pt x="0" y="1104900"/>
                </a:lnTo>
                <a:lnTo>
                  <a:pt x="7886700" y="1104900"/>
                </a:lnTo>
                <a:lnTo>
                  <a:pt x="7886700" y="0"/>
                </a:lnTo>
                <a:close/>
              </a:path>
            </a:pathLst>
          </a:custGeom>
          <a:solidFill>
            <a:srgbClr val="DAE3F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 name="Google Shape;156;p23"/>
          <p:cNvSpPr txBox="1">
            <a:spLocks noGrp="1"/>
          </p:cNvSpPr>
          <p:nvPr>
            <p:ph type="title"/>
          </p:nvPr>
        </p:nvSpPr>
        <p:spPr>
          <a:xfrm>
            <a:off x="707390" y="2543048"/>
            <a:ext cx="7674610" cy="520655"/>
          </a:xfrm>
          <a:prstGeom prst="rect">
            <a:avLst/>
          </a:prstGeom>
          <a:noFill/>
          <a:ln>
            <a:noFill/>
          </a:ln>
        </p:spPr>
        <p:txBody>
          <a:bodyPr spcFirstLastPara="1" wrap="square" lIns="0" tIns="12700" rIns="0" bIns="0" anchor="t" anchorCtr="0">
            <a:spAutoFit/>
          </a:bodyPr>
          <a:lstStyle/>
          <a:p>
            <a:pPr marL="12700" lvl="0"/>
            <a:r>
              <a:rPr lang="pt-PT" sz="3300" dirty="0"/>
              <a:t>Etapa 3: o projeto</a:t>
            </a:r>
            <a:endParaRPr sz="3300" dirty="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60"/>
        <p:cNvGrpSpPr/>
        <p:nvPr/>
      </p:nvGrpSpPr>
      <p:grpSpPr>
        <a:xfrm>
          <a:off x="0" y="0"/>
          <a:ext cx="0" cy="0"/>
          <a:chOff x="0" y="0"/>
          <a:chExt cx="0" cy="0"/>
        </a:xfrm>
      </p:grpSpPr>
      <p:sp>
        <p:nvSpPr>
          <p:cNvPr id="161" name="Google Shape;161;p24"/>
          <p:cNvSpPr txBox="1"/>
          <p:nvPr/>
        </p:nvSpPr>
        <p:spPr>
          <a:xfrm>
            <a:off x="707390" y="1503679"/>
            <a:ext cx="7588884" cy="1790608"/>
          </a:xfrm>
          <a:prstGeom prst="rect">
            <a:avLst/>
          </a:prstGeom>
          <a:noFill/>
          <a:ln>
            <a:noFill/>
          </a:ln>
        </p:spPr>
        <p:txBody>
          <a:bodyPr spcFirstLastPara="1" wrap="square" lIns="0" tIns="45075" rIns="0" bIns="0" anchor="t" anchorCtr="0">
            <a:spAutoFit/>
          </a:bodyPr>
          <a:lstStyle/>
          <a:p>
            <a:pPr marL="184150" marR="5080" lvl="0" indent="-171450">
              <a:lnSpc>
                <a:spcPct val="89800"/>
              </a:lnSpc>
              <a:buClr>
                <a:schemeClr val="dk1"/>
              </a:buClr>
              <a:buSzPts val="2100"/>
              <a:buFont typeface="Arial"/>
              <a:buChar char="•"/>
            </a:pPr>
            <a:r>
              <a:rPr lang="pt-PT" sz="2100" dirty="0">
                <a:solidFill>
                  <a:schemeClr val="dk1"/>
                </a:solidFill>
                <a:latin typeface="Calibri"/>
                <a:ea typeface="Calibri"/>
                <a:cs typeface="Calibri"/>
                <a:sym typeface="Calibri"/>
              </a:rPr>
              <a:t>Um projeto: construção e </a:t>
            </a:r>
            <a:r>
              <a:rPr lang="pt-PT" sz="2100" dirty="0" err="1">
                <a:solidFill>
                  <a:schemeClr val="dk1"/>
                </a:solidFill>
                <a:latin typeface="Calibri"/>
                <a:ea typeface="Calibri"/>
                <a:cs typeface="Calibri"/>
                <a:sym typeface="Calibri"/>
              </a:rPr>
              <a:t>acções</a:t>
            </a:r>
            <a:r>
              <a:rPr lang="pt-PT" sz="2100" dirty="0">
                <a:solidFill>
                  <a:schemeClr val="dk1"/>
                </a:solidFill>
                <a:latin typeface="Calibri"/>
                <a:ea typeface="Calibri"/>
                <a:cs typeface="Calibri"/>
                <a:sym typeface="Calibri"/>
              </a:rPr>
              <a:t>, organização e instalação, operacionalidade da parceria, contratualização entre os </a:t>
            </a:r>
            <a:r>
              <a:rPr lang="pt-PT" sz="2100" dirty="0" err="1">
                <a:solidFill>
                  <a:schemeClr val="dk1"/>
                </a:solidFill>
                <a:latin typeface="Calibri"/>
                <a:ea typeface="Calibri"/>
                <a:cs typeface="Calibri"/>
                <a:sym typeface="Calibri"/>
              </a:rPr>
              <a:t>actores</a:t>
            </a:r>
            <a:r>
              <a:rPr lang="pt-PT" sz="2100" dirty="0">
                <a:solidFill>
                  <a:schemeClr val="dk1"/>
                </a:solidFill>
                <a:latin typeface="Calibri"/>
                <a:ea typeface="Calibri"/>
                <a:cs typeface="Calibri"/>
                <a:sym typeface="Calibri"/>
              </a:rPr>
              <a:t>, otimização dos sistemas existentes, formalização do projeto, método de avaliação proposto, etc.</a:t>
            </a:r>
          </a:p>
          <a:p>
            <a:pPr marL="184150" marR="5080" lvl="0" indent="-171450">
              <a:lnSpc>
                <a:spcPct val="89800"/>
              </a:lnSpc>
              <a:buClr>
                <a:schemeClr val="dk1"/>
              </a:buClr>
              <a:buSzPts val="2100"/>
              <a:buFont typeface="Arial"/>
              <a:buChar char="•"/>
            </a:pPr>
            <a:endParaRPr lang="pt-PT" sz="2100" dirty="0">
              <a:solidFill>
                <a:schemeClr val="dk1"/>
              </a:solidFill>
              <a:latin typeface="Calibri"/>
              <a:ea typeface="Calibri"/>
              <a:cs typeface="Calibri"/>
              <a:sym typeface="Calibri"/>
            </a:endParaRPr>
          </a:p>
          <a:p>
            <a:pPr marL="184150" marR="5080" lvl="0" indent="-171450">
              <a:lnSpc>
                <a:spcPct val="89800"/>
              </a:lnSpc>
              <a:buClr>
                <a:schemeClr val="dk1"/>
              </a:buClr>
              <a:buSzPts val="2100"/>
              <a:buFont typeface="Arial"/>
              <a:buChar char="•"/>
            </a:pPr>
            <a:r>
              <a:rPr lang="pt-PT" sz="2100" dirty="0">
                <a:solidFill>
                  <a:schemeClr val="dk1"/>
                </a:solidFill>
                <a:latin typeface="Calibri"/>
                <a:ea typeface="Calibri"/>
                <a:cs typeface="Calibri"/>
                <a:sym typeface="Calibri"/>
              </a:rPr>
              <a:t>=&gt; Um percurso</a:t>
            </a:r>
            <a:endParaRPr sz="2100" dirty="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65"/>
        <p:cNvGrpSpPr/>
        <p:nvPr/>
      </p:nvGrpSpPr>
      <p:grpSpPr>
        <a:xfrm>
          <a:off x="0" y="0"/>
          <a:ext cx="0" cy="0"/>
          <a:chOff x="0" y="0"/>
          <a:chExt cx="0" cy="0"/>
        </a:xfrm>
      </p:grpSpPr>
      <p:sp>
        <p:nvSpPr>
          <p:cNvPr id="166" name="Google Shape;166;p25"/>
          <p:cNvSpPr/>
          <p:nvPr/>
        </p:nvSpPr>
        <p:spPr>
          <a:xfrm>
            <a:off x="628650" y="2305182"/>
            <a:ext cx="7886700" cy="1104900"/>
          </a:xfrm>
          <a:custGeom>
            <a:avLst/>
            <a:gdLst/>
            <a:ahLst/>
            <a:cxnLst/>
            <a:rect l="l" t="t" r="r" b="b"/>
            <a:pathLst>
              <a:path w="7886700" h="1104900" extrusionOk="0">
                <a:moveTo>
                  <a:pt x="7886700" y="0"/>
                </a:moveTo>
                <a:lnTo>
                  <a:pt x="0" y="0"/>
                </a:lnTo>
                <a:lnTo>
                  <a:pt x="0" y="1104635"/>
                </a:lnTo>
                <a:lnTo>
                  <a:pt x="7886700" y="1104635"/>
                </a:lnTo>
                <a:lnTo>
                  <a:pt x="7886700" y="0"/>
                </a:lnTo>
                <a:close/>
              </a:path>
            </a:pathLst>
          </a:custGeom>
          <a:solidFill>
            <a:srgbClr val="F4B18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25"/>
          <p:cNvSpPr txBox="1">
            <a:spLocks noGrp="1"/>
          </p:cNvSpPr>
          <p:nvPr>
            <p:ph type="title"/>
          </p:nvPr>
        </p:nvSpPr>
        <p:spPr>
          <a:xfrm>
            <a:off x="707390" y="2317810"/>
            <a:ext cx="7729219" cy="1171208"/>
          </a:xfrm>
          <a:prstGeom prst="rect">
            <a:avLst/>
          </a:prstGeom>
          <a:noFill/>
          <a:ln>
            <a:noFill/>
          </a:ln>
        </p:spPr>
        <p:txBody>
          <a:bodyPr spcFirstLastPara="1" wrap="square" lIns="0" tIns="57775" rIns="0" bIns="0" anchor="t" anchorCtr="0">
            <a:spAutoFit/>
          </a:bodyPr>
          <a:lstStyle/>
          <a:p>
            <a:pPr marL="12700" marR="5080" lvl="0">
              <a:lnSpc>
                <a:spcPct val="112500"/>
              </a:lnSpc>
            </a:pPr>
            <a:r>
              <a:rPr lang="pt-PT" dirty="0"/>
              <a:t>II. Aplicação do método: uma abordagem baseada nos recursos</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707390" y="540511"/>
            <a:ext cx="2797810" cy="520655"/>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pt-PT" sz="3300" dirty="0"/>
              <a:t>Introdução</a:t>
            </a:r>
            <a:endParaRPr sz="3300" dirty="0"/>
          </a:p>
        </p:txBody>
      </p:sp>
      <p:sp>
        <p:nvSpPr>
          <p:cNvPr id="57" name="Google Shape;57;p8"/>
          <p:cNvSpPr txBox="1"/>
          <p:nvPr/>
        </p:nvSpPr>
        <p:spPr>
          <a:xfrm>
            <a:off x="0" y="1503679"/>
            <a:ext cx="9144000" cy="3427205"/>
          </a:xfrm>
          <a:prstGeom prst="rect">
            <a:avLst/>
          </a:prstGeom>
          <a:noFill/>
          <a:ln>
            <a:noFill/>
          </a:ln>
        </p:spPr>
        <p:txBody>
          <a:bodyPr spcFirstLastPara="1" wrap="square" lIns="0" tIns="43800" rIns="0" bIns="0" anchor="t" anchorCtr="0">
            <a:spAutoFit/>
          </a:bodyPr>
          <a:lstStyle/>
          <a:p>
            <a:pPr marL="902970" marR="774700" indent="-168910">
              <a:spcBef>
                <a:spcPts val="3730"/>
              </a:spcBef>
            </a:pPr>
            <a:r>
              <a:rPr lang="pt-PT" sz="2100" dirty="0">
                <a:latin typeface="Calibri" panose="020F0502020204030204" pitchFamily="34" charset="0"/>
                <a:ea typeface="Calibri" panose="020F0502020204030204" pitchFamily="34" charset="0"/>
              </a:rPr>
              <a:t>Este material de formação é destinado aos atores (técnicos e eleitos das coletividades locais, socioprofissionais do mundo agrícola e agroalimentar, etc.) que desejam construir uma estratégia de desenvolvimento local a partir dos recursos do seu território, nomeadamente alimentares.</a:t>
            </a:r>
          </a:p>
          <a:p>
            <a:pPr marL="902970" marR="774700" indent="-168910"/>
            <a:r>
              <a:rPr lang="pt-PT" sz="2100" dirty="0">
                <a:latin typeface="Calibri" panose="020F0502020204030204" pitchFamily="34" charset="0"/>
                <a:ea typeface="Calibri" panose="020F0502020204030204" pitchFamily="34" charset="0"/>
              </a:rPr>
              <a:t>Serão abordados três aspetos:  </a:t>
            </a:r>
          </a:p>
          <a:p>
            <a:pPr marL="1191260" marR="774700" indent="-457200">
              <a:buFont typeface="+mj-lt"/>
              <a:buAutoNum type="arabicPeriod"/>
            </a:pPr>
            <a:r>
              <a:rPr lang="pt-PT" sz="2100" dirty="0">
                <a:latin typeface="Calibri" panose="020F0502020204030204" pitchFamily="34" charset="0"/>
                <a:ea typeface="Calibri" panose="020F0502020204030204" pitchFamily="34" charset="0"/>
              </a:rPr>
              <a:t>Como construir uma estratégia: da ideia ao projeto</a:t>
            </a:r>
          </a:p>
          <a:p>
            <a:pPr marL="1191260" marR="774700" indent="-457200">
              <a:buFont typeface="+mj-lt"/>
              <a:buAutoNum type="arabicPeriod"/>
            </a:pPr>
            <a:r>
              <a:rPr lang="pt-PT" sz="2100" dirty="0">
                <a:latin typeface="Calibri" panose="020F0502020204030204" pitchFamily="34" charset="0"/>
                <a:ea typeface="Calibri" panose="020F0502020204030204" pitchFamily="34" charset="0"/>
              </a:rPr>
              <a:t>Como aproveitar os recursos locais? </a:t>
            </a:r>
          </a:p>
          <a:p>
            <a:pPr marL="1191260" marR="774700" indent="-457200">
              <a:buFont typeface="+mj-lt"/>
              <a:buAutoNum type="arabicPeriod"/>
            </a:pPr>
            <a:r>
              <a:rPr lang="pt-PT" sz="2100" dirty="0">
                <a:latin typeface="Calibri" panose="020F0502020204030204" pitchFamily="34" charset="0"/>
                <a:ea typeface="Calibri" panose="020F0502020204030204" pitchFamily="34" charset="0"/>
              </a:rPr>
              <a:t>Como ter em conta as questões agrícolas e alimentares</a:t>
            </a:r>
            <a:r>
              <a:rPr lang="fr-FR" sz="1800" dirty="0">
                <a:latin typeface="Calibri" panose="020F0502020204030204" pitchFamily="34" charset="0"/>
                <a:ea typeface="Calibri" panose="020F0502020204030204" pitchFamily="34" charset="0"/>
              </a:rPr>
              <a:t>?</a:t>
            </a:r>
            <a:endParaRPr lang="pt-PT" sz="1100" dirty="0">
              <a:latin typeface="Arial" panose="020B0604020202020204" pitchFamily="34" charset="0"/>
              <a:ea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71"/>
        <p:cNvGrpSpPr/>
        <p:nvPr/>
      </p:nvGrpSpPr>
      <p:grpSpPr>
        <a:xfrm>
          <a:off x="0" y="0"/>
          <a:ext cx="0" cy="0"/>
          <a:chOff x="0" y="0"/>
          <a:chExt cx="0" cy="0"/>
        </a:xfrm>
      </p:grpSpPr>
      <p:sp>
        <p:nvSpPr>
          <p:cNvPr id="172" name="Google Shape;172;p26"/>
          <p:cNvSpPr txBox="1"/>
          <p:nvPr/>
        </p:nvSpPr>
        <p:spPr>
          <a:xfrm rot="-5400000">
            <a:off x="-703017" y="2399071"/>
            <a:ext cx="2211619" cy="160300"/>
          </a:xfrm>
          <a:prstGeom prst="rect">
            <a:avLst/>
          </a:prstGeom>
          <a:noFill/>
          <a:ln>
            <a:noFill/>
          </a:ln>
        </p:spPr>
        <p:txBody>
          <a:bodyPr spcFirstLastPara="1" wrap="square" lIns="0" tIns="6350" rIns="0" bIns="0" anchor="t" anchorCtr="0">
            <a:spAutoFit/>
          </a:bodyPr>
          <a:lstStyle/>
          <a:p>
            <a:pPr marL="12700" lvl="0"/>
            <a:r>
              <a:rPr lang="el-GR" sz="1000" b="1" dirty="0">
                <a:solidFill>
                  <a:schemeClr val="dk1"/>
                </a:solidFill>
                <a:latin typeface="Calibri"/>
                <a:ea typeface="Calibri"/>
                <a:cs typeface="Calibri"/>
                <a:sym typeface="Calibri"/>
              </a:rPr>
              <a:t>1.</a:t>
            </a:r>
            <a:r>
              <a:rPr lang="pt-PT" sz="1000" b="1" dirty="0">
                <a:solidFill>
                  <a:schemeClr val="dk1"/>
                </a:solidFill>
                <a:latin typeface="Calibri"/>
                <a:ea typeface="Calibri"/>
                <a:cs typeface="Calibri"/>
                <a:sym typeface="Calibri"/>
              </a:rPr>
              <a:t>  Inventário coletivo dos recursos</a:t>
            </a:r>
            <a:endParaRPr sz="1000" dirty="0">
              <a:solidFill>
                <a:schemeClr val="dk1"/>
              </a:solidFill>
              <a:latin typeface="Calibri"/>
              <a:ea typeface="Calibri"/>
              <a:cs typeface="Calibri"/>
              <a:sym typeface="Calibri"/>
            </a:endParaRPr>
          </a:p>
        </p:txBody>
      </p:sp>
      <p:pic>
        <p:nvPicPr>
          <p:cNvPr id="173" name="Google Shape;173;p26"/>
          <p:cNvPicPr preferRelativeResize="0"/>
          <p:nvPr/>
        </p:nvPicPr>
        <p:blipFill rotWithShape="1">
          <a:blip r:embed="rId3">
            <a:alphaModFix/>
          </a:blip>
          <a:srcRect/>
          <a:stretch/>
        </p:blipFill>
        <p:spPr>
          <a:xfrm>
            <a:off x="551687" y="1719072"/>
            <a:ext cx="1469136" cy="2621279"/>
          </a:xfrm>
          <a:prstGeom prst="rect">
            <a:avLst/>
          </a:prstGeom>
          <a:noFill/>
          <a:ln>
            <a:noFill/>
          </a:ln>
        </p:spPr>
      </p:pic>
      <p:sp>
        <p:nvSpPr>
          <p:cNvPr id="174" name="Google Shape;174;p26"/>
          <p:cNvSpPr txBox="1"/>
          <p:nvPr/>
        </p:nvSpPr>
        <p:spPr>
          <a:xfrm>
            <a:off x="664009" y="1914652"/>
            <a:ext cx="1218565" cy="2180715"/>
          </a:xfrm>
          <a:prstGeom prst="rect">
            <a:avLst/>
          </a:prstGeom>
          <a:noFill/>
          <a:ln>
            <a:noFill/>
          </a:ln>
        </p:spPr>
        <p:txBody>
          <a:bodyPr spcFirstLastPara="1" wrap="square" lIns="0" tIns="26025" rIns="0" bIns="0" anchor="t" anchorCtr="0">
            <a:spAutoFit/>
          </a:bodyPr>
          <a:lstStyle/>
          <a:p>
            <a:pPr marL="87313" indent="-87313">
              <a:buFont typeface="Arial" panose="020B0604020202020204" pitchFamily="34" charset="0"/>
              <a:buChar char="•"/>
            </a:pPr>
            <a:r>
              <a:rPr lang="pt-PT" sz="1000" dirty="0"/>
              <a:t>Inventário: o que é que nos torna diferentes?  O que é que nos une? </a:t>
            </a:r>
          </a:p>
          <a:p>
            <a:pPr marL="87313" indent="-87313">
              <a:buFont typeface="Arial" panose="020B0604020202020204" pitchFamily="34" charset="0"/>
              <a:buChar char="•"/>
            </a:pPr>
            <a:r>
              <a:rPr lang="pt-PT" sz="1000" dirty="0"/>
              <a:t>Envolver um vasto leque de atores (associações, coletividades locais,  empresários, etc.)</a:t>
            </a:r>
          </a:p>
          <a:p>
            <a:pPr marL="87313" indent="-87313">
              <a:buFont typeface="Arial" panose="020B0604020202020204" pitchFamily="34" charset="0"/>
              <a:buChar char="•"/>
            </a:pPr>
            <a:r>
              <a:rPr lang="pt-PT" sz="1000" dirty="0"/>
              <a:t>Abordagem territorial (a que escala?) </a:t>
            </a:r>
          </a:p>
          <a:p>
            <a:pPr marL="87313" indent="-87313">
              <a:buFont typeface="Arial" panose="020B0604020202020204" pitchFamily="34" charset="0"/>
              <a:buChar char="•"/>
            </a:pPr>
            <a:r>
              <a:rPr lang="pt-PT" sz="1000" dirty="0"/>
              <a:t>Que processo/história?</a:t>
            </a:r>
          </a:p>
        </p:txBody>
      </p:sp>
      <p:grpSp>
        <p:nvGrpSpPr>
          <p:cNvPr id="175" name="Google Shape;175;p26"/>
          <p:cNvGrpSpPr/>
          <p:nvPr/>
        </p:nvGrpSpPr>
        <p:grpSpPr>
          <a:xfrm>
            <a:off x="298704" y="850391"/>
            <a:ext cx="557784" cy="554736"/>
            <a:chOff x="298704" y="850391"/>
            <a:chExt cx="557784" cy="554736"/>
          </a:xfrm>
        </p:grpSpPr>
        <p:pic>
          <p:nvPicPr>
            <p:cNvPr id="176" name="Google Shape;176;p26"/>
            <p:cNvPicPr preferRelativeResize="0"/>
            <p:nvPr/>
          </p:nvPicPr>
          <p:blipFill rotWithShape="1">
            <a:blip r:embed="rId4">
              <a:alphaModFix/>
            </a:blip>
            <a:srcRect/>
            <a:stretch/>
          </p:blipFill>
          <p:spPr>
            <a:xfrm>
              <a:off x="298704" y="850391"/>
              <a:ext cx="557784" cy="554736"/>
            </a:xfrm>
            <a:prstGeom prst="rect">
              <a:avLst/>
            </a:prstGeom>
            <a:noFill/>
            <a:ln>
              <a:noFill/>
            </a:ln>
          </p:spPr>
        </p:pic>
        <p:sp>
          <p:nvSpPr>
            <p:cNvPr id="177" name="Google Shape;177;p26"/>
            <p:cNvSpPr/>
            <p:nvPr/>
          </p:nvSpPr>
          <p:spPr>
            <a:xfrm>
              <a:off x="346008" y="876245"/>
              <a:ext cx="462915" cy="462915"/>
            </a:xfrm>
            <a:custGeom>
              <a:avLst/>
              <a:gdLst/>
              <a:ahLst/>
              <a:cxnLst/>
              <a:rect l="l" t="t" r="r" b="b"/>
              <a:pathLst>
                <a:path w="462915" h="462915" extrusionOk="0">
                  <a:moveTo>
                    <a:pt x="462674" y="0"/>
                  </a:moveTo>
                  <a:lnTo>
                    <a:pt x="0" y="0"/>
                  </a:lnTo>
                  <a:lnTo>
                    <a:pt x="0" y="462674"/>
                  </a:lnTo>
                  <a:lnTo>
                    <a:pt x="462674" y="462674"/>
                  </a:lnTo>
                  <a:lnTo>
                    <a:pt x="462674" y="0"/>
                  </a:lnTo>
                  <a:close/>
                </a:path>
              </a:pathLst>
            </a:custGeom>
            <a:solidFill>
              <a:srgbClr val="FBD3C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 name="Google Shape;178;p26"/>
            <p:cNvSpPr/>
            <p:nvPr/>
          </p:nvSpPr>
          <p:spPr>
            <a:xfrm>
              <a:off x="346008" y="876245"/>
              <a:ext cx="462915" cy="462915"/>
            </a:xfrm>
            <a:custGeom>
              <a:avLst/>
              <a:gdLst/>
              <a:ahLst/>
              <a:cxnLst/>
              <a:rect l="l" t="t" r="r" b="b"/>
              <a:pathLst>
                <a:path w="462915" h="462915" extrusionOk="0">
                  <a:moveTo>
                    <a:pt x="0" y="0"/>
                  </a:moveTo>
                  <a:lnTo>
                    <a:pt x="462675" y="0"/>
                  </a:lnTo>
                  <a:lnTo>
                    <a:pt x="462675" y="462675"/>
                  </a:lnTo>
                  <a:lnTo>
                    <a:pt x="0" y="462675"/>
                  </a:lnTo>
                  <a:lnTo>
                    <a:pt x="0" y="0"/>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9" name="Google Shape;179;p26"/>
          <p:cNvSpPr txBox="1"/>
          <p:nvPr/>
        </p:nvSpPr>
        <p:spPr>
          <a:xfrm rot="-5400000">
            <a:off x="1336053" y="2106817"/>
            <a:ext cx="1573163" cy="160300"/>
          </a:xfrm>
          <a:prstGeom prst="rect">
            <a:avLst/>
          </a:prstGeom>
          <a:noFill/>
          <a:ln>
            <a:noFill/>
          </a:ln>
        </p:spPr>
        <p:txBody>
          <a:bodyPr spcFirstLastPara="1" wrap="square" lIns="0" tIns="6350" rIns="0" bIns="0" anchor="t" anchorCtr="0">
            <a:spAutoFit/>
          </a:bodyPr>
          <a:lstStyle/>
          <a:p>
            <a:pPr marL="12700" lvl="0"/>
            <a:r>
              <a:rPr lang="el-GR" sz="1000" b="1" dirty="0">
                <a:solidFill>
                  <a:schemeClr val="dk1"/>
                </a:solidFill>
                <a:latin typeface="Calibri"/>
                <a:ea typeface="Calibri"/>
                <a:cs typeface="Calibri"/>
                <a:sym typeface="Calibri"/>
              </a:rPr>
              <a:t>2</a:t>
            </a:r>
            <a:r>
              <a:rPr lang="pt-PT" sz="1000" b="1" dirty="0">
                <a:solidFill>
                  <a:schemeClr val="dk1"/>
                </a:solidFill>
                <a:latin typeface="Calibri"/>
                <a:ea typeface="Calibri"/>
                <a:cs typeface="Calibri"/>
                <a:sym typeface="Calibri"/>
              </a:rPr>
              <a:t>. Avaliação dos recursos</a:t>
            </a:r>
            <a:endParaRPr sz="1000" dirty="0">
              <a:solidFill>
                <a:schemeClr val="dk1"/>
              </a:solidFill>
              <a:latin typeface="Calibri"/>
              <a:ea typeface="Calibri"/>
              <a:cs typeface="Calibri"/>
              <a:sym typeface="Calibri"/>
            </a:endParaRPr>
          </a:p>
        </p:txBody>
      </p:sp>
      <p:pic>
        <p:nvPicPr>
          <p:cNvPr id="180" name="Google Shape;180;p26"/>
          <p:cNvPicPr preferRelativeResize="0"/>
          <p:nvPr/>
        </p:nvPicPr>
        <p:blipFill rotWithShape="1">
          <a:blip r:embed="rId5">
            <a:alphaModFix/>
          </a:blip>
          <a:srcRect/>
          <a:stretch/>
        </p:blipFill>
        <p:spPr>
          <a:xfrm>
            <a:off x="2292095" y="1731264"/>
            <a:ext cx="1420368" cy="2596896"/>
          </a:xfrm>
          <a:prstGeom prst="rect">
            <a:avLst/>
          </a:prstGeom>
          <a:noFill/>
          <a:ln>
            <a:noFill/>
          </a:ln>
        </p:spPr>
      </p:pic>
      <p:sp>
        <p:nvSpPr>
          <p:cNvPr id="181" name="Google Shape;181;p26"/>
          <p:cNvSpPr txBox="1"/>
          <p:nvPr/>
        </p:nvSpPr>
        <p:spPr>
          <a:xfrm>
            <a:off x="2403429" y="1926844"/>
            <a:ext cx="1169035" cy="1720969"/>
          </a:xfrm>
          <a:prstGeom prst="rect">
            <a:avLst/>
          </a:prstGeom>
          <a:noFill/>
          <a:ln>
            <a:noFill/>
          </a:ln>
        </p:spPr>
        <p:txBody>
          <a:bodyPr spcFirstLastPara="1" wrap="square" lIns="0" tIns="27925" rIns="0" bIns="0" anchor="t" anchorCtr="0">
            <a:spAutoFit/>
          </a:bodyPr>
          <a:lstStyle/>
          <a:p>
            <a:pPr marL="69850" marR="12065" lvl="0" indent="-57150">
              <a:lnSpc>
                <a:spcPct val="110000"/>
              </a:lnSpc>
              <a:buClr>
                <a:schemeClr val="dk1"/>
              </a:buClr>
              <a:buSzPts val="900"/>
              <a:buFont typeface="Calibri"/>
              <a:buChar char="•"/>
            </a:pPr>
            <a:r>
              <a:rPr lang="pt-PT" sz="1000" dirty="0">
                <a:solidFill>
                  <a:schemeClr val="dk1"/>
                </a:solidFill>
                <a:latin typeface="Calibri"/>
                <a:ea typeface="Calibri"/>
                <a:cs typeface="Calibri"/>
                <a:sym typeface="Calibri"/>
              </a:rPr>
              <a:t>Caracterização e grau de especificidade</a:t>
            </a:r>
          </a:p>
          <a:p>
            <a:pPr marL="69850" marR="12065" lvl="0" indent="-57150">
              <a:lnSpc>
                <a:spcPct val="110000"/>
              </a:lnSpc>
              <a:buClr>
                <a:schemeClr val="dk1"/>
              </a:buClr>
              <a:buSzPts val="900"/>
              <a:buFont typeface="Calibri"/>
              <a:buChar char="•"/>
            </a:pPr>
            <a:r>
              <a:rPr lang="pt-PT" sz="1000" dirty="0">
                <a:solidFill>
                  <a:schemeClr val="dk1"/>
                </a:solidFill>
                <a:latin typeface="Calibri"/>
                <a:ea typeface="Calibri"/>
                <a:cs typeface="Calibri"/>
                <a:sym typeface="Calibri"/>
              </a:rPr>
              <a:t>Relações com  consumidores e utilizadores : mercados, curto-circuitos, eventos</a:t>
            </a:r>
          </a:p>
          <a:p>
            <a:pPr marL="69850" marR="12065" lvl="0" indent="-57150">
              <a:lnSpc>
                <a:spcPct val="110000"/>
              </a:lnSpc>
              <a:buClr>
                <a:schemeClr val="dk1"/>
              </a:buClr>
              <a:buSzPts val="900"/>
              <a:buFont typeface="Calibri"/>
              <a:buChar char="•"/>
            </a:pPr>
            <a:r>
              <a:rPr lang="pt-PT" sz="1000" dirty="0">
                <a:solidFill>
                  <a:schemeClr val="dk1"/>
                </a:solidFill>
                <a:latin typeface="Calibri"/>
                <a:ea typeface="Calibri"/>
                <a:cs typeface="Calibri"/>
                <a:sym typeface="Calibri"/>
              </a:rPr>
              <a:t>Formalizar o conceito </a:t>
            </a:r>
            <a:endParaRPr sz="1000" dirty="0">
              <a:solidFill>
                <a:schemeClr val="dk1"/>
              </a:solidFill>
              <a:latin typeface="Calibri"/>
              <a:ea typeface="Calibri"/>
              <a:cs typeface="Calibri"/>
              <a:sym typeface="Calibri"/>
            </a:endParaRPr>
          </a:p>
        </p:txBody>
      </p:sp>
      <p:grpSp>
        <p:nvGrpSpPr>
          <p:cNvPr id="182" name="Google Shape;182;p26"/>
          <p:cNvGrpSpPr/>
          <p:nvPr/>
        </p:nvGrpSpPr>
        <p:grpSpPr>
          <a:xfrm>
            <a:off x="2081783" y="850391"/>
            <a:ext cx="557783" cy="554736"/>
            <a:chOff x="2081783" y="850391"/>
            <a:chExt cx="557783" cy="554736"/>
          </a:xfrm>
        </p:grpSpPr>
        <p:pic>
          <p:nvPicPr>
            <p:cNvPr id="183" name="Google Shape;183;p26"/>
            <p:cNvPicPr preferRelativeResize="0"/>
            <p:nvPr/>
          </p:nvPicPr>
          <p:blipFill rotWithShape="1">
            <a:blip r:embed="rId4">
              <a:alphaModFix/>
            </a:blip>
            <a:srcRect/>
            <a:stretch/>
          </p:blipFill>
          <p:spPr>
            <a:xfrm>
              <a:off x="2081783" y="850391"/>
              <a:ext cx="557783" cy="554736"/>
            </a:xfrm>
            <a:prstGeom prst="rect">
              <a:avLst/>
            </a:prstGeom>
            <a:noFill/>
            <a:ln>
              <a:noFill/>
            </a:ln>
          </p:spPr>
        </p:pic>
        <p:sp>
          <p:nvSpPr>
            <p:cNvPr id="184" name="Google Shape;184;p26"/>
            <p:cNvSpPr/>
            <p:nvPr/>
          </p:nvSpPr>
          <p:spPr>
            <a:xfrm>
              <a:off x="2129083" y="876245"/>
              <a:ext cx="462915" cy="462915"/>
            </a:xfrm>
            <a:custGeom>
              <a:avLst/>
              <a:gdLst/>
              <a:ahLst/>
              <a:cxnLst/>
              <a:rect l="l" t="t" r="r" b="b"/>
              <a:pathLst>
                <a:path w="462914" h="462915" extrusionOk="0">
                  <a:moveTo>
                    <a:pt x="462674" y="0"/>
                  </a:moveTo>
                  <a:lnTo>
                    <a:pt x="0" y="0"/>
                  </a:lnTo>
                  <a:lnTo>
                    <a:pt x="0" y="462674"/>
                  </a:lnTo>
                  <a:lnTo>
                    <a:pt x="462674" y="462674"/>
                  </a:lnTo>
                  <a:lnTo>
                    <a:pt x="462674" y="0"/>
                  </a:lnTo>
                  <a:close/>
                </a:path>
              </a:pathLst>
            </a:custGeom>
            <a:solidFill>
              <a:srgbClr val="FBD3C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185;p26"/>
            <p:cNvSpPr/>
            <p:nvPr/>
          </p:nvSpPr>
          <p:spPr>
            <a:xfrm>
              <a:off x="2129083" y="876245"/>
              <a:ext cx="462915" cy="462915"/>
            </a:xfrm>
            <a:custGeom>
              <a:avLst/>
              <a:gdLst/>
              <a:ahLst/>
              <a:cxnLst/>
              <a:rect l="l" t="t" r="r" b="b"/>
              <a:pathLst>
                <a:path w="462914" h="462915" extrusionOk="0">
                  <a:moveTo>
                    <a:pt x="0" y="0"/>
                  </a:moveTo>
                  <a:lnTo>
                    <a:pt x="462675" y="0"/>
                  </a:lnTo>
                  <a:lnTo>
                    <a:pt x="462675" y="462675"/>
                  </a:lnTo>
                  <a:lnTo>
                    <a:pt x="0" y="462675"/>
                  </a:lnTo>
                  <a:lnTo>
                    <a:pt x="0" y="0"/>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6" name="Google Shape;186;p26"/>
          <p:cNvSpPr txBox="1"/>
          <p:nvPr/>
        </p:nvSpPr>
        <p:spPr>
          <a:xfrm rot="-5400000">
            <a:off x="3006042" y="2257557"/>
            <a:ext cx="1856013" cy="160300"/>
          </a:xfrm>
          <a:prstGeom prst="rect">
            <a:avLst/>
          </a:prstGeom>
          <a:noFill/>
          <a:ln>
            <a:noFill/>
          </a:ln>
        </p:spPr>
        <p:txBody>
          <a:bodyPr spcFirstLastPara="1" wrap="square" lIns="0" tIns="6350" rIns="0" bIns="0" anchor="t" anchorCtr="0">
            <a:spAutoFit/>
          </a:bodyPr>
          <a:lstStyle/>
          <a:p>
            <a:pPr marL="12700" lvl="0"/>
            <a:r>
              <a:rPr lang="el-GR" sz="1000" b="1" dirty="0">
                <a:solidFill>
                  <a:schemeClr val="dk1"/>
                </a:solidFill>
                <a:latin typeface="Calibri"/>
                <a:ea typeface="Calibri"/>
                <a:cs typeface="Calibri"/>
                <a:sym typeface="Calibri"/>
              </a:rPr>
              <a:t>3. </a:t>
            </a:r>
            <a:r>
              <a:rPr lang="pt-PT" sz="1000" b="1" dirty="0">
                <a:solidFill>
                  <a:schemeClr val="dk1"/>
                </a:solidFill>
                <a:latin typeface="Calibri"/>
                <a:ea typeface="Calibri"/>
                <a:cs typeface="Calibri"/>
                <a:sym typeface="Calibri"/>
              </a:rPr>
              <a:t>Construção de uma estratégia</a:t>
            </a:r>
            <a:endParaRPr sz="1000" dirty="0">
              <a:solidFill>
                <a:schemeClr val="dk1"/>
              </a:solidFill>
              <a:latin typeface="Calibri"/>
              <a:ea typeface="Calibri"/>
              <a:cs typeface="Calibri"/>
              <a:sym typeface="Calibri"/>
            </a:endParaRPr>
          </a:p>
        </p:txBody>
      </p:sp>
      <p:pic>
        <p:nvPicPr>
          <p:cNvPr id="187" name="Google Shape;187;p26"/>
          <p:cNvPicPr preferRelativeResize="0"/>
          <p:nvPr/>
        </p:nvPicPr>
        <p:blipFill rotWithShape="1">
          <a:blip r:embed="rId6">
            <a:alphaModFix/>
          </a:blip>
          <a:srcRect/>
          <a:stretch/>
        </p:blipFill>
        <p:spPr>
          <a:xfrm>
            <a:off x="4035551" y="1612391"/>
            <a:ext cx="1517878" cy="2752345"/>
          </a:xfrm>
          <a:prstGeom prst="rect">
            <a:avLst/>
          </a:prstGeom>
          <a:noFill/>
          <a:ln>
            <a:noFill/>
          </a:ln>
        </p:spPr>
      </p:pic>
      <p:sp>
        <p:nvSpPr>
          <p:cNvPr id="188" name="Google Shape;188;p26"/>
          <p:cNvSpPr txBox="1"/>
          <p:nvPr/>
        </p:nvSpPr>
        <p:spPr>
          <a:xfrm>
            <a:off x="4147779" y="1638300"/>
            <a:ext cx="1345283" cy="2179428"/>
          </a:xfrm>
          <a:prstGeom prst="rect">
            <a:avLst/>
          </a:prstGeom>
          <a:noFill/>
          <a:ln>
            <a:noFill/>
          </a:ln>
        </p:spPr>
        <p:txBody>
          <a:bodyPr spcFirstLastPara="1" wrap="square" lIns="0" tIns="24750" rIns="0" bIns="0" anchor="t" anchorCtr="0">
            <a:spAutoFit/>
          </a:bodyPr>
          <a:lstStyle/>
          <a:p>
            <a:pPr marL="87313" indent="-87313">
              <a:buFont typeface="Arial" panose="020B0604020202020204" pitchFamily="34" charset="0"/>
              <a:buChar char="•"/>
            </a:pPr>
            <a:r>
              <a:rPr lang="pt-PT" sz="1000" dirty="0"/>
              <a:t>Levas à ação </a:t>
            </a:r>
          </a:p>
          <a:p>
            <a:pPr marL="87313" indent="-87313">
              <a:buFont typeface="Arial" panose="020B0604020202020204" pitchFamily="34" charset="0"/>
              <a:buChar char="•"/>
            </a:pPr>
            <a:r>
              <a:rPr lang="pt-PT" sz="1000" dirty="0"/>
              <a:t>Obstáculos/limitações</a:t>
            </a:r>
          </a:p>
          <a:p>
            <a:pPr marL="87313" indent="-87313">
              <a:buFont typeface="Arial" panose="020B0604020202020204" pitchFamily="34" charset="0"/>
              <a:buChar char="•"/>
            </a:pPr>
            <a:r>
              <a:rPr lang="pt-PT" sz="1000" dirty="0"/>
              <a:t>Principais atores a mobilizar </a:t>
            </a:r>
          </a:p>
          <a:p>
            <a:pPr marL="87313" indent="-87313">
              <a:buFont typeface="Arial" panose="020B0604020202020204" pitchFamily="34" charset="0"/>
              <a:buChar char="•"/>
            </a:pPr>
            <a:r>
              <a:rPr lang="pt-PT" sz="1000" dirty="0"/>
              <a:t>O conceito:  posição e valor acrescentado alargado da oferta em todo o  território, objetivos da ação coletiva, aspetos das diferentes  partes interessadas, valores de referência partilhados </a:t>
            </a:r>
          </a:p>
        </p:txBody>
      </p:sp>
      <p:grpSp>
        <p:nvGrpSpPr>
          <p:cNvPr id="189" name="Google Shape;189;p26"/>
          <p:cNvGrpSpPr/>
          <p:nvPr/>
        </p:nvGrpSpPr>
        <p:grpSpPr>
          <a:xfrm>
            <a:off x="3843528" y="850391"/>
            <a:ext cx="554736" cy="554736"/>
            <a:chOff x="3843528" y="850391"/>
            <a:chExt cx="554736" cy="554736"/>
          </a:xfrm>
        </p:grpSpPr>
        <p:pic>
          <p:nvPicPr>
            <p:cNvPr id="190" name="Google Shape;190;p26"/>
            <p:cNvPicPr preferRelativeResize="0"/>
            <p:nvPr/>
          </p:nvPicPr>
          <p:blipFill rotWithShape="1">
            <a:blip r:embed="rId7">
              <a:alphaModFix/>
            </a:blip>
            <a:srcRect/>
            <a:stretch/>
          </p:blipFill>
          <p:spPr>
            <a:xfrm>
              <a:off x="3843528" y="850391"/>
              <a:ext cx="554736" cy="554736"/>
            </a:xfrm>
            <a:prstGeom prst="rect">
              <a:avLst/>
            </a:prstGeom>
            <a:noFill/>
            <a:ln>
              <a:noFill/>
            </a:ln>
          </p:spPr>
        </p:pic>
        <p:sp>
          <p:nvSpPr>
            <p:cNvPr id="191" name="Google Shape;191;p26"/>
            <p:cNvSpPr/>
            <p:nvPr/>
          </p:nvSpPr>
          <p:spPr>
            <a:xfrm>
              <a:off x="3890765" y="876245"/>
              <a:ext cx="462915" cy="462915"/>
            </a:xfrm>
            <a:custGeom>
              <a:avLst/>
              <a:gdLst/>
              <a:ahLst/>
              <a:cxnLst/>
              <a:rect l="l" t="t" r="r" b="b"/>
              <a:pathLst>
                <a:path w="462914" h="462915" extrusionOk="0">
                  <a:moveTo>
                    <a:pt x="462674" y="0"/>
                  </a:moveTo>
                  <a:lnTo>
                    <a:pt x="0" y="0"/>
                  </a:lnTo>
                  <a:lnTo>
                    <a:pt x="0" y="462674"/>
                  </a:lnTo>
                  <a:lnTo>
                    <a:pt x="462674" y="462674"/>
                  </a:lnTo>
                  <a:lnTo>
                    <a:pt x="462674" y="0"/>
                  </a:lnTo>
                  <a:close/>
                </a:path>
              </a:pathLst>
            </a:custGeom>
            <a:solidFill>
              <a:srgbClr val="FBD3C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 name="Google Shape;192;p26"/>
            <p:cNvSpPr/>
            <p:nvPr/>
          </p:nvSpPr>
          <p:spPr>
            <a:xfrm>
              <a:off x="3890765" y="876245"/>
              <a:ext cx="462915" cy="462915"/>
            </a:xfrm>
            <a:custGeom>
              <a:avLst/>
              <a:gdLst/>
              <a:ahLst/>
              <a:cxnLst/>
              <a:rect l="l" t="t" r="r" b="b"/>
              <a:pathLst>
                <a:path w="462914" h="462915" extrusionOk="0">
                  <a:moveTo>
                    <a:pt x="0" y="0"/>
                  </a:moveTo>
                  <a:lnTo>
                    <a:pt x="462675" y="0"/>
                  </a:lnTo>
                  <a:lnTo>
                    <a:pt x="462675" y="462675"/>
                  </a:lnTo>
                  <a:lnTo>
                    <a:pt x="0" y="462675"/>
                  </a:lnTo>
                  <a:lnTo>
                    <a:pt x="0" y="0"/>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93" name="Google Shape;193;p26"/>
          <p:cNvSpPr txBox="1"/>
          <p:nvPr/>
        </p:nvSpPr>
        <p:spPr>
          <a:xfrm rot="-5400000">
            <a:off x="4752752" y="1920973"/>
            <a:ext cx="1944848" cy="160300"/>
          </a:xfrm>
          <a:prstGeom prst="rect">
            <a:avLst/>
          </a:prstGeom>
          <a:noFill/>
          <a:ln>
            <a:noFill/>
          </a:ln>
        </p:spPr>
        <p:txBody>
          <a:bodyPr spcFirstLastPara="1" wrap="square" lIns="0" tIns="6350" rIns="0" bIns="0" anchor="t" anchorCtr="0">
            <a:spAutoFit/>
          </a:bodyPr>
          <a:lstStyle/>
          <a:p>
            <a:pPr marL="12700" lvl="0"/>
            <a:r>
              <a:rPr lang="el-GR" sz="1000" b="1" dirty="0">
                <a:solidFill>
                  <a:schemeClr val="dk1"/>
                </a:solidFill>
                <a:latin typeface="Calibri"/>
                <a:ea typeface="Calibri"/>
                <a:cs typeface="Calibri"/>
                <a:sym typeface="Calibri"/>
              </a:rPr>
              <a:t>4. </a:t>
            </a:r>
            <a:r>
              <a:rPr lang="pt-PT" sz="1000" b="1" dirty="0">
                <a:solidFill>
                  <a:schemeClr val="dk1"/>
                </a:solidFill>
                <a:latin typeface="Calibri"/>
                <a:ea typeface="Calibri"/>
                <a:cs typeface="Calibri"/>
                <a:sym typeface="Calibri"/>
              </a:rPr>
              <a:t>Elaboração de um projeto</a:t>
            </a:r>
            <a:endParaRPr sz="1000" dirty="0">
              <a:solidFill>
                <a:schemeClr val="dk1"/>
              </a:solidFill>
              <a:latin typeface="Calibri"/>
              <a:ea typeface="Calibri"/>
              <a:cs typeface="Calibri"/>
              <a:sym typeface="Calibri"/>
            </a:endParaRPr>
          </a:p>
        </p:txBody>
      </p:sp>
      <p:pic>
        <p:nvPicPr>
          <p:cNvPr id="194" name="Google Shape;194;p26"/>
          <p:cNvPicPr preferRelativeResize="0"/>
          <p:nvPr/>
        </p:nvPicPr>
        <p:blipFill rotWithShape="1">
          <a:blip r:embed="rId8">
            <a:alphaModFix/>
          </a:blip>
          <a:srcRect/>
          <a:stretch/>
        </p:blipFill>
        <p:spPr>
          <a:xfrm>
            <a:off x="5839967" y="1694688"/>
            <a:ext cx="1249680" cy="2670048"/>
          </a:xfrm>
          <a:prstGeom prst="rect">
            <a:avLst/>
          </a:prstGeom>
          <a:noFill/>
          <a:ln>
            <a:noFill/>
          </a:ln>
        </p:spPr>
      </p:pic>
      <p:sp>
        <p:nvSpPr>
          <p:cNvPr id="195" name="Google Shape;195;p26"/>
          <p:cNvSpPr txBox="1"/>
          <p:nvPr/>
        </p:nvSpPr>
        <p:spPr>
          <a:xfrm>
            <a:off x="5949580" y="1890267"/>
            <a:ext cx="1040570" cy="705306"/>
          </a:xfrm>
          <a:prstGeom prst="rect">
            <a:avLst/>
          </a:prstGeom>
          <a:noFill/>
          <a:ln>
            <a:noFill/>
          </a:ln>
        </p:spPr>
        <p:txBody>
          <a:bodyPr spcFirstLastPara="1" wrap="square" lIns="0" tIns="27925" rIns="0" bIns="0" anchor="t" anchorCtr="0">
            <a:spAutoFit/>
          </a:bodyPr>
          <a:lstStyle/>
          <a:p>
            <a:pPr marL="69850" marR="5080" lvl="0" indent="-57150">
              <a:lnSpc>
                <a:spcPct val="110000"/>
              </a:lnSpc>
              <a:buClr>
                <a:schemeClr val="dk1"/>
              </a:buClr>
              <a:buSzPts val="900"/>
              <a:buFont typeface="Calibri"/>
              <a:buChar char="•"/>
            </a:pPr>
            <a:r>
              <a:rPr lang="pt-PT" sz="1000" dirty="0">
                <a:solidFill>
                  <a:schemeClr val="dk1"/>
                </a:solidFill>
                <a:latin typeface="Calibri"/>
                <a:ea typeface="Calibri"/>
                <a:cs typeface="Calibri"/>
                <a:sym typeface="Calibri"/>
              </a:rPr>
              <a:t>Rumo a uma especificação?</a:t>
            </a:r>
          </a:p>
          <a:p>
            <a:pPr marL="69850" marR="5080" lvl="0" indent="-57150">
              <a:lnSpc>
                <a:spcPct val="110000"/>
              </a:lnSpc>
              <a:buClr>
                <a:schemeClr val="dk1"/>
              </a:buClr>
              <a:buSzPts val="900"/>
              <a:buFont typeface="Calibri"/>
              <a:buChar char="•"/>
            </a:pPr>
            <a:r>
              <a:rPr lang="pt-PT" sz="1000" i="1" dirty="0" err="1">
                <a:solidFill>
                  <a:schemeClr val="dk1"/>
                </a:solidFill>
                <a:latin typeface="Calibri"/>
                <a:ea typeface="Calibri"/>
                <a:cs typeface="Calibri"/>
                <a:sym typeface="Calibri"/>
              </a:rPr>
              <a:t>Storytelling</a:t>
            </a:r>
            <a:r>
              <a:rPr lang="pt-PT" sz="1000" i="1" dirty="0">
                <a:solidFill>
                  <a:schemeClr val="dk1"/>
                </a:solidFill>
                <a:latin typeface="Calibri"/>
                <a:ea typeface="Calibri"/>
                <a:cs typeface="Calibri"/>
                <a:sym typeface="Calibri"/>
              </a:rPr>
              <a:t>/</a:t>
            </a:r>
            <a:r>
              <a:rPr lang="pt-PT" sz="1000" dirty="0">
                <a:solidFill>
                  <a:schemeClr val="dk1"/>
                </a:solidFill>
                <a:latin typeface="Calibri"/>
                <a:ea typeface="Calibri"/>
                <a:cs typeface="Calibri"/>
                <a:sym typeface="Calibri"/>
              </a:rPr>
              <a:t>Contar histórias </a:t>
            </a:r>
            <a:endParaRPr sz="1000" dirty="0">
              <a:solidFill>
                <a:schemeClr val="dk1"/>
              </a:solidFill>
              <a:latin typeface="Calibri"/>
              <a:ea typeface="Calibri"/>
              <a:cs typeface="Calibri"/>
              <a:sym typeface="Calibri"/>
            </a:endParaRPr>
          </a:p>
        </p:txBody>
      </p:sp>
      <p:grpSp>
        <p:nvGrpSpPr>
          <p:cNvPr id="196" name="Google Shape;196;p26"/>
          <p:cNvGrpSpPr/>
          <p:nvPr/>
        </p:nvGrpSpPr>
        <p:grpSpPr>
          <a:xfrm>
            <a:off x="5614415" y="850391"/>
            <a:ext cx="554736" cy="554736"/>
            <a:chOff x="5614415" y="850391"/>
            <a:chExt cx="554736" cy="554736"/>
          </a:xfrm>
        </p:grpSpPr>
        <p:pic>
          <p:nvPicPr>
            <p:cNvPr id="197" name="Google Shape;197;p26"/>
            <p:cNvPicPr preferRelativeResize="0"/>
            <p:nvPr/>
          </p:nvPicPr>
          <p:blipFill rotWithShape="1">
            <a:blip r:embed="rId9">
              <a:alphaModFix/>
            </a:blip>
            <a:srcRect/>
            <a:stretch/>
          </p:blipFill>
          <p:spPr>
            <a:xfrm>
              <a:off x="5614415" y="850391"/>
              <a:ext cx="554736" cy="554736"/>
            </a:xfrm>
            <a:prstGeom prst="rect">
              <a:avLst/>
            </a:prstGeom>
            <a:noFill/>
            <a:ln>
              <a:noFill/>
            </a:ln>
          </p:spPr>
        </p:pic>
        <p:sp>
          <p:nvSpPr>
            <p:cNvPr id="198" name="Google Shape;198;p26"/>
            <p:cNvSpPr/>
            <p:nvPr/>
          </p:nvSpPr>
          <p:spPr>
            <a:xfrm>
              <a:off x="5659823" y="876245"/>
              <a:ext cx="462915" cy="462915"/>
            </a:xfrm>
            <a:custGeom>
              <a:avLst/>
              <a:gdLst/>
              <a:ahLst/>
              <a:cxnLst/>
              <a:rect l="l" t="t" r="r" b="b"/>
              <a:pathLst>
                <a:path w="462914" h="462915" extrusionOk="0">
                  <a:moveTo>
                    <a:pt x="462674" y="0"/>
                  </a:moveTo>
                  <a:lnTo>
                    <a:pt x="0" y="0"/>
                  </a:lnTo>
                  <a:lnTo>
                    <a:pt x="0" y="462674"/>
                  </a:lnTo>
                  <a:lnTo>
                    <a:pt x="462674" y="462674"/>
                  </a:lnTo>
                  <a:lnTo>
                    <a:pt x="462674" y="0"/>
                  </a:lnTo>
                  <a:close/>
                </a:path>
              </a:pathLst>
            </a:custGeom>
            <a:solidFill>
              <a:srgbClr val="FBD3C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26"/>
            <p:cNvSpPr/>
            <p:nvPr/>
          </p:nvSpPr>
          <p:spPr>
            <a:xfrm>
              <a:off x="5659823" y="876245"/>
              <a:ext cx="462915" cy="462915"/>
            </a:xfrm>
            <a:custGeom>
              <a:avLst/>
              <a:gdLst/>
              <a:ahLst/>
              <a:cxnLst/>
              <a:rect l="l" t="t" r="r" b="b"/>
              <a:pathLst>
                <a:path w="462914" h="462915" extrusionOk="0">
                  <a:moveTo>
                    <a:pt x="0" y="0"/>
                  </a:moveTo>
                  <a:lnTo>
                    <a:pt x="462675" y="0"/>
                  </a:lnTo>
                  <a:lnTo>
                    <a:pt x="462675" y="462675"/>
                  </a:lnTo>
                  <a:lnTo>
                    <a:pt x="0" y="462675"/>
                  </a:lnTo>
                  <a:lnTo>
                    <a:pt x="0" y="0"/>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00" name="Google Shape;200;p26"/>
          <p:cNvSpPr txBox="1"/>
          <p:nvPr/>
        </p:nvSpPr>
        <p:spPr>
          <a:xfrm rot="-5400000">
            <a:off x="6674643" y="2025556"/>
            <a:ext cx="1266803" cy="160300"/>
          </a:xfrm>
          <a:prstGeom prst="rect">
            <a:avLst/>
          </a:prstGeom>
          <a:noFill/>
          <a:ln>
            <a:noFill/>
          </a:ln>
        </p:spPr>
        <p:txBody>
          <a:bodyPr spcFirstLastPara="1" wrap="square" lIns="0" tIns="6350" rIns="0" bIns="0" anchor="t" anchorCtr="0">
            <a:spAutoFit/>
          </a:bodyPr>
          <a:lstStyle/>
          <a:p>
            <a:pPr marL="12700" lvl="0"/>
            <a:r>
              <a:rPr lang="el-GR" sz="1000" b="1" dirty="0">
                <a:solidFill>
                  <a:schemeClr val="dk1"/>
                </a:solidFill>
                <a:latin typeface="Calibri"/>
                <a:ea typeface="Calibri"/>
                <a:cs typeface="Calibri"/>
                <a:sym typeface="Calibri"/>
              </a:rPr>
              <a:t>5.</a:t>
            </a:r>
            <a:r>
              <a:rPr lang="pt-PT" sz="1000" b="1" dirty="0">
                <a:solidFill>
                  <a:schemeClr val="dk1"/>
                </a:solidFill>
                <a:latin typeface="Calibri"/>
                <a:ea typeface="Calibri"/>
                <a:cs typeface="Calibri"/>
                <a:sym typeface="Calibri"/>
              </a:rPr>
              <a:t> Organização e apoio</a:t>
            </a:r>
            <a:endParaRPr sz="1000" dirty="0">
              <a:solidFill>
                <a:schemeClr val="dk1"/>
              </a:solidFill>
              <a:latin typeface="Calibri"/>
              <a:ea typeface="Calibri"/>
              <a:cs typeface="Calibri"/>
              <a:sym typeface="Calibri"/>
            </a:endParaRPr>
          </a:p>
        </p:txBody>
      </p:sp>
      <p:pic>
        <p:nvPicPr>
          <p:cNvPr id="201" name="Google Shape;201;p26"/>
          <p:cNvPicPr preferRelativeResize="0"/>
          <p:nvPr/>
        </p:nvPicPr>
        <p:blipFill rotWithShape="1">
          <a:blip r:embed="rId10">
            <a:alphaModFix/>
          </a:blip>
          <a:srcRect/>
          <a:stretch/>
        </p:blipFill>
        <p:spPr>
          <a:xfrm>
            <a:off x="7479792" y="1783079"/>
            <a:ext cx="1466088" cy="2557272"/>
          </a:xfrm>
          <a:prstGeom prst="rect">
            <a:avLst/>
          </a:prstGeom>
          <a:noFill/>
          <a:ln>
            <a:noFill/>
          </a:ln>
        </p:spPr>
      </p:pic>
      <p:sp>
        <p:nvSpPr>
          <p:cNvPr id="202" name="Google Shape;202;p26"/>
          <p:cNvSpPr txBox="1"/>
          <p:nvPr/>
        </p:nvSpPr>
        <p:spPr>
          <a:xfrm>
            <a:off x="7591862" y="1963420"/>
            <a:ext cx="1202055" cy="640545"/>
          </a:xfrm>
          <a:prstGeom prst="rect">
            <a:avLst/>
          </a:prstGeom>
          <a:noFill/>
          <a:ln>
            <a:noFill/>
          </a:ln>
        </p:spPr>
        <p:txBody>
          <a:bodyPr spcFirstLastPara="1" wrap="square" lIns="0" tIns="24750" rIns="0" bIns="0" anchor="t" anchorCtr="0">
            <a:spAutoFit/>
          </a:bodyPr>
          <a:lstStyle/>
          <a:p>
            <a:pPr marL="76200" lvl="0" indent="-64135">
              <a:buClr>
                <a:schemeClr val="dk1"/>
              </a:buClr>
              <a:buSzPts val="900"/>
              <a:buFont typeface="Calibri"/>
              <a:buChar char="•"/>
            </a:pPr>
            <a:r>
              <a:rPr lang="pt-PT" sz="1000" dirty="0">
                <a:solidFill>
                  <a:schemeClr val="dk1"/>
                </a:solidFill>
                <a:latin typeface="Calibri"/>
                <a:ea typeface="Calibri"/>
                <a:cs typeface="Calibri"/>
                <a:sym typeface="Calibri"/>
              </a:rPr>
              <a:t>Portagem ? </a:t>
            </a:r>
          </a:p>
          <a:p>
            <a:pPr marL="76200" lvl="0" indent="-64135">
              <a:buClr>
                <a:schemeClr val="dk1"/>
              </a:buClr>
              <a:buSzPts val="900"/>
              <a:buFont typeface="Calibri"/>
              <a:buChar char="•"/>
            </a:pPr>
            <a:r>
              <a:rPr lang="pt-PT" sz="1000" dirty="0">
                <a:solidFill>
                  <a:schemeClr val="dk1"/>
                </a:solidFill>
                <a:latin typeface="Calibri"/>
                <a:ea typeface="Calibri"/>
                <a:cs typeface="Calibri"/>
                <a:sym typeface="Calibri"/>
              </a:rPr>
              <a:t>Organização</a:t>
            </a:r>
          </a:p>
          <a:p>
            <a:pPr marL="76200" lvl="0" indent="-64135">
              <a:buClr>
                <a:schemeClr val="dk1"/>
              </a:buClr>
              <a:buSzPts val="900"/>
              <a:buFont typeface="Calibri"/>
              <a:buChar char="•"/>
            </a:pPr>
            <a:r>
              <a:rPr lang="pt-PT" sz="1000" dirty="0">
                <a:solidFill>
                  <a:schemeClr val="dk1"/>
                </a:solidFill>
                <a:latin typeface="Calibri"/>
                <a:ea typeface="Calibri"/>
                <a:cs typeface="Calibri"/>
                <a:sym typeface="Calibri"/>
              </a:rPr>
              <a:t>Apoio</a:t>
            </a:r>
          </a:p>
          <a:p>
            <a:pPr marL="76200" lvl="0" indent="-64135">
              <a:buClr>
                <a:schemeClr val="dk1"/>
              </a:buClr>
              <a:buSzPts val="900"/>
              <a:buFont typeface="Calibri"/>
              <a:buChar char="•"/>
            </a:pPr>
            <a:r>
              <a:rPr lang="pt-PT" sz="1000" dirty="0">
                <a:solidFill>
                  <a:schemeClr val="dk1"/>
                </a:solidFill>
                <a:latin typeface="Calibri"/>
                <a:ea typeface="Calibri"/>
                <a:cs typeface="Calibri"/>
                <a:sym typeface="Calibri"/>
              </a:rPr>
              <a:t>Avaliação</a:t>
            </a:r>
          </a:p>
        </p:txBody>
      </p:sp>
      <p:grpSp>
        <p:nvGrpSpPr>
          <p:cNvPr id="203" name="Google Shape;203;p26"/>
          <p:cNvGrpSpPr/>
          <p:nvPr/>
        </p:nvGrpSpPr>
        <p:grpSpPr>
          <a:xfrm>
            <a:off x="7296911" y="850391"/>
            <a:ext cx="554735" cy="554736"/>
            <a:chOff x="7296911" y="850391"/>
            <a:chExt cx="554735" cy="554736"/>
          </a:xfrm>
        </p:grpSpPr>
        <p:pic>
          <p:nvPicPr>
            <p:cNvPr id="204" name="Google Shape;204;p26"/>
            <p:cNvPicPr preferRelativeResize="0"/>
            <p:nvPr/>
          </p:nvPicPr>
          <p:blipFill rotWithShape="1">
            <a:blip r:embed="rId11">
              <a:alphaModFix/>
            </a:blip>
            <a:srcRect/>
            <a:stretch/>
          </p:blipFill>
          <p:spPr>
            <a:xfrm>
              <a:off x="7296911" y="850391"/>
              <a:ext cx="554735" cy="554736"/>
            </a:xfrm>
            <a:prstGeom prst="rect">
              <a:avLst/>
            </a:prstGeom>
            <a:noFill/>
            <a:ln>
              <a:noFill/>
            </a:ln>
          </p:spPr>
        </p:pic>
        <p:sp>
          <p:nvSpPr>
            <p:cNvPr id="205" name="Google Shape;205;p26"/>
            <p:cNvSpPr/>
            <p:nvPr/>
          </p:nvSpPr>
          <p:spPr>
            <a:xfrm>
              <a:off x="7341852" y="876245"/>
              <a:ext cx="462915" cy="462915"/>
            </a:xfrm>
            <a:custGeom>
              <a:avLst/>
              <a:gdLst/>
              <a:ahLst/>
              <a:cxnLst/>
              <a:rect l="l" t="t" r="r" b="b"/>
              <a:pathLst>
                <a:path w="462915" h="462915" extrusionOk="0">
                  <a:moveTo>
                    <a:pt x="462674" y="0"/>
                  </a:moveTo>
                  <a:lnTo>
                    <a:pt x="0" y="0"/>
                  </a:lnTo>
                  <a:lnTo>
                    <a:pt x="0" y="462674"/>
                  </a:lnTo>
                  <a:lnTo>
                    <a:pt x="462674" y="462674"/>
                  </a:lnTo>
                  <a:lnTo>
                    <a:pt x="462674" y="0"/>
                  </a:lnTo>
                  <a:close/>
                </a:path>
              </a:pathLst>
            </a:custGeom>
            <a:solidFill>
              <a:srgbClr val="FBD3C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26"/>
            <p:cNvSpPr/>
            <p:nvPr/>
          </p:nvSpPr>
          <p:spPr>
            <a:xfrm>
              <a:off x="7341852" y="876245"/>
              <a:ext cx="462915" cy="462915"/>
            </a:xfrm>
            <a:custGeom>
              <a:avLst/>
              <a:gdLst/>
              <a:ahLst/>
              <a:cxnLst/>
              <a:rect l="l" t="t" r="r" b="b"/>
              <a:pathLst>
                <a:path w="462915" h="462915" extrusionOk="0">
                  <a:moveTo>
                    <a:pt x="0" y="0"/>
                  </a:moveTo>
                  <a:lnTo>
                    <a:pt x="462675" y="0"/>
                  </a:lnTo>
                  <a:lnTo>
                    <a:pt x="462675" y="462675"/>
                  </a:lnTo>
                  <a:lnTo>
                    <a:pt x="0" y="462675"/>
                  </a:lnTo>
                  <a:lnTo>
                    <a:pt x="0" y="0"/>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07" name="Google Shape;207;p26"/>
          <p:cNvSpPr txBox="1"/>
          <p:nvPr/>
        </p:nvSpPr>
        <p:spPr>
          <a:xfrm>
            <a:off x="2482214" y="5511291"/>
            <a:ext cx="6582409"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l-GR" sz="1000">
                <a:solidFill>
                  <a:schemeClr val="dk1"/>
                </a:solidFill>
                <a:latin typeface="Calibri"/>
                <a:ea typeface="Calibri"/>
                <a:cs typeface="Calibri"/>
                <a:sym typeface="Calibri"/>
              </a:rPr>
              <a:t>PERRON L., JANIN C., 2015. </a:t>
            </a:r>
            <a:r>
              <a:rPr lang="el-GR" sz="1000" i="1">
                <a:solidFill>
                  <a:schemeClr val="dk1"/>
                </a:solidFill>
                <a:latin typeface="Calibri"/>
                <a:ea typeface="Calibri"/>
                <a:cs typeface="Calibri"/>
                <a:sym typeface="Calibri"/>
              </a:rPr>
              <a:t>Developing territorial resources: keys for action. Methodological guide . </a:t>
            </a:r>
            <a:r>
              <a:rPr lang="el-GR" sz="1000">
                <a:solidFill>
                  <a:schemeClr val="dk1"/>
                </a:solidFill>
                <a:latin typeface="Calibri"/>
                <a:ea typeface="Calibri"/>
                <a:cs typeface="Calibri"/>
                <a:sym typeface="Calibri"/>
              </a:rPr>
              <a:t>SUACI Northern Alps, 101 p.</a:t>
            </a:r>
            <a:endParaRPr sz="1000">
              <a:solidFill>
                <a:schemeClr val="dk1"/>
              </a:solidFill>
              <a:latin typeface="Calibri"/>
              <a:ea typeface="Calibri"/>
              <a:cs typeface="Calibri"/>
              <a:sym typeface="Calibri"/>
            </a:endParaRPr>
          </a:p>
        </p:txBody>
      </p:sp>
      <p:sp>
        <p:nvSpPr>
          <p:cNvPr id="208" name="Google Shape;208;p26"/>
          <p:cNvSpPr txBox="1">
            <a:spLocks noGrp="1"/>
          </p:cNvSpPr>
          <p:nvPr>
            <p:ph type="title"/>
          </p:nvPr>
        </p:nvSpPr>
        <p:spPr>
          <a:xfrm>
            <a:off x="1607777" y="203707"/>
            <a:ext cx="5928447" cy="289823"/>
          </a:xfrm>
          <a:prstGeom prst="rect">
            <a:avLst/>
          </a:prstGeom>
          <a:noFill/>
          <a:ln>
            <a:noFill/>
          </a:ln>
        </p:spPr>
        <p:txBody>
          <a:bodyPr spcFirstLastPara="1" wrap="square" lIns="0" tIns="12700" rIns="0" bIns="0" anchor="t" anchorCtr="0">
            <a:spAutoFit/>
          </a:bodyPr>
          <a:lstStyle/>
          <a:p>
            <a:pPr marL="12700" lvl="0"/>
            <a:r>
              <a:rPr lang="pt-PT" sz="1800" dirty="0"/>
              <a:t>Um método baseado nos recursos agrícolas e alimentares</a:t>
            </a:r>
            <a:endParaRPr sz="1800" dirty="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12"/>
        <p:cNvGrpSpPr/>
        <p:nvPr/>
      </p:nvGrpSpPr>
      <p:grpSpPr>
        <a:xfrm>
          <a:off x="0" y="0"/>
          <a:ext cx="0" cy="0"/>
          <a:chOff x="0" y="0"/>
          <a:chExt cx="0" cy="0"/>
        </a:xfrm>
      </p:grpSpPr>
      <p:sp>
        <p:nvSpPr>
          <p:cNvPr id="213" name="Google Shape;213;p27"/>
          <p:cNvSpPr/>
          <p:nvPr/>
        </p:nvSpPr>
        <p:spPr>
          <a:xfrm>
            <a:off x="1046163" y="2518252"/>
            <a:ext cx="7051675" cy="678496"/>
          </a:xfrm>
          <a:custGeom>
            <a:avLst/>
            <a:gdLst/>
            <a:ahLst/>
            <a:cxnLst/>
            <a:rect l="l" t="t" r="r" b="b"/>
            <a:pathLst>
              <a:path w="7051675" h="1104900" extrusionOk="0">
                <a:moveTo>
                  <a:pt x="7051342" y="0"/>
                </a:moveTo>
                <a:lnTo>
                  <a:pt x="0" y="0"/>
                </a:lnTo>
                <a:lnTo>
                  <a:pt x="0" y="1104635"/>
                </a:lnTo>
                <a:lnTo>
                  <a:pt x="7051342" y="1104635"/>
                </a:lnTo>
                <a:lnTo>
                  <a:pt x="7051342" y="0"/>
                </a:lnTo>
                <a:close/>
              </a:path>
            </a:pathLst>
          </a:custGeom>
          <a:solidFill>
            <a:srgbClr val="FDEAD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 name="Google Shape;214;p27"/>
          <p:cNvSpPr txBox="1">
            <a:spLocks noGrp="1"/>
          </p:cNvSpPr>
          <p:nvPr>
            <p:ph type="title"/>
          </p:nvPr>
        </p:nvSpPr>
        <p:spPr>
          <a:xfrm>
            <a:off x="1066800" y="2557750"/>
            <a:ext cx="7051675" cy="524503"/>
          </a:xfrm>
          <a:prstGeom prst="rect">
            <a:avLst/>
          </a:prstGeom>
          <a:noFill/>
          <a:ln>
            <a:noFill/>
          </a:ln>
        </p:spPr>
        <p:txBody>
          <a:bodyPr spcFirstLastPara="1" wrap="square" lIns="0" tIns="31750" rIns="0" bIns="0" anchor="ctr" anchorCtr="0">
            <a:spAutoFit/>
          </a:bodyPr>
          <a:lstStyle/>
          <a:p>
            <a:r>
              <a:rPr lang="pt-PT" dirty="0"/>
              <a:t>Etapa 1. Inventário coletivo dos recursos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18"/>
        <p:cNvGrpSpPr/>
        <p:nvPr/>
      </p:nvGrpSpPr>
      <p:grpSpPr>
        <a:xfrm>
          <a:off x="0" y="0"/>
          <a:ext cx="0" cy="0"/>
          <a:chOff x="0" y="0"/>
          <a:chExt cx="0" cy="0"/>
        </a:xfrm>
      </p:grpSpPr>
      <p:grpSp>
        <p:nvGrpSpPr>
          <p:cNvPr id="219" name="Google Shape;219;p28"/>
          <p:cNvGrpSpPr/>
          <p:nvPr/>
        </p:nvGrpSpPr>
        <p:grpSpPr>
          <a:xfrm>
            <a:off x="1848806" y="3076304"/>
            <a:ext cx="1222375" cy="1049020"/>
            <a:chOff x="1848806" y="3076304"/>
            <a:chExt cx="1222375" cy="1049020"/>
          </a:xfrm>
        </p:grpSpPr>
        <p:sp>
          <p:nvSpPr>
            <p:cNvPr id="220" name="Google Shape;220;p28"/>
            <p:cNvSpPr/>
            <p:nvPr/>
          </p:nvSpPr>
          <p:spPr>
            <a:xfrm>
              <a:off x="1848806" y="3076304"/>
              <a:ext cx="1222375" cy="1049020"/>
            </a:xfrm>
            <a:custGeom>
              <a:avLst/>
              <a:gdLst/>
              <a:ahLst/>
              <a:cxnLst/>
              <a:rect l="l" t="t" r="r" b="b"/>
              <a:pathLst>
                <a:path w="1222375" h="1049020" extrusionOk="0">
                  <a:moveTo>
                    <a:pt x="959642" y="0"/>
                  </a:moveTo>
                  <a:lnTo>
                    <a:pt x="262197" y="0"/>
                  </a:lnTo>
                  <a:lnTo>
                    <a:pt x="0" y="524394"/>
                  </a:lnTo>
                  <a:lnTo>
                    <a:pt x="262197" y="1048788"/>
                  </a:lnTo>
                  <a:lnTo>
                    <a:pt x="959642" y="1048788"/>
                  </a:lnTo>
                  <a:lnTo>
                    <a:pt x="1221839" y="524394"/>
                  </a:lnTo>
                  <a:lnTo>
                    <a:pt x="959642"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 name="Google Shape;221;p28"/>
            <p:cNvSpPr/>
            <p:nvPr/>
          </p:nvSpPr>
          <p:spPr>
            <a:xfrm>
              <a:off x="1848806" y="3076304"/>
              <a:ext cx="1222375" cy="1049020"/>
            </a:xfrm>
            <a:custGeom>
              <a:avLst/>
              <a:gdLst/>
              <a:ahLst/>
              <a:cxnLst/>
              <a:rect l="l" t="t" r="r" b="b"/>
              <a:pathLst>
                <a:path w="1222375" h="1049020" extrusionOk="0">
                  <a:moveTo>
                    <a:pt x="0" y="524394"/>
                  </a:moveTo>
                  <a:lnTo>
                    <a:pt x="262197" y="0"/>
                  </a:lnTo>
                  <a:lnTo>
                    <a:pt x="959642" y="0"/>
                  </a:lnTo>
                  <a:lnTo>
                    <a:pt x="1221839" y="524394"/>
                  </a:lnTo>
                  <a:lnTo>
                    <a:pt x="959642" y="1048788"/>
                  </a:lnTo>
                  <a:lnTo>
                    <a:pt x="262197" y="1048788"/>
                  </a:lnTo>
                  <a:lnTo>
                    <a:pt x="0" y="52439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22" name="Google Shape;222;p28"/>
          <p:cNvSpPr txBox="1"/>
          <p:nvPr/>
        </p:nvSpPr>
        <p:spPr>
          <a:xfrm>
            <a:off x="2048372" y="3464052"/>
            <a:ext cx="822960" cy="277763"/>
          </a:xfrm>
          <a:prstGeom prst="rect">
            <a:avLst/>
          </a:prstGeom>
          <a:noFill/>
          <a:ln>
            <a:noFill/>
          </a:ln>
        </p:spPr>
        <p:txBody>
          <a:bodyPr spcFirstLastPara="1" wrap="square" lIns="0" tIns="33650" rIns="0" bIns="0" anchor="t" anchorCtr="0">
            <a:spAutoFit/>
          </a:bodyPr>
          <a:lstStyle/>
          <a:p>
            <a:pPr marR="5080" lvl="0" indent="11113">
              <a:lnSpc>
                <a:spcPct val="98750"/>
              </a:lnSpc>
            </a:pPr>
            <a:r>
              <a:rPr lang="pt-PT" sz="800" dirty="0">
                <a:solidFill>
                  <a:srgbClr val="FFFFFF"/>
                </a:solidFill>
                <a:latin typeface="Calibri"/>
                <a:ea typeface="Calibri"/>
                <a:cs typeface="Calibri"/>
                <a:sym typeface="Calibri"/>
              </a:rPr>
              <a:t>Produtos em bruto e transformados </a:t>
            </a:r>
            <a:endParaRPr sz="800" dirty="0">
              <a:solidFill>
                <a:schemeClr val="dk1"/>
              </a:solidFill>
              <a:latin typeface="Calibri"/>
              <a:ea typeface="Calibri"/>
              <a:cs typeface="Calibri"/>
              <a:sym typeface="Calibri"/>
            </a:endParaRPr>
          </a:p>
        </p:txBody>
      </p:sp>
      <p:grpSp>
        <p:nvGrpSpPr>
          <p:cNvPr id="223" name="Google Shape;223;p28"/>
          <p:cNvGrpSpPr/>
          <p:nvPr/>
        </p:nvGrpSpPr>
        <p:grpSpPr>
          <a:xfrm>
            <a:off x="797859" y="2493423"/>
            <a:ext cx="3325023" cy="1187582"/>
            <a:chOff x="797859" y="2493423"/>
            <a:chExt cx="3325023" cy="1187582"/>
          </a:xfrm>
        </p:grpSpPr>
        <p:pic>
          <p:nvPicPr>
            <p:cNvPr id="224" name="Google Shape;224;p28"/>
            <p:cNvPicPr preferRelativeResize="0"/>
            <p:nvPr/>
          </p:nvPicPr>
          <p:blipFill rotWithShape="1">
            <a:blip r:embed="rId3">
              <a:alphaModFix/>
            </a:blip>
            <a:srcRect/>
            <a:stretch/>
          </p:blipFill>
          <p:spPr>
            <a:xfrm>
              <a:off x="1865467" y="3532685"/>
              <a:ext cx="167684" cy="148320"/>
            </a:xfrm>
            <a:prstGeom prst="rect">
              <a:avLst/>
            </a:prstGeom>
            <a:noFill/>
            <a:ln>
              <a:noFill/>
            </a:ln>
          </p:spPr>
        </p:pic>
        <p:sp>
          <p:nvSpPr>
            <p:cNvPr id="225" name="Google Shape;225;p28"/>
            <p:cNvSpPr/>
            <p:nvPr/>
          </p:nvSpPr>
          <p:spPr>
            <a:xfrm>
              <a:off x="797859" y="2496596"/>
              <a:ext cx="1222375" cy="1049020"/>
            </a:xfrm>
            <a:custGeom>
              <a:avLst/>
              <a:gdLst/>
              <a:ahLst/>
              <a:cxnLst/>
              <a:rect l="l" t="t" r="r" b="b"/>
              <a:pathLst>
                <a:path w="1222375" h="1049020" extrusionOk="0">
                  <a:moveTo>
                    <a:pt x="959642" y="0"/>
                  </a:moveTo>
                  <a:lnTo>
                    <a:pt x="262197" y="0"/>
                  </a:lnTo>
                  <a:lnTo>
                    <a:pt x="0" y="524394"/>
                  </a:lnTo>
                  <a:lnTo>
                    <a:pt x="262197" y="1048788"/>
                  </a:lnTo>
                  <a:lnTo>
                    <a:pt x="959642" y="1048788"/>
                  </a:lnTo>
                  <a:lnTo>
                    <a:pt x="1221838" y="524394"/>
                  </a:lnTo>
                  <a:lnTo>
                    <a:pt x="959642" y="0"/>
                  </a:lnTo>
                  <a:close/>
                </a:path>
              </a:pathLst>
            </a:custGeom>
            <a:solidFill>
              <a:srgbClr val="FFFFFF">
                <a:alpha val="90196"/>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 name="Google Shape;226;p28"/>
            <p:cNvSpPr/>
            <p:nvPr/>
          </p:nvSpPr>
          <p:spPr>
            <a:xfrm>
              <a:off x="797859" y="2496596"/>
              <a:ext cx="1222375" cy="1049020"/>
            </a:xfrm>
            <a:custGeom>
              <a:avLst/>
              <a:gdLst/>
              <a:ahLst/>
              <a:cxnLst/>
              <a:rect l="l" t="t" r="r" b="b"/>
              <a:pathLst>
                <a:path w="1222375" h="1049020" extrusionOk="0">
                  <a:moveTo>
                    <a:pt x="0" y="524394"/>
                  </a:moveTo>
                  <a:lnTo>
                    <a:pt x="262197" y="0"/>
                  </a:lnTo>
                  <a:lnTo>
                    <a:pt x="959642" y="0"/>
                  </a:lnTo>
                  <a:lnTo>
                    <a:pt x="1221839" y="524394"/>
                  </a:lnTo>
                  <a:lnTo>
                    <a:pt x="959642" y="1048788"/>
                  </a:lnTo>
                  <a:lnTo>
                    <a:pt x="262197" y="1048788"/>
                  </a:lnTo>
                  <a:lnTo>
                    <a:pt x="0" y="52439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27" name="Google Shape;227;p28"/>
            <p:cNvPicPr preferRelativeResize="0"/>
            <p:nvPr/>
          </p:nvPicPr>
          <p:blipFill rotWithShape="1">
            <a:blip r:embed="rId4">
              <a:alphaModFix/>
            </a:blip>
            <a:srcRect/>
            <a:stretch/>
          </p:blipFill>
          <p:spPr>
            <a:xfrm>
              <a:off x="1621551" y="3393507"/>
              <a:ext cx="167684" cy="148320"/>
            </a:xfrm>
            <a:prstGeom prst="rect">
              <a:avLst/>
            </a:prstGeom>
            <a:noFill/>
            <a:ln>
              <a:noFill/>
            </a:ln>
          </p:spPr>
        </p:pic>
        <p:sp>
          <p:nvSpPr>
            <p:cNvPr id="228" name="Google Shape;228;p28"/>
            <p:cNvSpPr/>
            <p:nvPr/>
          </p:nvSpPr>
          <p:spPr>
            <a:xfrm>
              <a:off x="2900507" y="2493423"/>
              <a:ext cx="1222375" cy="1049020"/>
            </a:xfrm>
            <a:custGeom>
              <a:avLst/>
              <a:gdLst/>
              <a:ahLst/>
              <a:cxnLst/>
              <a:rect l="l" t="t" r="r" b="b"/>
              <a:pathLst>
                <a:path w="1222375" h="1049020" extrusionOk="0">
                  <a:moveTo>
                    <a:pt x="959642" y="0"/>
                  </a:moveTo>
                  <a:lnTo>
                    <a:pt x="262197" y="0"/>
                  </a:lnTo>
                  <a:lnTo>
                    <a:pt x="0" y="524394"/>
                  </a:lnTo>
                  <a:lnTo>
                    <a:pt x="262197" y="1048787"/>
                  </a:lnTo>
                  <a:lnTo>
                    <a:pt x="959642" y="1048787"/>
                  </a:lnTo>
                  <a:lnTo>
                    <a:pt x="1221839" y="524394"/>
                  </a:lnTo>
                  <a:lnTo>
                    <a:pt x="959642"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 name="Google Shape;229;p28"/>
            <p:cNvSpPr/>
            <p:nvPr/>
          </p:nvSpPr>
          <p:spPr>
            <a:xfrm>
              <a:off x="2900507" y="2493423"/>
              <a:ext cx="1222375" cy="1049020"/>
            </a:xfrm>
            <a:custGeom>
              <a:avLst/>
              <a:gdLst/>
              <a:ahLst/>
              <a:cxnLst/>
              <a:rect l="l" t="t" r="r" b="b"/>
              <a:pathLst>
                <a:path w="1222375" h="1049020" extrusionOk="0">
                  <a:moveTo>
                    <a:pt x="0" y="524394"/>
                  </a:moveTo>
                  <a:lnTo>
                    <a:pt x="262197" y="0"/>
                  </a:lnTo>
                  <a:lnTo>
                    <a:pt x="959642" y="0"/>
                  </a:lnTo>
                  <a:lnTo>
                    <a:pt x="1221839" y="524394"/>
                  </a:lnTo>
                  <a:lnTo>
                    <a:pt x="959642" y="1048788"/>
                  </a:lnTo>
                  <a:lnTo>
                    <a:pt x="262197" y="1048788"/>
                  </a:lnTo>
                  <a:lnTo>
                    <a:pt x="0" y="52439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0" name="Google Shape;230;p28"/>
          <p:cNvSpPr txBox="1"/>
          <p:nvPr/>
        </p:nvSpPr>
        <p:spPr>
          <a:xfrm>
            <a:off x="3164367" y="2823972"/>
            <a:ext cx="694690" cy="464613"/>
          </a:xfrm>
          <a:prstGeom prst="rect">
            <a:avLst/>
          </a:prstGeom>
          <a:noFill/>
          <a:ln>
            <a:noFill/>
          </a:ln>
        </p:spPr>
        <p:txBody>
          <a:bodyPr spcFirstLastPara="1" wrap="square" lIns="0" tIns="26025" rIns="0" bIns="0" anchor="t" anchorCtr="0">
            <a:spAutoFit/>
          </a:bodyPr>
          <a:lstStyle/>
          <a:p>
            <a:pPr marL="12700" marR="5080" lvl="0" indent="-635" algn="ctr">
              <a:lnSpc>
                <a:spcPct val="88700"/>
              </a:lnSpc>
            </a:pPr>
            <a:r>
              <a:rPr lang="pt-PT" sz="800" dirty="0">
                <a:solidFill>
                  <a:srgbClr val="FFFFFF"/>
                </a:solidFill>
                <a:latin typeface="Calibri"/>
                <a:ea typeface="Calibri"/>
                <a:cs typeface="Calibri"/>
                <a:sym typeface="Calibri"/>
              </a:rPr>
              <a:t>Práticas, conhecimentos e saber-fazer,  competências </a:t>
            </a:r>
            <a:endParaRPr sz="800" dirty="0">
              <a:solidFill>
                <a:schemeClr val="dk1"/>
              </a:solidFill>
              <a:latin typeface="Calibri"/>
              <a:ea typeface="Calibri"/>
              <a:cs typeface="Calibri"/>
              <a:sym typeface="Calibri"/>
            </a:endParaRPr>
          </a:p>
        </p:txBody>
      </p:sp>
      <p:grpSp>
        <p:nvGrpSpPr>
          <p:cNvPr id="231" name="Google Shape;231;p28"/>
          <p:cNvGrpSpPr/>
          <p:nvPr/>
        </p:nvGrpSpPr>
        <p:grpSpPr>
          <a:xfrm>
            <a:off x="1848806" y="1916888"/>
            <a:ext cx="3325025" cy="2206453"/>
            <a:chOff x="1848806" y="1916888"/>
            <a:chExt cx="3325025" cy="2206453"/>
          </a:xfrm>
        </p:grpSpPr>
        <p:pic>
          <p:nvPicPr>
            <p:cNvPr id="232" name="Google Shape;232;p28"/>
            <p:cNvPicPr preferRelativeResize="0"/>
            <p:nvPr/>
          </p:nvPicPr>
          <p:blipFill rotWithShape="1">
            <a:blip r:embed="rId5">
              <a:alphaModFix/>
            </a:blip>
            <a:srcRect/>
            <a:stretch/>
          </p:blipFill>
          <p:spPr>
            <a:xfrm>
              <a:off x="3728717" y="3387956"/>
              <a:ext cx="167684" cy="148320"/>
            </a:xfrm>
            <a:prstGeom prst="rect">
              <a:avLst/>
            </a:prstGeom>
            <a:noFill/>
            <a:ln>
              <a:noFill/>
            </a:ln>
          </p:spPr>
        </p:pic>
        <p:sp>
          <p:nvSpPr>
            <p:cNvPr id="233" name="Google Shape;233;p28"/>
            <p:cNvSpPr/>
            <p:nvPr/>
          </p:nvSpPr>
          <p:spPr>
            <a:xfrm>
              <a:off x="3951456" y="3074321"/>
              <a:ext cx="1222375" cy="1049020"/>
            </a:xfrm>
            <a:custGeom>
              <a:avLst/>
              <a:gdLst/>
              <a:ahLst/>
              <a:cxnLst/>
              <a:rect l="l" t="t" r="r" b="b"/>
              <a:pathLst>
                <a:path w="1222375" h="1049020" extrusionOk="0">
                  <a:moveTo>
                    <a:pt x="959641" y="0"/>
                  </a:moveTo>
                  <a:lnTo>
                    <a:pt x="262196" y="0"/>
                  </a:lnTo>
                  <a:lnTo>
                    <a:pt x="0" y="524394"/>
                  </a:lnTo>
                  <a:lnTo>
                    <a:pt x="262196" y="1048787"/>
                  </a:lnTo>
                  <a:lnTo>
                    <a:pt x="959641" y="1048787"/>
                  </a:lnTo>
                  <a:lnTo>
                    <a:pt x="1221839" y="524394"/>
                  </a:lnTo>
                  <a:lnTo>
                    <a:pt x="959641" y="0"/>
                  </a:lnTo>
                  <a:close/>
                </a:path>
              </a:pathLst>
            </a:custGeom>
            <a:solidFill>
              <a:srgbClr val="FFFFFF">
                <a:alpha val="90196"/>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28"/>
            <p:cNvSpPr/>
            <p:nvPr/>
          </p:nvSpPr>
          <p:spPr>
            <a:xfrm>
              <a:off x="3951456" y="3074321"/>
              <a:ext cx="1222375" cy="1049020"/>
            </a:xfrm>
            <a:custGeom>
              <a:avLst/>
              <a:gdLst/>
              <a:ahLst/>
              <a:cxnLst/>
              <a:rect l="l" t="t" r="r" b="b"/>
              <a:pathLst>
                <a:path w="1222375" h="1049020" extrusionOk="0">
                  <a:moveTo>
                    <a:pt x="0" y="524394"/>
                  </a:moveTo>
                  <a:lnTo>
                    <a:pt x="262197" y="0"/>
                  </a:lnTo>
                  <a:lnTo>
                    <a:pt x="959642" y="0"/>
                  </a:lnTo>
                  <a:lnTo>
                    <a:pt x="1221839" y="524394"/>
                  </a:lnTo>
                  <a:lnTo>
                    <a:pt x="959642" y="1048788"/>
                  </a:lnTo>
                  <a:lnTo>
                    <a:pt x="262197" y="1048788"/>
                  </a:lnTo>
                  <a:lnTo>
                    <a:pt x="0" y="52439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35" name="Google Shape;235;p28"/>
            <p:cNvPicPr preferRelativeResize="0"/>
            <p:nvPr/>
          </p:nvPicPr>
          <p:blipFill rotWithShape="1">
            <a:blip r:embed="rId3">
              <a:alphaModFix/>
            </a:blip>
            <a:srcRect/>
            <a:stretch/>
          </p:blipFill>
          <p:spPr>
            <a:xfrm>
              <a:off x="3968116" y="3528322"/>
              <a:ext cx="167684" cy="148320"/>
            </a:xfrm>
            <a:prstGeom prst="rect">
              <a:avLst/>
            </a:prstGeom>
            <a:noFill/>
            <a:ln>
              <a:noFill/>
            </a:ln>
          </p:spPr>
        </p:pic>
        <p:sp>
          <p:nvSpPr>
            <p:cNvPr id="236" name="Google Shape;236;p28"/>
            <p:cNvSpPr/>
            <p:nvPr/>
          </p:nvSpPr>
          <p:spPr>
            <a:xfrm>
              <a:off x="1848806" y="1916888"/>
              <a:ext cx="1222375" cy="1049020"/>
            </a:xfrm>
            <a:custGeom>
              <a:avLst/>
              <a:gdLst/>
              <a:ahLst/>
              <a:cxnLst/>
              <a:rect l="l" t="t" r="r" b="b"/>
              <a:pathLst>
                <a:path w="1222375" h="1049020" extrusionOk="0">
                  <a:moveTo>
                    <a:pt x="959642" y="0"/>
                  </a:moveTo>
                  <a:lnTo>
                    <a:pt x="262197" y="0"/>
                  </a:lnTo>
                  <a:lnTo>
                    <a:pt x="0" y="524393"/>
                  </a:lnTo>
                  <a:lnTo>
                    <a:pt x="262197" y="1048787"/>
                  </a:lnTo>
                  <a:lnTo>
                    <a:pt x="959642" y="1048787"/>
                  </a:lnTo>
                  <a:lnTo>
                    <a:pt x="1221839" y="524393"/>
                  </a:lnTo>
                  <a:lnTo>
                    <a:pt x="959642"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 name="Google Shape;237;p28"/>
            <p:cNvSpPr/>
            <p:nvPr/>
          </p:nvSpPr>
          <p:spPr>
            <a:xfrm>
              <a:off x="1848806" y="1916888"/>
              <a:ext cx="1222375" cy="1049020"/>
            </a:xfrm>
            <a:custGeom>
              <a:avLst/>
              <a:gdLst/>
              <a:ahLst/>
              <a:cxnLst/>
              <a:rect l="l" t="t" r="r" b="b"/>
              <a:pathLst>
                <a:path w="1222375" h="1049020" extrusionOk="0">
                  <a:moveTo>
                    <a:pt x="0" y="524394"/>
                  </a:moveTo>
                  <a:lnTo>
                    <a:pt x="262197" y="0"/>
                  </a:lnTo>
                  <a:lnTo>
                    <a:pt x="959642" y="0"/>
                  </a:lnTo>
                  <a:lnTo>
                    <a:pt x="1221839" y="524394"/>
                  </a:lnTo>
                  <a:lnTo>
                    <a:pt x="959642" y="1048788"/>
                  </a:lnTo>
                  <a:lnTo>
                    <a:pt x="262197" y="1048788"/>
                  </a:lnTo>
                  <a:lnTo>
                    <a:pt x="0" y="52439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8" name="Google Shape;238;p28"/>
          <p:cNvSpPr txBox="1"/>
          <p:nvPr/>
        </p:nvSpPr>
        <p:spPr>
          <a:xfrm>
            <a:off x="1923078" y="2070569"/>
            <a:ext cx="1035675" cy="928331"/>
          </a:xfrm>
          <a:prstGeom prst="rect">
            <a:avLst/>
          </a:prstGeom>
          <a:noFill/>
          <a:ln>
            <a:noFill/>
          </a:ln>
        </p:spPr>
        <p:txBody>
          <a:bodyPr spcFirstLastPara="1" wrap="square" lIns="0" tIns="22225" rIns="0" bIns="0" anchor="t" anchorCtr="0">
            <a:spAutoFit/>
          </a:bodyPr>
          <a:lstStyle/>
          <a:p>
            <a:pPr marL="12700" marR="5080" lvl="0" indent="-635" algn="ctr">
              <a:lnSpc>
                <a:spcPct val="92000"/>
              </a:lnSpc>
            </a:pPr>
            <a:r>
              <a:rPr lang="pt-PT" sz="800" dirty="0">
                <a:solidFill>
                  <a:srgbClr val="FFFFFF"/>
                </a:solidFill>
                <a:latin typeface="Calibri"/>
                <a:ea typeface="Calibri"/>
                <a:cs typeface="Calibri"/>
                <a:sym typeface="Calibri"/>
              </a:rPr>
              <a:t>Objetos associados (por exemplo, ferramentas/instrumentos, património vernacular  </a:t>
            </a:r>
          </a:p>
          <a:p>
            <a:pPr marL="12700" marR="5080" lvl="0" indent="-635" algn="ctr">
              <a:lnSpc>
                <a:spcPct val="92000"/>
              </a:lnSpc>
            </a:pPr>
            <a:r>
              <a:rPr lang="pt-PT" sz="800" dirty="0">
                <a:solidFill>
                  <a:srgbClr val="FFFFFF"/>
                </a:solidFill>
                <a:latin typeface="Calibri"/>
                <a:ea typeface="Calibri"/>
                <a:cs typeface="Calibri"/>
                <a:sym typeface="Calibri"/>
              </a:rPr>
              <a:t>património vernacular, lugares, raças e variedades locais) </a:t>
            </a:r>
          </a:p>
        </p:txBody>
      </p:sp>
      <p:grpSp>
        <p:nvGrpSpPr>
          <p:cNvPr id="239" name="Google Shape;239;p28"/>
          <p:cNvGrpSpPr/>
          <p:nvPr/>
        </p:nvGrpSpPr>
        <p:grpSpPr>
          <a:xfrm>
            <a:off x="2667981" y="1333610"/>
            <a:ext cx="2505850" cy="1629918"/>
            <a:chOff x="2667981" y="1333610"/>
            <a:chExt cx="2505850" cy="1629918"/>
          </a:xfrm>
        </p:grpSpPr>
        <p:pic>
          <p:nvPicPr>
            <p:cNvPr id="240" name="Google Shape;240;p28"/>
            <p:cNvPicPr preferRelativeResize="0"/>
            <p:nvPr/>
          </p:nvPicPr>
          <p:blipFill rotWithShape="1">
            <a:blip r:embed="rId3">
              <a:alphaModFix/>
            </a:blip>
            <a:srcRect/>
            <a:stretch/>
          </p:blipFill>
          <p:spPr>
            <a:xfrm>
              <a:off x="2667981" y="1918463"/>
              <a:ext cx="167684" cy="148320"/>
            </a:xfrm>
            <a:prstGeom prst="rect">
              <a:avLst/>
            </a:prstGeom>
            <a:noFill/>
            <a:ln>
              <a:noFill/>
            </a:ln>
          </p:spPr>
        </p:pic>
        <p:sp>
          <p:nvSpPr>
            <p:cNvPr id="241" name="Google Shape;241;p28"/>
            <p:cNvSpPr/>
            <p:nvPr/>
          </p:nvSpPr>
          <p:spPr>
            <a:xfrm>
              <a:off x="2900507" y="1333610"/>
              <a:ext cx="1222375" cy="1049020"/>
            </a:xfrm>
            <a:custGeom>
              <a:avLst/>
              <a:gdLst/>
              <a:ahLst/>
              <a:cxnLst/>
              <a:rect l="l" t="t" r="r" b="b"/>
              <a:pathLst>
                <a:path w="1222375" h="1049020" extrusionOk="0">
                  <a:moveTo>
                    <a:pt x="959642" y="0"/>
                  </a:moveTo>
                  <a:lnTo>
                    <a:pt x="262197" y="0"/>
                  </a:lnTo>
                  <a:lnTo>
                    <a:pt x="0" y="524394"/>
                  </a:lnTo>
                  <a:lnTo>
                    <a:pt x="262197" y="1048788"/>
                  </a:lnTo>
                  <a:lnTo>
                    <a:pt x="959642" y="1048788"/>
                  </a:lnTo>
                  <a:lnTo>
                    <a:pt x="1221839" y="524394"/>
                  </a:lnTo>
                  <a:lnTo>
                    <a:pt x="959642" y="0"/>
                  </a:lnTo>
                  <a:close/>
                </a:path>
              </a:pathLst>
            </a:custGeom>
            <a:solidFill>
              <a:srgbClr val="FFFFFF">
                <a:alpha val="90196"/>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28"/>
            <p:cNvSpPr/>
            <p:nvPr/>
          </p:nvSpPr>
          <p:spPr>
            <a:xfrm>
              <a:off x="2900507" y="1333610"/>
              <a:ext cx="1222375" cy="1049020"/>
            </a:xfrm>
            <a:custGeom>
              <a:avLst/>
              <a:gdLst/>
              <a:ahLst/>
              <a:cxnLst/>
              <a:rect l="l" t="t" r="r" b="b"/>
              <a:pathLst>
                <a:path w="1222375" h="1049020" extrusionOk="0">
                  <a:moveTo>
                    <a:pt x="0" y="524394"/>
                  </a:moveTo>
                  <a:lnTo>
                    <a:pt x="262197" y="0"/>
                  </a:lnTo>
                  <a:lnTo>
                    <a:pt x="959642" y="0"/>
                  </a:lnTo>
                  <a:lnTo>
                    <a:pt x="1221839" y="524394"/>
                  </a:lnTo>
                  <a:lnTo>
                    <a:pt x="959642" y="1048788"/>
                  </a:lnTo>
                  <a:lnTo>
                    <a:pt x="262197" y="1048788"/>
                  </a:lnTo>
                  <a:lnTo>
                    <a:pt x="0" y="52439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43" name="Google Shape;243;p28"/>
            <p:cNvPicPr preferRelativeResize="0"/>
            <p:nvPr/>
          </p:nvPicPr>
          <p:blipFill rotWithShape="1">
            <a:blip r:embed="rId3">
              <a:alphaModFix/>
            </a:blip>
            <a:srcRect/>
            <a:stretch/>
          </p:blipFill>
          <p:spPr>
            <a:xfrm>
              <a:off x="2922437" y="1785628"/>
              <a:ext cx="167684" cy="148320"/>
            </a:xfrm>
            <a:prstGeom prst="rect">
              <a:avLst/>
            </a:prstGeom>
            <a:noFill/>
            <a:ln>
              <a:noFill/>
            </a:ln>
          </p:spPr>
        </p:pic>
        <p:sp>
          <p:nvSpPr>
            <p:cNvPr id="244" name="Google Shape;244;p28"/>
            <p:cNvSpPr/>
            <p:nvPr/>
          </p:nvSpPr>
          <p:spPr>
            <a:xfrm>
              <a:off x="3951456" y="1914508"/>
              <a:ext cx="1222375" cy="1049020"/>
            </a:xfrm>
            <a:custGeom>
              <a:avLst/>
              <a:gdLst/>
              <a:ahLst/>
              <a:cxnLst/>
              <a:rect l="l" t="t" r="r" b="b"/>
              <a:pathLst>
                <a:path w="1222375" h="1049020" extrusionOk="0">
                  <a:moveTo>
                    <a:pt x="959641" y="0"/>
                  </a:moveTo>
                  <a:lnTo>
                    <a:pt x="262196" y="0"/>
                  </a:lnTo>
                  <a:lnTo>
                    <a:pt x="0" y="524394"/>
                  </a:lnTo>
                  <a:lnTo>
                    <a:pt x="262196" y="1048788"/>
                  </a:lnTo>
                  <a:lnTo>
                    <a:pt x="959641" y="1048788"/>
                  </a:lnTo>
                  <a:lnTo>
                    <a:pt x="1221839" y="524394"/>
                  </a:lnTo>
                  <a:lnTo>
                    <a:pt x="959641"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28"/>
            <p:cNvSpPr/>
            <p:nvPr/>
          </p:nvSpPr>
          <p:spPr>
            <a:xfrm>
              <a:off x="3951456" y="1914508"/>
              <a:ext cx="1222375" cy="1049020"/>
            </a:xfrm>
            <a:custGeom>
              <a:avLst/>
              <a:gdLst/>
              <a:ahLst/>
              <a:cxnLst/>
              <a:rect l="l" t="t" r="r" b="b"/>
              <a:pathLst>
                <a:path w="1222375" h="1049020" extrusionOk="0">
                  <a:moveTo>
                    <a:pt x="0" y="524394"/>
                  </a:moveTo>
                  <a:lnTo>
                    <a:pt x="262197" y="0"/>
                  </a:lnTo>
                  <a:lnTo>
                    <a:pt x="959642" y="0"/>
                  </a:lnTo>
                  <a:lnTo>
                    <a:pt x="1221839" y="524394"/>
                  </a:lnTo>
                  <a:lnTo>
                    <a:pt x="959642" y="1048788"/>
                  </a:lnTo>
                  <a:lnTo>
                    <a:pt x="262197" y="1048788"/>
                  </a:lnTo>
                  <a:lnTo>
                    <a:pt x="0" y="52439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6" name="Google Shape;246;p28"/>
          <p:cNvSpPr txBox="1"/>
          <p:nvPr/>
        </p:nvSpPr>
        <p:spPr>
          <a:xfrm>
            <a:off x="4172516" y="2244852"/>
            <a:ext cx="779780" cy="464613"/>
          </a:xfrm>
          <a:prstGeom prst="rect">
            <a:avLst/>
          </a:prstGeom>
          <a:noFill/>
          <a:ln>
            <a:noFill/>
          </a:ln>
        </p:spPr>
        <p:txBody>
          <a:bodyPr spcFirstLastPara="1" wrap="square" lIns="0" tIns="26025" rIns="0" bIns="0" anchor="t" anchorCtr="0">
            <a:spAutoFit/>
          </a:bodyPr>
          <a:lstStyle/>
          <a:p>
            <a:pPr marL="12700" marR="5080" lvl="0" indent="0" algn="ctr" rtl="0">
              <a:lnSpc>
                <a:spcPct val="88700"/>
              </a:lnSpc>
              <a:spcBef>
                <a:spcPts val="0"/>
              </a:spcBef>
              <a:spcAft>
                <a:spcPts val="0"/>
              </a:spcAft>
              <a:buNone/>
            </a:pPr>
            <a:r>
              <a:rPr lang="el-GR" sz="800">
                <a:solidFill>
                  <a:srgbClr val="FFFFFF"/>
                </a:solidFill>
                <a:latin typeface="Calibri"/>
                <a:ea typeface="Calibri"/>
                <a:cs typeface="Calibri"/>
                <a:sym typeface="Calibri"/>
              </a:rPr>
              <a:t>Γαστρονομική κληρονομιά, συνταγές και τεχνογνωσία</a:t>
            </a:r>
            <a:endParaRPr sz="800">
              <a:solidFill>
                <a:schemeClr val="dk1"/>
              </a:solidFill>
              <a:latin typeface="Calibri"/>
              <a:ea typeface="Calibri"/>
              <a:cs typeface="Calibri"/>
              <a:sym typeface="Calibri"/>
            </a:endParaRPr>
          </a:p>
        </p:txBody>
      </p:sp>
      <p:grpSp>
        <p:nvGrpSpPr>
          <p:cNvPr id="247" name="Google Shape;247;p28"/>
          <p:cNvGrpSpPr/>
          <p:nvPr/>
        </p:nvGrpSpPr>
        <p:grpSpPr>
          <a:xfrm>
            <a:off x="4995725" y="1344714"/>
            <a:ext cx="1229053" cy="2208436"/>
            <a:chOff x="4995725" y="1344714"/>
            <a:chExt cx="1229053" cy="2208436"/>
          </a:xfrm>
        </p:grpSpPr>
        <p:pic>
          <p:nvPicPr>
            <p:cNvPr id="248" name="Google Shape;248;p28"/>
            <p:cNvPicPr preferRelativeResize="0"/>
            <p:nvPr/>
          </p:nvPicPr>
          <p:blipFill rotWithShape="1">
            <a:blip r:embed="rId3">
              <a:alphaModFix/>
            </a:blip>
            <a:srcRect/>
            <a:stretch/>
          </p:blipFill>
          <p:spPr>
            <a:xfrm>
              <a:off x="4995725" y="2366526"/>
              <a:ext cx="167684" cy="148320"/>
            </a:xfrm>
            <a:prstGeom prst="rect">
              <a:avLst/>
            </a:prstGeom>
            <a:noFill/>
            <a:ln>
              <a:noFill/>
            </a:ln>
          </p:spPr>
        </p:pic>
        <p:sp>
          <p:nvSpPr>
            <p:cNvPr id="249" name="Google Shape;249;p28"/>
            <p:cNvSpPr/>
            <p:nvPr/>
          </p:nvSpPr>
          <p:spPr>
            <a:xfrm>
              <a:off x="5002403" y="2504130"/>
              <a:ext cx="1222375" cy="1049020"/>
            </a:xfrm>
            <a:custGeom>
              <a:avLst/>
              <a:gdLst/>
              <a:ahLst/>
              <a:cxnLst/>
              <a:rect l="l" t="t" r="r" b="b"/>
              <a:pathLst>
                <a:path w="1222375" h="1049020" extrusionOk="0">
                  <a:moveTo>
                    <a:pt x="959642" y="0"/>
                  </a:moveTo>
                  <a:lnTo>
                    <a:pt x="262196" y="0"/>
                  </a:lnTo>
                  <a:lnTo>
                    <a:pt x="0" y="524393"/>
                  </a:lnTo>
                  <a:lnTo>
                    <a:pt x="262196" y="1048787"/>
                  </a:lnTo>
                  <a:lnTo>
                    <a:pt x="959642" y="1048787"/>
                  </a:lnTo>
                  <a:lnTo>
                    <a:pt x="1221839" y="524393"/>
                  </a:lnTo>
                  <a:lnTo>
                    <a:pt x="959642" y="0"/>
                  </a:lnTo>
                  <a:close/>
                </a:path>
              </a:pathLst>
            </a:custGeom>
            <a:solidFill>
              <a:srgbClr val="FFFFFF">
                <a:alpha val="90196"/>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 name="Google Shape;250;p28"/>
            <p:cNvSpPr/>
            <p:nvPr/>
          </p:nvSpPr>
          <p:spPr>
            <a:xfrm>
              <a:off x="5002403" y="2504130"/>
              <a:ext cx="1222375" cy="1049020"/>
            </a:xfrm>
            <a:custGeom>
              <a:avLst/>
              <a:gdLst/>
              <a:ahLst/>
              <a:cxnLst/>
              <a:rect l="l" t="t" r="r" b="b"/>
              <a:pathLst>
                <a:path w="1222375" h="1049020" extrusionOk="0">
                  <a:moveTo>
                    <a:pt x="0" y="524394"/>
                  </a:moveTo>
                  <a:lnTo>
                    <a:pt x="262197" y="0"/>
                  </a:lnTo>
                  <a:lnTo>
                    <a:pt x="959642" y="0"/>
                  </a:lnTo>
                  <a:lnTo>
                    <a:pt x="1221839" y="524394"/>
                  </a:lnTo>
                  <a:lnTo>
                    <a:pt x="959642" y="1048788"/>
                  </a:lnTo>
                  <a:lnTo>
                    <a:pt x="262197" y="1048788"/>
                  </a:lnTo>
                  <a:lnTo>
                    <a:pt x="0" y="52439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51" name="Google Shape;251;p28"/>
            <p:cNvPicPr preferRelativeResize="0"/>
            <p:nvPr/>
          </p:nvPicPr>
          <p:blipFill rotWithShape="1">
            <a:blip r:embed="rId3">
              <a:alphaModFix/>
            </a:blip>
            <a:srcRect/>
            <a:stretch/>
          </p:blipFill>
          <p:spPr>
            <a:xfrm>
              <a:off x="5227597" y="2510462"/>
              <a:ext cx="167684" cy="148320"/>
            </a:xfrm>
            <a:prstGeom prst="rect">
              <a:avLst/>
            </a:prstGeom>
            <a:noFill/>
            <a:ln>
              <a:noFill/>
            </a:ln>
          </p:spPr>
        </p:pic>
        <p:sp>
          <p:nvSpPr>
            <p:cNvPr id="252" name="Google Shape;252;p28"/>
            <p:cNvSpPr/>
            <p:nvPr/>
          </p:nvSpPr>
          <p:spPr>
            <a:xfrm>
              <a:off x="5002403" y="1344714"/>
              <a:ext cx="1222375" cy="1049020"/>
            </a:xfrm>
            <a:custGeom>
              <a:avLst/>
              <a:gdLst/>
              <a:ahLst/>
              <a:cxnLst/>
              <a:rect l="l" t="t" r="r" b="b"/>
              <a:pathLst>
                <a:path w="1222375" h="1049020" extrusionOk="0">
                  <a:moveTo>
                    <a:pt x="959642" y="0"/>
                  </a:moveTo>
                  <a:lnTo>
                    <a:pt x="262196" y="0"/>
                  </a:lnTo>
                  <a:lnTo>
                    <a:pt x="0" y="524394"/>
                  </a:lnTo>
                  <a:lnTo>
                    <a:pt x="262196" y="1048787"/>
                  </a:lnTo>
                  <a:lnTo>
                    <a:pt x="959642" y="1048787"/>
                  </a:lnTo>
                  <a:lnTo>
                    <a:pt x="1221839" y="524394"/>
                  </a:lnTo>
                  <a:lnTo>
                    <a:pt x="959642"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 name="Google Shape;253;p28"/>
            <p:cNvSpPr/>
            <p:nvPr/>
          </p:nvSpPr>
          <p:spPr>
            <a:xfrm>
              <a:off x="5002403" y="1344714"/>
              <a:ext cx="1222375" cy="1049020"/>
            </a:xfrm>
            <a:custGeom>
              <a:avLst/>
              <a:gdLst/>
              <a:ahLst/>
              <a:cxnLst/>
              <a:rect l="l" t="t" r="r" b="b"/>
              <a:pathLst>
                <a:path w="1222375" h="1049020" extrusionOk="0">
                  <a:moveTo>
                    <a:pt x="0" y="524394"/>
                  </a:moveTo>
                  <a:lnTo>
                    <a:pt x="262197" y="0"/>
                  </a:lnTo>
                  <a:lnTo>
                    <a:pt x="959642" y="0"/>
                  </a:lnTo>
                  <a:lnTo>
                    <a:pt x="1221839" y="524394"/>
                  </a:lnTo>
                  <a:lnTo>
                    <a:pt x="959642" y="1048788"/>
                  </a:lnTo>
                  <a:lnTo>
                    <a:pt x="262197" y="1048788"/>
                  </a:lnTo>
                  <a:lnTo>
                    <a:pt x="0" y="52439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4" name="Google Shape;254;p28"/>
          <p:cNvSpPr txBox="1"/>
          <p:nvPr/>
        </p:nvSpPr>
        <p:spPr>
          <a:xfrm>
            <a:off x="5223337" y="1620011"/>
            <a:ext cx="780415" cy="471776"/>
          </a:xfrm>
          <a:prstGeom prst="rect">
            <a:avLst/>
          </a:prstGeom>
          <a:noFill/>
          <a:ln>
            <a:noFill/>
          </a:ln>
        </p:spPr>
        <p:txBody>
          <a:bodyPr spcFirstLastPara="1" wrap="square" lIns="0" tIns="23475" rIns="0" bIns="0" anchor="t" anchorCtr="0">
            <a:spAutoFit/>
          </a:bodyPr>
          <a:lstStyle/>
          <a:p>
            <a:pPr marL="12700" marR="5080" lvl="0" algn="ctr">
              <a:lnSpc>
                <a:spcPct val="90800"/>
              </a:lnSpc>
            </a:pPr>
            <a:r>
              <a:rPr lang="pt-PT" sz="800" dirty="0">
                <a:solidFill>
                  <a:srgbClr val="FFFFFF"/>
                </a:solidFill>
                <a:latin typeface="Calibri"/>
                <a:ea typeface="Calibri"/>
                <a:cs typeface="Calibri"/>
                <a:sym typeface="Calibri"/>
              </a:rPr>
              <a:t>Componentes culturais: costumes, festas, lendas, música... </a:t>
            </a:r>
            <a:endParaRPr sz="800" dirty="0">
              <a:solidFill>
                <a:schemeClr val="dk1"/>
              </a:solidFill>
              <a:latin typeface="Calibri"/>
              <a:ea typeface="Calibri"/>
              <a:cs typeface="Calibri"/>
              <a:sym typeface="Calibri"/>
            </a:endParaRPr>
          </a:p>
        </p:txBody>
      </p:sp>
      <p:grpSp>
        <p:nvGrpSpPr>
          <p:cNvPr id="255" name="Google Shape;255;p28"/>
          <p:cNvGrpSpPr/>
          <p:nvPr/>
        </p:nvGrpSpPr>
        <p:grpSpPr>
          <a:xfrm>
            <a:off x="6046674" y="1802282"/>
            <a:ext cx="1229805" cy="2334542"/>
            <a:chOff x="6046674" y="1802282"/>
            <a:chExt cx="1229805" cy="2334542"/>
          </a:xfrm>
        </p:grpSpPr>
        <p:pic>
          <p:nvPicPr>
            <p:cNvPr id="256" name="Google Shape;256;p28"/>
            <p:cNvPicPr preferRelativeResize="0"/>
            <p:nvPr/>
          </p:nvPicPr>
          <p:blipFill rotWithShape="1">
            <a:blip r:embed="rId5">
              <a:alphaModFix/>
            </a:blip>
            <a:srcRect/>
            <a:stretch/>
          </p:blipFill>
          <p:spPr>
            <a:xfrm>
              <a:off x="6046674" y="1802282"/>
              <a:ext cx="167684" cy="148320"/>
            </a:xfrm>
            <a:prstGeom prst="rect">
              <a:avLst/>
            </a:prstGeom>
            <a:noFill/>
            <a:ln>
              <a:noFill/>
            </a:ln>
          </p:spPr>
        </p:pic>
        <p:sp>
          <p:nvSpPr>
            <p:cNvPr id="257" name="Google Shape;257;p28"/>
            <p:cNvSpPr/>
            <p:nvPr/>
          </p:nvSpPr>
          <p:spPr>
            <a:xfrm>
              <a:off x="6054104" y="1929973"/>
              <a:ext cx="1222375" cy="1049020"/>
            </a:xfrm>
            <a:custGeom>
              <a:avLst/>
              <a:gdLst/>
              <a:ahLst/>
              <a:cxnLst/>
              <a:rect l="l" t="t" r="r" b="b"/>
              <a:pathLst>
                <a:path w="1222375" h="1049020" extrusionOk="0">
                  <a:moveTo>
                    <a:pt x="959642" y="0"/>
                  </a:moveTo>
                  <a:lnTo>
                    <a:pt x="262196" y="0"/>
                  </a:lnTo>
                  <a:lnTo>
                    <a:pt x="0" y="524393"/>
                  </a:lnTo>
                  <a:lnTo>
                    <a:pt x="262196" y="1048787"/>
                  </a:lnTo>
                  <a:lnTo>
                    <a:pt x="959642" y="1048787"/>
                  </a:lnTo>
                  <a:lnTo>
                    <a:pt x="1221839" y="524393"/>
                  </a:lnTo>
                  <a:lnTo>
                    <a:pt x="959642" y="0"/>
                  </a:lnTo>
                  <a:close/>
                </a:path>
              </a:pathLst>
            </a:custGeom>
            <a:solidFill>
              <a:srgbClr val="FFFFFF">
                <a:alpha val="90196"/>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28"/>
            <p:cNvSpPr/>
            <p:nvPr/>
          </p:nvSpPr>
          <p:spPr>
            <a:xfrm>
              <a:off x="6054104" y="1929973"/>
              <a:ext cx="1222375" cy="1049020"/>
            </a:xfrm>
            <a:custGeom>
              <a:avLst/>
              <a:gdLst/>
              <a:ahLst/>
              <a:cxnLst/>
              <a:rect l="l" t="t" r="r" b="b"/>
              <a:pathLst>
                <a:path w="1222375" h="1049020" extrusionOk="0">
                  <a:moveTo>
                    <a:pt x="0" y="524394"/>
                  </a:moveTo>
                  <a:lnTo>
                    <a:pt x="262197" y="0"/>
                  </a:lnTo>
                  <a:lnTo>
                    <a:pt x="959642" y="0"/>
                  </a:lnTo>
                  <a:lnTo>
                    <a:pt x="1221839" y="524394"/>
                  </a:lnTo>
                  <a:lnTo>
                    <a:pt x="959642" y="1048788"/>
                  </a:lnTo>
                  <a:lnTo>
                    <a:pt x="262197" y="1048788"/>
                  </a:lnTo>
                  <a:lnTo>
                    <a:pt x="0" y="52439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59" name="Google Shape;259;p28"/>
            <p:cNvPicPr preferRelativeResize="0"/>
            <p:nvPr/>
          </p:nvPicPr>
          <p:blipFill rotWithShape="1">
            <a:blip r:embed="rId5">
              <a:alphaModFix/>
            </a:blip>
            <a:srcRect/>
            <a:stretch/>
          </p:blipFill>
          <p:spPr>
            <a:xfrm>
              <a:off x="6284567" y="1940667"/>
              <a:ext cx="167684" cy="148320"/>
            </a:xfrm>
            <a:prstGeom prst="rect">
              <a:avLst/>
            </a:prstGeom>
            <a:noFill/>
            <a:ln>
              <a:noFill/>
            </a:ln>
          </p:spPr>
        </p:pic>
        <p:sp>
          <p:nvSpPr>
            <p:cNvPr id="260" name="Google Shape;260;p28"/>
            <p:cNvSpPr/>
            <p:nvPr/>
          </p:nvSpPr>
          <p:spPr>
            <a:xfrm>
              <a:off x="6054104" y="3087804"/>
              <a:ext cx="1222375" cy="1049020"/>
            </a:xfrm>
            <a:custGeom>
              <a:avLst/>
              <a:gdLst/>
              <a:ahLst/>
              <a:cxnLst/>
              <a:rect l="l" t="t" r="r" b="b"/>
              <a:pathLst>
                <a:path w="1222375" h="1049020" extrusionOk="0">
                  <a:moveTo>
                    <a:pt x="959642" y="0"/>
                  </a:moveTo>
                  <a:lnTo>
                    <a:pt x="262196" y="0"/>
                  </a:lnTo>
                  <a:lnTo>
                    <a:pt x="0" y="524393"/>
                  </a:lnTo>
                  <a:lnTo>
                    <a:pt x="262196" y="1048787"/>
                  </a:lnTo>
                  <a:lnTo>
                    <a:pt x="959642" y="1048787"/>
                  </a:lnTo>
                  <a:lnTo>
                    <a:pt x="1221839" y="524393"/>
                  </a:lnTo>
                  <a:lnTo>
                    <a:pt x="959642"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28"/>
            <p:cNvSpPr/>
            <p:nvPr/>
          </p:nvSpPr>
          <p:spPr>
            <a:xfrm>
              <a:off x="6054104" y="3087804"/>
              <a:ext cx="1222375" cy="1049020"/>
            </a:xfrm>
            <a:custGeom>
              <a:avLst/>
              <a:gdLst/>
              <a:ahLst/>
              <a:cxnLst/>
              <a:rect l="l" t="t" r="r" b="b"/>
              <a:pathLst>
                <a:path w="1222375" h="1049020" extrusionOk="0">
                  <a:moveTo>
                    <a:pt x="0" y="524394"/>
                  </a:moveTo>
                  <a:lnTo>
                    <a:pt x="262197" y="0"/>
                  </a:lnTo>
                  <a:lnTo>
                    <a:pt x="959642" y="0"/>
                  </a:lnTo>
                  <a:lnTo>
                    <a:pt x="1221839" y="524394"/>
                  </a:lnTo>
                  <a:lnTo>
                    <a:pt x="959642" y="1048788"/>
                  </a:lnTo>
                  <a:lnTo>
                    <a:pt x="262197" y="1048788"/>
                  </a:lnTo>
                  <a:lnTo>
                    <a:pt x="0" y="52439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62" name="Google Shape;262;p28"/>
          <p:cNvSpPr txBox="1"/>
          <p:nvPr/>
        </p:nvSpPr>
        <p:spPr>
          <a:xfrm>
            <a:off x="6232715" y="3476244"/>
            <a:ext cx="864235" cy="258014"/>
          </a:xfrm>
          <a:prstGeom prst="rect">
            <a:avLst/>
          </a:prstGeom>
          <a:noFill/>
          <a:ln>
            <a:noFill/>
          </a:ln>
        </p:spPr>
        <p:txBody>
          <a:bodyPr spcFirstLastPara="1" wrap="square" lIns="0" tIns="33650" rIns="0" bIns="0" anchor="t" anchorCtr="0">
            <a:spAutoFit/>
          </a:bodyPr>
          <a:lstStyle/>
          <a:p>
            <a:pPr marL="12700" marR="5080" lvl="0" indent="-12700" algn="ctr">
              <a:lnSpc>
                <a:spcPct val="90800"/>
              </a:lnSpc>
            </a:pPr>
            <a:r>
              <a:rPr lang="pt-PT" sz="800" dirty="0">
                <a:solidFill>
                  <a:srgbClr val="FFFFFF"/>
                </a:solidFill>
                <a:latin typeface="Calibri"/>
                <a:ea typeface="Calibri"/>
                <a:cs typeface="Calibri"/>
                <a:sym typeface="Calibri"/>
              </a:rPr>
              <a:t>Turismo, lazer e desporto </a:t>
            </a:r>
            <a:endParaRPr sz="800" dirty="0">
              <a:solidFill>
                <a:srgbClr val="FFFFFF"/>
              </a:solidFill>
              <a:latin typeface="Calibri"/>
              <a:ea typeface="Calibri"/>
              <a:cs typeface="Calibri"/>
              <a:sym typeface="Calibri"/>
            </a:endParaRPr>
          </a:p>
        </p:txBody>
      </p:sp>
      <p:grpSp>
        <p:nvGrpSpPr>
          <p:cNvPr id="263" name="Google Shape;263;p28"/>
          <p:cNvGrpSpPr/>
          <p:nvPr/>
        </p:nvGrpSpPr>
        <p:grpSpPr>
          <a:xfrm>
            <a:off x="2899755" y="3655616"/>
            <a:ext cx="3550991" cy="1055365"/>
            <a:chOff x="2899755" y="3655616"/>
            <a:chExt cx="3550991" cy="1055365"/>
          </a:xfrm>
        </p:grpSpPr>
        <p:pic>
          <p:nvPicPr>
            <p:cNvPr id="264" name="Google Shape;264;p28"/>
            <p:cNvPicPr preferRelativeResize="0"/>
            <p:nvPr/>
          </p:nvPicPr>
          <p:blipFill rotWithShape="1">
            <a:blip r:embed="rId3">
              <a:alphaModFix/>
            </a:blip>
            <a:srcRect/>
            <a:stretch/>
          </p:blipFill>
          <p:spPr>
            <a:xfrm>
              <a:off x="6283062" y="3993835"/>
              <a:ext cx="167684" cy="148320"/>
            </a:xfrm>
            <a:prstGeom prst="rect">
              <a:avLst/>
            </a:prstGeom>
            <a:noFill/>
            <a:ln>
              <a:noFill/>
            </a:ln>
          </p:spPr>
        </p:pic>
        <p:sp>
          <p:nvSpPr>
            <p:cNvPr id="265" name="Google Shape;265;p28"/>
            <p:cNvSpPr/>
            <p:nvPr/>
          </p:nvSpPr>
          <p:spPr>
            <a:xfrm>
              <a:off x="5002402" y="3661961"/>
              <a:ext cx="1222375" cy="1049020"/>
            </a:xfrm>
            <a:custGeom>
              <a:avLst/>
              <a:gdLst/>
              <a:ahLst/>
              <a:cxnLst/>
              <a:rect l="l" t="t" r="r" b="b"/>
              <a:pathLst>
                <a:path w="1222375" h="1049020" extrusionOk="0">
                  <a:moveTo>
                    <a:pt x="959642" y="0"/>
                  </a:moveTo>
                  <a:lnTo>
                    <a:pt x="262196" y="0"/>
                  </a:lnTo>
                  <a:lnTo>
                    <a:pt x="0" y="524393"/>
                  </a:lnTo>
                  <a:lnTo>
                    <a:pt x="262196" y="1048787"/>
                  </a:lnTo>
                  <a:lnTo>
                    <a:pt x="959642" y="1048787"/>
                  </a:lnTo>
                  <a:lnTo>
                    <a:pt x="1221839" y="524393"/>
                  </a:lnTo>
                  <a:lnTo>
                    <a:pt x="959642" y="0"/>
                  </a:lnTo>
                  <a:close/>
                </a:path>
              </a:pathLst>
            </a:custGeom>
            <a:solidFill>
              <a:srgbClr val="FFFFFF">
                <a:alpha val="90196"/>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28"/>
            <p:cNvSpPr/>
            <p:nvPr/>
          </p:nvSpPr>
          <p:spPr>
            <a:xfrm>
              <a:off x="5002402" y="3661961"/>
              <a:ext cx="1222375" cy="1049020"/>
            </a:xfrm>
            <a:custGeom>
              <a:avLst/>
              <a:gdLst/>
              <a:ahLst/>
              <a:cxnLst/>
              <a:rect l="l" t="t" r="r" b="b"/>
              <a:pathLst>
                <a:path w="1222375" h="1049020" extrusionOk="0">
                  <a:moveTo>
                    <a:pt x="0" y="524394"/>
                  </a:moveTo>
                  <a:lnTo>
                    <a:pt x="262197" y="0"/>
                  </a:lnTo>
                  <a:lnTo>
                    <a:pt x="959642" y="0"/>
                  </a:lnTo>
                  <a:lnTo>
                    <a:pt x="1221839" y="524394"/>
                  </a:lnTo>
                  <a:lnTo>
                    <a:pt x="959642" y="1048788"/>
                  </a:lnTo>
                  <a:lnTo>
                    <a:pt x="262197" y="1048788"/>
                  </a:lnTo>
                  <a:lnTo>
                    <a:pt x="0" y="52439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67" name="Google Shape;267;p28"/>
            <p:cNvPicPr preferRelativeResize="0"/>
            <p:nvPr/>
          </p:nvPicPr>
          <p:blipFill rotWithShape="1">
            <a:blip r:embed="rId3">
              <a:alphaModFix/>
            </a:blip>
            <a:srcRect/>
            <a:stretch/>
          </p:blipFill>
          <p:spPr>
            <a:xfrm>
              <a:off x="6056459" y="4109618"/>
              <a:ext cx="167684" cy="148320"/>
            </a:xfrm>
            <a:prstGeom prst="rect">
              <a:avLst/>
            </a:prstGeom>
            <a:noFill/>
            <a:ln>
              <a:noFill/>
            </a:ln>
          </p:spPr>
        </p:pic>
        <p:sp>
          <p:nvSpPr>
            <p:cNvPr id="268" name="Google Shape;268;p28"/>
            <p:cNvSpPr/>
            <p:nvPr/>
          </p:nvSpPr>
          <p:spPr>
            <a:xfrm>
              <a:off x="2899755" y="3655616"/>
              <a:ext cx="1222375" cy="1049020"/>
            </a:xfrm>
            <a:custGeom>
              <a:avLst/>
              <a:gdLst/>
              <a:ahLst/>
              <a:cxnLst/>
              <a:rect l="l" t="t" r="r" b="b"/>
              <a:pathLst>
                <a:path w="1222375" h="1049020" extrusionOk="0">
                  <a:moveTo>
                    <a:pt x="959641" y="0"/>
                  </a:moveTo>
                  <a:lnTo>
                    <a:pt x="262196" y="0"/>
                  </a:lnTo>
                  <a:lnTo>
                    <a:pt x="0" y="524394"/>
                  </a:lnTo>
                  <a:lnTo>
                    <a:pt x="262196" y="1048788"/>
                  </a:lnTo>
                  <a:lnTo>
                    <a:pt x="959641" y="1048788"/>
                  </a:lnTo>
                  <a:lnTo>
                    <a:pt x="1221837" y="524394"/>
                  </a:lnTo>
                  <a:lnTo>
                    <a:pt x="959641"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28"/>
            <p:cNvSpPr/>
            <p:nvPr/>
          </p:nvSpPr>
          <p:spPr>
            <a:xfrm>
              <a:off x="2899755" y="3655616"/>
              <a:ext cx="1222375" cy="1049020"/>
            </a:xfrm>
            <a:custGeom>
              <a:avLst/>
              <a:gdLst/>
              <a:ahLst/>
              <a:cxnLst/>
              <a:rect l="l" t="t" r="r" b="b"/>
              <a:pathLst>
                <a:path w="1222375" h="1049020" extrusionOk="0">
                  <a:moveTo>
                    <a:pt x="0" y="524394"/>
                  </a:moveTo>
                  <a:lnTo>
                    <a:pt x="262197" y="0"/>
                  </a:lnTo>
                  <a:lnTo>
                    <a:pt x="959642" y="0"/>
                  </a:lnTo>
                  <a:lnTo>
                    <a:pt x="1221839" y="524394"/>
                  </a:lnTo>
                  <a:lnTo>
                    <a:pt x="959642" y="1048788"/>
                  </a:lnTo>
                  <a:lnTo>
                    <a:pt x="262197" y="1048788"/>
                  </a:lnTo>
                  <a:lnTo>
                    <a:pt x="0" y="52439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0" name="Google Shape;270;p28"/>
          <p:cNvSpPr txBox="1"/>
          <p:nvPr/>
        </p:nvSpPr>
        <p:spPr>
          <a:xfrm>
            <a:off x="3187490" y="4098035"/>
            <a:ext cx="646430" cy="259045"/>
          </a:xfrm>
          <a:prstGeom prst="rect">
            <a:avLst/>
          </a:prstGeom>
          <a:noFill/>
          <a:ln>
            <a:noFill/>
          </a:ln>
        </p:spPr>
        <p:txBody>
          <a:bodyPr spcFirstLastPara="1" wrap="square" lIns="0" tIns="12700" rIns="0" bIns="0" anchor="t" anchorCtr="0">
            <a:spAutoFit/>
          </a:bodyPr>
          <a:lstStyle/>
          <a:p>
            <a:pPr marL="12700" lvl="0"/>
            <a:r>
              <a:rPr lang="pt-PT" sz="800" dirty="0">
                <a:solidFill>
                  <a:srgbClr val="FFFFFF"/>
                </a:solidFill>
                <a:latin typeface="Calibri"/>
                <a:ea typeface="Calibri"/>
                <a:cs typeface="Calibri"/>
                <a:sym typeface="Calibri"/>
              </a:rPr>
              <a:t>Artesanato/indústria</a:t>
            </a:r>
            <a:endParaRPr sz="800" dirty="0">
              <a:solidFill>
                <a:schemeClr val="dk1"/>
              </a:solidFill>
              <a:latin typeface="Calibri"/>
              <a:ea typeface="Calibri"/>
              <a:cs typeface="Calibri"/>
              <a:sym typeface="Calibri"/>
            </a:endParaRPr>
          </a:p>
        </p:txBody>
      </p:sp>
      <p:grpSp>
        <p:nvGrpSpPr>
          <p:cNvPr id="271" name="Google Shape;271;p28"/>
          <p:cNvGrpSpPr/>
          <p:nvPr/>
        </p:nvGrpSpPr>
        <p:grpSpPr>
          <a:xfrm>
            <a:off x="1848054" y="3675443"/>
            <a:ext cx="6474102" cy="1612073"/>
            <a:chOff x="1848054" y="3675443"/>
            <a:chExt cx="6474102" cy="1612073"/>
          </a:xfrm>
        </p:grpSpPr>
        <p:pic>
          <p:nvPicPr>
            <p:cNvPr id="272" name="Google Shape;272;p28"/>
            <p:cNvPicPr preferRelativeResize="0"/>
            <p:nvPr/>
          </p:nvPicPr>
          <p:blipFill rotWithShape="1">
            <a:blip r:embed="rId6">
              <a:alphaModFix/>
            </a:blip>
            <a:srcRect/>
            <a:stretch/>
          </p:blipFill>
          <p:spPr>
            <a:xfrm>
              <a:off x="2921684" y="4107634"/>
              <a:ext cx="167684" cy="148320"/>
            </a:xfrm>
            <a:prstGeom prst="rect">
              <a:avLst/>
            </a:prstGeom>
            <a:noFill/>
            <a:ln>
              <a:noFill/>
            </a:ln>
          </p:spPr>
        </p:pic>
        <p:sp>
          <p:nvSpPr>
            <p:cNvPr id="273" name="Google Shape;273;p28"/>
            <p:cNvSpPr/>
            <p:nvPr/>
          </p:nvSpPr>
          <p:spPr>
            <a:xfrm>
              <a:off x="1848054" y="4238496"/>
              <a:ext cx="1222375" cy="1049020"/>
            </a:xfrm>
            <a:custGeom>
              <a:avLst/>
              <a:gdLst/>
              <a:ahLst/>
              <a:cxnLst/>
              <a:rect l="l" t="t" r="r" b="b"/>
              <a:pathLst>
                <a:path w="1222375" h="1049020" extrusionOk="0">
                  <a:moveTo>
                    <a:pt x="959641" y="0"/>
                  </a:moveTo>
                  <a:lnTo>
                    <a:pt x="262196" y="0"/>
                  </a:lnTo>
                  <a:lnTo>
                    <a:pt x="0" y="524394"/>
                  </a:lnTo>
                  <a:lnTo>
                    <a:pt x="262196" y="1048788"/>
                  </a:lnTo>
                  <a:lnTo>
                    <a:pt x="959641" y="1048788"/>
                  </a:lnTo>
                  <a:lnTo>
                    <a:pt x="1221839" y="524394"/>
                  </a:lnTo>
                  <a:lnTo>
                    <a:pt x="959641" y="0"/>
                  </a:lnTo>
                  <a:close/>
                </a:path>
              </a:pathLst>
            </a:custGeom>
            <a:solidFill>
              <a:srgbClr val="FFFFFF">
                <a:alpha val="90196"/>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28"/>
            <p:cNvSpPr/>
            <p:nvPr/>
          </p:nvSpPr>
          <p:spPr>
            <a:xfrm>
              <a:off x="1848054" y="4238496"/>
              <a:ext cx="1222375" cy="1049020"/>
            </a:xfrm>
            <a:custGeom>
              <a:avLst/>
              <a:gdLst/>
              <a:ahLst/>
              <a:cxnLst/>
              <a:rect l="l" t="t" r="r" b="b"/>
              <a:pathLst>
                <a:path w="1222375" h="1049020" extrusionOk="0">
                  <a:moveTo>
                    <a:pt x="0" y="524394"/>
                  </a:moveTo>
                  <a:lnTo>
                    <a:pt x="262197" y="0"/>
                  </a:lnTo>
                  <a:lnTo>
                    <a:pt x="959642" y="0"/>
                  </a:lnTo>
                  <a:lnTo>
                    <a:pt x="1221839" y="524394"/>
                  </a:lnTo>
                  <a:lnTo>
                    <a:pt x="959642" y="1048788"/>
                  </a:lnTo>
                  <a:lnTo>
                    <a:pt x="262197" y="1048788"/>
                  </a:lnTo>
                  <a:lnTo>
                    <a:pt x="0" y="52439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75" name="Google Shape;275;p28"/>
            <p:cNvPicPr preferRelativeResize="0"/>
            <p:nvPr/>
          </p:nvPicPr>
          <p:blipFill rotWithShape="1">
            <a:blip r:embed="rId5">
              <a:alphaModFix/>
            </a:blip>
            <a:srcRect/>
            <a:stretch/>
          </p:blipFill>
          <p:spPr>
            <a:xfrm>
              <a:off x="2667228" y="4240469"/>
              <a:ext cx="167684" cy="148320"/>
            </a:xfrm>
            <a:prstGeom prst="rect">
              <a:avLst/>
            </a:prstGeom>
            <a:noFill/>
            <a:ln>
              <a:noFill/>
            </a:ln>
          </p:spPr>
        </p:pic>
        <p:sp>
          <p:nvSpPr>
            <p:cNvPr id="276" name="Google Shape;276;p28"/>
            <p:cNvSpPr/>
            <p:nvPr/>
          </p:nvSpPr>
          <p:spPr>
            <a:xfrm>
              <a:off x="7099781" y="3675443"/>
              <a:ext cx="1222375" cy="1049020"/>
            </a:xfrm>
            <a:custGeom>
              <a:avLst/>
              <a:gdLst/>
              <a:ahLst/>
              <a:cxnLst/>
              <a:rect l="l" t="t" r="r" b="b"/>
              <a:pathLst>
                <a:path w="1222375" h="1049020" extrusionOk="0">
                  <a:moveTo>
                    <a:pt x="959642" y="0"/>
                  </a:moveTo>
                  <a:lnTo>
                    <a:pt x="262196" y="0"/>
                  </a:lnTo>
                  <a:lnTo>
                    <a:pt x="0" y="524393"/>
                  </a:lnTo>
                  <a:lnTo>
                    <a:pt x="262196" y="1048787"/>
                  </a:lnTo>
                  <a:lnTo>
                    <a:pt x="959642" y="1048787"/>
                  </a:lnTo>
                  <a:lnTo>
                    <a:pt x="1221839" y="524393"/>
                  </a:lnTo>
                  <a:lnTo>
                    <a:pt x="959642"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7" name="Google Shape;277;p28"/>
            <p:cNvSpPr/>
            <p:nvPr/>
          </p:nvSpPr>
          <p:spPr>
            <a:xfrm>
              <a:off x="7099781" y="3675443"/>
              <a:ext cx="1222375" cy="1049020"/>
            </a:xfrm>
            <a:custGeom>
              <a:avLst/>
              <a:gdLst/>
              <a:ahLst/>
              <a:cxnLst/>
              <a:rect l="l" t="t" r="r" b="b"/>
              <a:pathLst>
                <a:path w="1222375" h="1049020" extrusionOk="0">
                  <a:moveTo>
                    <a:pt x="0" y="524394"/>
                  </a:moveTo>
                  <a:lnTo>
                    <a:pt x="262197" y="0"/>
                  </a:lnTo>
                  <a:lnTo>
                    <a:pt x="959642" y="0"/>
                  </a:lnTo>
                  <a:lnTo>
                    <a:pt x="1221839" y="524394"/>
                  </a:lnTo>
                  <a:lnTo>
                    <a:pt x="959642" y="1048788"/>
                  </a:lnTo>
                  <a:lnTo>
                    <a:pt x="262197" y="1048788"/>
                  </a:lnTo>
                  <a:lnTo>
                    <a:pt x="0" y="52439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8" name="Google Shape;278;p28"/>
          <p:cNvSpPr txBox="1"/>
          <p:nvPr/>
        </p:nvSpPr>
        <p:spPr>
          <a:xfrm>
            <a:off x="7303951" y="4006596"/>
            <a:ext cx="814069" cy="363855"/>
          </a:xfrm>
          <a:prstGeom prst="rect">
            <a:avLst/>
          </a:prstGeom>
          <a:noFill/>
          <a:ln>
            <a:noFill/>
          </a:ln>
        </p:spPr>
        <p:txBody>
          <a:bodyPr spcFirstLastPara="1" wrap="square" lIns="0" tIns="26025" rIns="0" bIns="0" anchor="t" anchorCtr="0">
            <a:spAutoFit/>
          </a:bodyPr>
          <a:lstStyle/>
          <a:p>
            <a:pPr marL="12065" marR="5080" lvl="0" algn="ctr">
              <a:lnSpc>
                <a:spcPct val="88700"/>
              </a:lnSpc>
            </a:pPr>
            <a:r>
              <a:rPr lang="pt-PT" sz="800" dirty="0">
                <a:solidFill>
                  <a:srgbClr val="FFFFFF"/>
                </a:solidFill>
                <a:latin typeface="Calibri"/>
                <a:ea typeface="Calibri"/>
                <a:cs typeface="Calibri"/>
                <a:sym typeface="Calibri"/>
              </a:rPr>
              <a:t>Paisagem cultural, ambiente, biodiversidade </a:t>
            </a:r>
            <a:endParaRPr sz="800" dirty="0">
              <a:solidFill>
                <a:schemeClr val="dk1"/>
              </a:solidFill>
              <a:latin typeface="Calibri"/>
              <a:ea typeface="Calibri"/>
              <a:cs typeface="Calibri"/>
              <a:sym typeface="Calibri"/>
            </a:endParaRPr>
          </a:p>
        </p:txBody>
      </p:sp>
      <p:grpSp>
        <p:nvGrpSpPr>
          <p:cNvPr id="279" name="Google Shape;279;p28"/>
          <p:cNvGrpSpPr/>
          <p:nvPr/>
        </p:nvGrpSpPr>
        <p:grpSpPr>
          <a:xfrm>
            <a:off x="6048833" y="1356212"/>
            <a:ext cx="2277840" cy="3942803"/>
            <a:chOff x="6048833" y="1356212"/>
            <a:chExt cx="2277840" cy="3942803"/>
          </a:xfrm>
        </p:grpSpPr>
        <p:pic>
          <p:nvPicPr>
            <p:cNvPr id="280" name="Google Shape;280;p28"/>
            <p:cNvPicPr preferRelativeResize="0"/>
            <p:nvPr/>
          </p:nvPicPr>
          <p:blipFill rotWithShape="1">
            <a:blip r:embed="rId3">
              <a:alphaModFix/>
            </a:blip>
            <a:srcRect/>
            <a:stretch/>
          </p:blipFill>
          <p:spPr>
            <a:xfrm>
              <a:off x="7329492" y="4581473"/>
              <a:ext cx="167684" cy="148320"/>
            </a:xfrm>
            <a:prstGeom prst="rect">
              <a:avLst/>
            </a:prstGeom>
            <a:noFill/>
            <a:ln>
              <a:noFill/>
            </a:ln>
          </p:spPr>
        </p:pic>
        <p:sp>
          <p:nvSpPr>
            <p:cNvPr id="281" name="Google Shape;281;p28"/>
            <p:cNvSpPr/>
            <p:nvPr/>
          </p:nvSpPr>
          <p:spPr>
            <a:xfrm>
              <a:off x="6048833" y="4249995"/>
              <a:ext cx="1222375" cy="1049020"/>
            </a:xfrm>
            <a:custGeom>
              <a:avLst/>
              <a:gdLst/>
              <a:ahLst/>
              <a:cxnLst/>
              <a:rect l="l" t="t" r="r" b="b"/>
              <a:pathLst>
                <a:path w="1222375" h="1049020" extrusionOk="0">
                  <a:moveTo>
                    <a:pt x="959642" y="0"/>
                  </a:moveTo>
                  <a:lnTo>
                    <a:pt x="262197" y="0"/>
                  </a:lnTo>
                  <a:lnTo>
                    <a:pt x="0" y="524394"/>
                  </a:lnTo>
                  <a:lnTo>
                    <a:pt x="262197" y="1048788"/>
                  </a:lnTo>
                  <a:lnTo>
                    <a:pt x="959642" y="1048788"/>
                  </a:lnTo>
                  <a:lnTo>
                    <a:pt x="1221839" y="524394"/>
                  </a:lnTo>
                  <a:lnTo>
                    <a:pt x="959642" y="0"/>
                  </a:lnTo>
                  <a:close/>
                </a:path>
              </a:pathLst>
            </a:custGeom>
            <a:solidFill>
              <a:srgbClr val="FFFFFF">
                <a:alpha val="90196"/>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2" name="Google Shape;282;p28"/>
            <p:cNvSpPr/>
            <p:nvPr/>
          </p:nvSpPr>
          <p:spPr>
            <a:xfrm>
              <a:off x="6048833" y="4249995"/>
              <a:ext cx="1222375" cy="1049020"/>
            </a:xfrm>
            <a:custGeom>
              <a:avLst/>
              <a:gdLst/>
              <a:ahLst/>
              <a:cxnLst/>
              <a:rect l="l" t="t" r="r" b="b"/>
              <a:pathLst>
                <a:path w="1222375" h="1049020" extrusionOk="0">
                  <a:moveTo>
                    <a:pt x="0" y="524394"/>
                  </a:moveTo>
                  <a:lnTo>
                    <a:pt x="262197" y="0"/>
                  </a:lnTo>
                  <a:lnTo>
                    <a:pt x="959642" y="0"/>
                  </a:lnTo>
                  <a:lnTo>
                    <a:pt x="1221839" y="524394"/>
                  </a:lnTo>
                  <a:lnTo>
                    <a:pt x="959642" y="1048788"/>
                  </a:lnTo>
                  <a:lnTo>
                    <a:pt x="262197" y="1048788"/>
                  </a:lnTo>
                  <a:lnTo>
                    <a:pt x="0" y="52439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83" name="Google Shape;283;p28"/>
            <p:cNvPicPr preferRelativeResize="0"/>
            <p:nvPr/>
          </p:nvPicPr>
          <p:blipFill rotWithShape="1">
            <a:blip r:embed="rId6">
              <a:alphaModFix/>
            </a:blip>
            <a:srcRect/>
            <a:stretch/>
          </p:blipFill>
          <p:spPr>
            <a:xfrm>
              <a:off x="7102890" y="4697652"/>
              <a:ext cx="167684" cy="148320"/>
            </a:xfrm>
            <a:prstGeom prst="rect">
              <a:avLst/>
            </a:prstGeom>
            <a:noFill/>
            <a:ln>
              <a:noFill/>
            </a:ln>
          </p:spPr>
        </p:pic>
        <p:sp>
          <p:nvSpPr>
            <p:cNvPr id="284" name="Google Shape;284;p28"/>
            <p:cNvSpPr/>
            <p:nvPr/>
          </p:nvSpPr>
          <p:spPr>
            <a:xfrm>
              <a:off x="7104298" y="1356212"/>
              <a:ext cx="1222375" cy="1049020"/>
            </a:xfrm>
            <a:custGeom>
              <a:avLst/>
              <a:gdLst/>
              <a:ahLst/>
              <a:cxnLst/>
              <a:rect l="l" t="t" r="r" b="b"/>
              <a:pathLst>
                <a:path w="1222375" h="1049020" extrusionOk="0">
                  <a:moveTo>
                    <a:pt x="959641" y="0"/>
                  </a:moveTo>
                  <a:lnTo>
                    <a:pt x="262196" y="0"/>
                  </a:lnTo>
                  <a:lnTo>
                    <a:pt x="0" y="524394"/>
                  </a:lnTo>
                  <a:lnTo>
                    <a:pt x="262196" y="1048788"/>
                  </a:lnTo>
                  <a:lnTo>
                    <a:pt x="959641" y="1048788"/>
                  </a:lnTo>
                  <a:lnTo>
                    <a:pt x="1221839" y="524394"/>
                  </a:lnTo>
                  <a:lnTo>
                    <a:pt x="959641"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 name="Google Shape;285;p28"/>
            <p:cNvSpPr/>
            <p:nvPr/>
          </p:nvSpPr>
          <p:spPr>
            <a:xfrm>
              <a:off x="7104298" y="1356212"/>
              <a:ext cx="1222375" cy="1049020"/>
            </a:xfrm>
            <a:custGeom>
              <a:avLst/>
              <a:gdLst/>
              <a:ahLst/>
              <a:cxnLst/>
              <a:rect l="l" t="t" r="r" b="b"/>
              <a:pathLst>
                <a:path w="1222375" h="1049020" extrusionOk="0">
                  <a:moveTo>
                    <a:pt x="0" y="524394"/>
                  </a:moveTo>
                  <a:lnTo>
                    <a:pt x="262197" y="0"/>
                  </a:lnTo>
                  <a:lnTo>
                    <a:pt x="959642" y="0"/>
                  </a:lnTo>
                  <a:lnTo>
                    <a:pt x="1221839" y="524394"/>
                  </a:lnTo>
                  <a:lnTo>
                    <a:pt x="959642" y="1048788"/>
                  </a:lnTo>
                  <a:lnTo>
                    <a:pt x="262197" y="1048788"/>
                  </a:lnTo>
                  <a:lnTo>
                    <a:pt x="0" y="52439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86" name="Google Shape;286;p28"/>
          <p:cNvSpPr txBox="1"/>
          <p:nvPr/>
        </p:nvSpPr>
        <p:spPr>
          <a:xfrm>
            <a:off x="7423178" y="1799844"/>
            <a:ext cx="627467" cy="135935"/>
          </a:xfrm>
          <a:prstGeom prst="rect">
            <a:avLst/>
          </a:prstGeom>
          <a:noFill/>
          <a:ln>
            <a:noFill/>
          </a:ln>
        </p:spPr>
        <p:txBody>
          <a:bodyPr spcFirstLastPara="1" wrap="square" lIns="0" tIns="12700" rIns="0" bIns="0" anchor="t" anchorCtr="0">
            <a:spAutoFit/>
          </a:bodyPr>
          <a:lstStyle/>
          <a:p>
            <a:pPr marL="12700" lvl="0"/>
            <a:r>
              <a:rPr lang="pt-PT" sz="800" dirty="0">
                <a:solidFill>
                  <a:srgbClr val="FFFFFF"/>
                </a:solidFill>
                <a:latin typeface="Calibri"/>
                <a:ea typeface="Calibri"/>
                <a:cs typeface="Calibri"/>
                <a:sym typeface="Calibri"/>
              </a:rPr>
              <a:t>E que mais?</a:t>
            </a:r>
            <a:endParaRPr sz="800" dirty="0">
              <a:solidFill>
                <a:schemeClr val="dk1"/>
              </a:solidFill>
              <a:latin typeface="Calibri"/>
              <a:ea typeface="Calibri"/>
              <a:cs typeface="Calibri"/>
              <a:sym typeface="Calibri"/>
            </a:endParaRPr>
          </a:p>
        </p:txBody>
      </p:sp>
      <p:grpSp>
        <p:nvGrpSpPr>
          <p:cNvPr id="287" name="Google Shape;287;p28"/>
          <p:cNvGrpSpPr/>
          <p:nvPr/>
        </p:nvGrpSpPr>
        <p:grpSpPr>
          <a:xfrm>
            <a:off x="7104298" y="2265812"/>
            <a:ext cx="1222375" cy="1297250"/>
            <a:chOff x="7104298" y="2265812"/>
            <a:chExt cx="1222375" cy="1297250"/>
          </a:xfrm>
        </p:grpSpPr>
        <p:pic>
          <p:nvPicPr>
            <p:cNvPr id="288" name="Google Shape;288;p28"/>
            <p:cNvPicPr preferRelativeResize="0"/>
            <p:nvPr/>
          </p:nvPicPr>
          <p:blipFill rotWithShape="1">
            <a:blip r:embed="rId3">
              <a:alphaModFix/>
            </a:blip>
            <a:srcRect/>
            <a:stretch/>
          </p:blipFill>
          <p:spPr>
            <a:xfrm>
              <a:off x="7937025" y="2265812"/>
              <a:ext cx="167684" cy="148320"/>
            </a:xfrm>
            <a:prstGeom prst="rect">
              <a:avLst/>
            </a:prstGeom>
            <a:noFill/>
            <a:ln>
              <a:noFill/>
            </a:ln>
          </p:spPr>
        </p:pic>
        <p:sp>
          <p:nvSpPr>
            <p:cNvPr id="289" name="Google Shape;289;p28"/>
            <p:cNvSpPr/>
            <p:nvPr/>
          </p:nvSpPr>
          <p:spPr>
            <a:xfrm>
              <a:off x="7104298" y="2514042"/>
              <a:ext cx="1222375" cy="1049020"/>
            </a:xfrm>
            <a:custGeom>
              <a:avLst/>
              <a:gdLst/>
              <a:ahLst/>
              <a:cxnLst/>
              <a:rect l="l" t="t" r="r" b="b"/>
              <a:pathLst>
                <a:path w="1222375" h="1049020" extrusionOk="0">
                  <a:moveTo>
                    <a:pt x="959641" y="0"/>
                  </a:moveTo>
                  <a:lnTo>
                    <a:pt x="262196" y="0"/>
                  </a:lnTo>
                  <a:lnTo>
                    <a:pt x="0" y="524394"/>
                  </a:lnTo>
                  <a:lnTo>
                    <a:pt x="262196" y="1048788"/>
                  </a:lnTo>
                  <a:lnTo>
                    <a:pt x="959641" y="1048788"/>
                  </a:lnTo>
                  <a:lnTo>
                    <a:pt x="1221839" y="524394"/>
                  </a:lnTo>
                  <a:lnTo>
                    <a:pt x="959641" y="0"/>
                  </a:lnTo>
                  <a:close/>
                </a:path>
              </a:pathLst>
            </a:custGeom>
            <a:solidFill>
              <a:srgbClr val="FFFFFF">
                <a:alpha val="90196"/>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0" name="Google Shape;290;p28"/>
            <p:cNvSpPr/>
            <p:nvPr/>
          </p:nvSpPr>
          <p:spPr>
            <a:xfrm>
              <a:off x="7104298" y="2514042"/>
              <a:ext cx="1222375" cy="1049020"/>
            </a:xfrm>
            <a:custGeom>
              <a:avLst/>
              <a:gdLst/>
              <a:ahLst/>
              <a:cxnLst/>
              <a:rect l="l" t="t" r="r" b="b"/>
              <a:pathLst>
                <a:path w="1222375" h="1049020" extrusionOk="0">
                  <a:moveTo>
                    <a:pt x="0" y="524394"/>
                  </a:moveTo>
                  <a:lnTo>
                    <a:pt x="262197" y="0"/>
                  </a:lnTo>
                  <a:lnTo>
                    <a:pt x="959642" y="0"/>
                  </a:lnTo>
                  <a:lnTo>
                    <a:pt x="1221839" y="524394"/>
                  </a:lnTo>
                  <a:lnTo>
                    <a:pt x="959642" y="1048788"/>
                  </a:lnTo>
                  <a:lnTo>
                    <a:pt x="262197" y="1048788"/>
                  </a:lnTo>
                  <a:lnTo>
                    <a:pt x="0" y="52439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91" name="Google Shape;291;p28"/>
            <p:cNvPicPr preferRelativeResize="0"/>
            <p:nvPr/>
          </p:nvPicPr>
          <p:blipFill rotWithShape="1">
            <a:blip r:embed="rId3">
              <a:alphaModFix/>
            </a:blip>
            <a:srcRect/>
            <a:stretch/>
          </p:blipFill>
          <p:spPr>
            <a:xfrm>
              <a:off x="7937025" y="2507687"/>
              <a:ext cx="167684" cy="148320"/>
            </a:xfrm>
            <a:prstGeom prst="rect">
              <a:avLst/>
            </a:prstGeom>
            <a:noFill/>
            <a:ln>
              <a:noFill/>
            </a:ln>
          </p:spPr>
        </p:pic>
      </p:grpSp>
      <p:sp>
        <p:nvSpPr>
          <p:cNvPr id="292" name="Google Shape;292;p28"/>
          <p:cNvSpPr txBox="1"/>
          <p:nvPr/>
        </p:nvSpPr>
        <p:spPr>
          <a:xfrm>
            <a:off x="3187490" y="5027164"/>
            <a:ext cx="2816261" cy="249422"/>
          </a:xfrm>
          <a:prstGeom prst="rect">
            <a:avLst/>
          </a:prstGeom>
          <a:noFill/>
          <a:ln w="25400" cap="flat" cmpd="sng">
            <a:solidFill>
              <a:srgbClr val="8C3836"/>
            </a:solidFill>
            <a:prstDash val="solid"/>
            <a:round/>
            <a:headEnd type="none" w="sm" len="sm"/>
            <a:tailEnd type="none" w="sm" len="sm"/>
          </a:ln>
        </p:spPr>
        <p:txBody>
          <a:bodyPr spcFirstLastPara="1" wrap="square" lIns="0" tIns="33650" rIns="0" bIns="0" anchor="t" anchorCtr="0">
            <a:spAutoFit/>
          </a:bodyPr>
          <a:lstStyle/>
          <a:p>
            <a:r>
              <a:rPr lang="pt-PT" dirty="0"/>
              <a:t>Método fotográfico?</a:t>
            </a:r>
          </a:p>
        </p:txBody>
      </p:sp>
      <p:sp>
        <p:nvSpPr>
          <p:cNvPr id="293" name="Google Shape;293;p28"/>
          <p:cNvSpPr txBox="1"/>
          <p:nvPr/>
        </p:nvSpPr>
        <p:spPr>
          <a:xfrm>
            <a:off x="5215327" y="5438140"/>
            <a:ext cx="2992120" cy="166712"/>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pt-PT" sz="1000" dirty="0">
                <a:solidFill>
                  <a:schemeClr val="dk1"/>
                </a:solidFill>
                <a:latin typeface="Arial"/>
                <a:ea typeface="Arial"/>
                <a:cs typeface="Arial"/>
                <a:sym typeface="Arial"/>
              </a:rPr>
              <a:t>Fonte</a:t>
            </a:r>
            <a:r>
              <a:rPr lang="el-GR" sz="1000" dirty="0">
                <a:solidFill>
                  <a:schemeClr val="dk1"/>
                </a:solidFill>
                <a:latin typeface="Arial"/>
                <a:ea typeface="Arial"/>
                <a:cs typeface="Arial"/>
                <a:sym typeface="Arial"/>
              </a:rPr>
              <a:t>: Loïc Perron,Claude Janin, 2014</a:t>
            </a:r>
            <a:endParaRPr sz="1000" dirty="0">
              <a:solidFill>
                <a:schemeClr val="dk1"/>
              </a:solidFill>
              <a:latin typeface="Arial"/>
              <a:ea typeface="Arial"/>
              <a:cs typeface="Arial"/>
              <a:sym typeface="Arial"/>
            </a:endParaRPr>
          </a:p>
        </p:txBody>
      </p:sp>
      <p:sp>
        <p:nvSpPr>
          <p:cNvPr id="294" name="Google Shape;294;p28"/>
          <p:cNvSpPr txBox="1"/>
          <p:nvPr/>
        </p:nvSpPr>
        <p:spPr>
          <a:xfrm>
            <a:off x="485459" y="73471"/>
            <a:ext cx="8153400" cy="1169511"/>
          </a:xfrm>
          <a:prstGeom prst="rect">
            <a:avLst/>
          </a:prstGeom>
          <a:noFill/>
          <a:ln>
            <a:noFill/>
          </a:ln>
        </p:spPr>
        <p:txBody>
          <a:bodyPr spcFirstLastPara="1" wrap="square" lIns="91425" tIns="45700" rIns="91425" bIns="45700" anchor="t" anchorCtr="0">
            <a:spAutoFit/>
          </a:bodyPr>
          <a:lstStyle/>
          <a:p>
            <a:r>
              <a:rPr lang="pt-PT" dirty="0"/>
              <a:t>Diagnóstico por componente: </a:t>
            </a:r>
          </a:p>
          <a:p>
            <a:pPr marL="285750" indent="-285750">
              <a:buFont typeface="Arial" panose="020B0604020202020204" pitchFamily="34" charset="0"/>
              <a:buChar char="•"/>
            </a:pPr>
            <a:r>
              <a:rPr lang="pt-PT" dirty="0"/>
              <a:t>O seu valor é reconhecido? Por quem? </a:t>
            </a:r>
          </a:p>
          <a:p>
            <a:pPr marL="285750" indent="-285750">
              <a:buFont typeface="Arial" panose="020B0604020202020204" pitchFamily="34" charset="0"/>
              <a:buChar char="•"/>
            </a:pPr>
            <a:r>
              <a:rPr lang="pt-PT" dirty="0"/>
              <a:t>Já está a ser desenvolvido? Sob que forma (turismo, circuitos curtos)? por que atores/redes? </a:t>
            </a:r>
          </a:p>
          <a:p>
            <a:pPr marL="285750" indent="-285750">
              <a:buFont typeface="Arial" panose="020B0604020202020204" pitchFamily="34" charset="0"/>
              <a:buChar char="•"/>
            </a:pPr>
            <a:r>
              <a:rPr lang="pt-PT" dirty="0"/>
              <a:t>Em caso negativo, existe uma procura de promoção desta componente? Por quem?</a:t>
            </a:r>
          </a:p>
          <a:p>
            <a:pPr marL="285750" indent="-285750">
              <a:buFont typeface="Arial" panose="020B0604020202020204" pitchFamily="34" charset="0"/>
              <a:buChar char="•"/>
            </a:pPr>
            <a:r>
              <a:rPr lang="pt-PT" dirty="0"/>
              <a:t>Podem ser utilizados outros recursos para valorizar o sítio (ver grelha de caraterização)?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298"/>
        <p:cNvGrpSpPr/>
        <p:nvPr/>
      </p:nvGrpSpPr>
      <p:grpSpPr>
        <a:xfrm>
          <a:off x="0" y="0"/>
          <a:ext cx="0" cy="0"/>
          <a:chOff x="0" y="0"/>
          <a:chExt cx="0" cy="0"/>
        </a:xfrm>
      </p:grpSpPr>
      <p:sp>
        <p:nvSpPr>
          <p:cNvPr id="299" name="Google Shape;299;p29"/>
          <p:cNvSpPr txBox="1">
            <a:spLocks noGrp="1"/>
          </p:cNvSpPr>
          <p:nvPr>
            <p:ph type="title"/>
          </p:nvPr>
        </p:nvSpPr>
        <p:spPr>
          <a:xfrm>
            <a:off x="2336530" y="0"/>
            <a:ext cx="4259079" cy="520655"/>
          </a:xfrm>
          <a:prstGeom prst="rect">
            <a:avLst/>
          </a:prstGeom>
          <a:noFill/>
          <a:ln>
            <a:noFill/>
          </a:ln>
        </p:spPr>
        <p:txBody>
          <a:bodyPr spcFirstLastPara="1" wrap="square" lIns="0" tIns="12700" rIns="0" bIns="0" anchor="t" anchorCtr="0">
            <a:spAutoFit/>
          </a:bodyPr>
          <a:lstStyle/>
          <a:p>
            <a:pPr marL="12700" lvl="0"/>
            <a:r>
              <a:rPr lang="pt-PT" sz="3300" b="1" dirty="0">
                <a:solidFill>
                  <a:srgbClr val="4F81BD"/>
                </a:solidFill>
              </a:rPr>
              <a:t>O exemplo de </a:t>
            </a:r>
            <a:r>
              <a:rPr lang="pt-PT" sz="3300" b="1" dirty="0" err="1">
                <a:solidFill>
                  <a:srgbClr val="4F81BD"/>
                </a:solidFill>
              </a:rPr>
              <a:t>Aubrac</a:t>
            </a:r>
            <a:r>
              <a:rPr lang="pt-PT" sz="3300" b="1" dirty="0">
                <a:solidFill>
                  <a:srgbClr val="4F81BD"/>
                </a:solidFill>
              </a:rPr>
              <a:t> </a:t>
            </a:r>
            <a:endParaRPr sz="3300" dirty="0">
              <a:latin typeface="Calibri"/>
              <a:ea typeface="Calibri"/>
              <a:cs typeface="Calibri"/>
              <a:sym typeface="Calibri"/>
            </a:endParaRPr>
          </a:p>
        </p:txBody>
      </p:sp>
      <p:grpSp>
        <p:nvGrpSpPr>
          <p:cNvPr id="300" name="Google Shape;300;p29"/>
          <p:cNvGrpSpPr/>
          <p:nvPr/>
        </p:nvGrpSpPr>
        <p:grpSpPr>
          <a:xfrm>
            <a:off x="1826224" y="2220228"/>
            <a:ext cx="1237615" cy="1062355"/>
            <a:chOff x="1826224" y="2220228"/>
            <a:chExt cx="1237615" cy="1062355"/>
          </a:xfrm>
        </p:grpSpPr>
        <p:sp>
          <p:nvSpPr>
            <p:cNvPr id="301" name="Google Shape;301;p29"/>
            <p:cNvSpPr/>
            <p:nvPr/>
          </p:nvSpPr>
          <p:spPr>
            <a:xfrm>
              <a:off x="1826224" y="2220228"/>
              <a:ext cx="1237615" cy="1062355"/>
            </a:xfrm>
            <a:custGeom>
              <a:avLst/>
              <a:gdLst/>
              <a:ahLst/>
              <a:cxnLst/>
              <a:rect l="l" t="t" r="r" b="b"/>
              <a:pathLst>
                <a:path w="1237614" h="1062354" extrusionOk="0">
                  <a:moveTo>
                    <a:pt x="971663" y="0"/>
                  </a:moveTo>
                  <a:lnTo>
                    <a:pt x="265485" y="0"/>
                  </a:lnTo>
                  <a:lnTo>
                    <a:pt x="0" y="530974"/>
                  </a:lnTo>
                  <a:lnTo>
                    <a:pt x="265485" y="1061948"/>
                  </a:lnTo>
                  <a:lnTo>
                    <a:pt x="971663" y="1061948"/>
                  </a:lnTo>
                  <a:lnTo>
                    <a:pt x="1237150" y="530974"/>
                  </a:lnTo>
                  <a:lnTo>
                    <a:pt x="971663"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 name="Google Shape;302;p29"/>
            <p:cNvSpPr/>
            <p:nvPr/>
          </p:nvSpPr>
          <p:spPr>
            <a:xfrm>
              <a:off x="1826224" y="2220228"/>
              <a:ext cx="1237615" cy="1062355"/>
            </a:xfrm>
            <a:custGeom>
              <a:avLst/>
              <a:gdLst/>
              <a:ahLst/>
              <a:cxnLst/>
              <a:rect l="l" t="t" r="r" b="b"/>
              <a:pathLst>
                <a:path w="1237614" h="1062354"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03" name="Google Shape;303;p29"/>
          <p:cNvSpPr txBox="1"/>
          <p:nvPr/>
        </p:nvSpPr>
        <p:spPr>
          <a:xfrm>
            <a:off x="2084119" y="2476500"/>
            <a:ext cx="721995" cy="574186"/>
          </a:xfrm>
          <a:prstGeom prst="rect">
            <a:avLst/>
          </a:prstGeom>
          <a:noFill/>
          <a:ln>
            <a:noFill/>
          </a:ln>
        </p:spPr>
        <p:txBody>
          <a:bodyPr spcFirstLastPara="1" wrap="square" lIns="0" tIns="26025" rIns="0" bIns="0" anchor="t" anchorCtr="0">
            <a:spAutoFit/>
          </a:bodyPr>
          <a:lstStyle/>
          <a:p>
            <a:pPr marL="12700" marR="5080" lvl="0" indent="-635" algn="ctr">
              <a:lnSpc>
                <a:spcPct val="88800"/>
              </a:lnSpc>
            </a:pPr>
            <a:r>
              <a:rPr lang="pt-PT" sz="800" dirty="0">
                <a:solidFill>
                  <a:schemeClr val="bg1"/>
                </a:solidFill>
              </a:rPr>
              <a:t>Criação de gado (pastagens, raça </a:t>
            </a:r>
            <a:r>
              <a:rPr lang="pt-PT" sz="800" dirty="0" err="1">
                <a:solidFill>
                  <a:schemeClr val="bg1"/>
                </a:solidFill>
              </a:rPr>
              <a:t>Aubrac</a:t>
            </a:r>
            <a:r>
              <a:rPr lang="pt-PT" sz="800" dirty="0">
                <a:solidFill>
                  <a:schemeClr val="bg1"/>
                </a:solidFill>
              </a:rPr>
              <a:t>, etc.)</a:t>
            </a:r>
            <a:endParaRPr sz="800" dirty="0">
              <a:solidFill>
                <a:schemeClr val="bg1"/>
              </a:solidFill>
              <a:latin typeface="Calibri"/>
              <a:ea typeface="Calibri"/>
              <a:cs typeface="Calibri"/>
              <a:sym typeface="Calibri"/>
            </a:endParaRPr>
          </a:p>
        </p:txBody>
      </p:sp>
      <p:grpSp>
        <p:nvGrpSpPr>
          <p:cNvPr id="304" name="Google Shape;304;p29"/>
          <p:cNvGrpSpPr/>
          <p:nvPr/>
        </p:nvGrpSpPr>
        <p:grpSpPr>
          <a:xfrm>
            <a:off x="762000" y="1630032"/>
            <a:ext cx="3366062" cy="1202324"/>
            <a:chOff x="762000" y="1630032"/>
            <a:chExt cx="3366062" cy="1202324"/>
          </a:xfrm>
        </p:grpSpPr>
        <p:pic>
          <p:nvPicPr>
            <p:cNvPr id="305" name="Google Shape;305;p29"/>
            <p:cNvPicPr preferRelativeResize="0"/>
            <p:nvPr/>
          </p:nvPicPr>
          <p:blipFill rotWithShape="1">
            <a:blip r:embed="rId3">
              <a:alphaModFix/>
            </a:blip>
            <a:srcRect/>
            <a:stretch/>
          </p:blipFill>
          <p:spPr>
            <a:xfrm>
              <a:off x="1843233" y="2682494"/>
              <a:ext cx="169378" cy="149862"/>
            </a:xfrm>
            <a:prstGeom prst="rect">
              <a:avLst/>
            </a:prstGeom>
            <a:noFill/>
            <a:ln>
              <a:noFill/>
            </a:ln>
          </p:spPr>
        </p:pic>
        <p:pic>
          <p:nvPicPr>
            <p:cNvPr id="306" name="Google Shape;306;p29"/>
            <p:cNvPicPr preferRelativeResize="0"/>
            <p:nvPr/>
          </p:nvPicPr>
          <p:blipFill rotWithShape="1">
            <a:blip r:embed="rId4">
              <a:alphaModFix/>
            </a:blip>
            <a:srcRect/>
            <a:stretch/>
          </p:blipFill>
          <p:spPr>
            <a:xfrm>
              <a:off x="762000" y="1633245"/>
              <a:ext cx="1237151" cy="1061947"/>
            </a:xfrm>
            <a:prstGeom prst="rect">
              <a:avLst/>
            </a:prstGeom>
            <a:noFill/>
            <a:ln>
              <a:noFill/>
            </a:ln>
          </p:spPr>
        </p:pic>
        <p:sp>
          <p:nvSpPr>
            <p:cNvPr id="307" name="Google Shape;307;p29"/>
            <p:cNvSpPr/>
            <p:nvPr/>
          </p:nvSpPr>
          <p:spPr>
            <a:xfrm>
              <a:off x="762000" y="1633245"/>
              <a:ext cx="1237615" cy="1062355"/>
            </a:xfrm>
            <a:custGeom>
              <a:avLst/>
              <a:gdLst/>
              <a:ahLst/>
              <a:cxnLst/>
              <a:rect l="l" t="t" r="r" b="b"/>
              <a:pathLst>
                <a:path w="1237614" h="1062355"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08" name="Google Shape;308;p29"/>
            <p:cNvPicPr preferRelativeResize="0"/>
            <p:nvPr/>
          </p:nvPicPr>
          <p:blipFill rotWithShape="1">
            <a:blip r:embed="rId5">
              <a:alphaModFix/>
            </a:blip>
            <a:srcRect/>
            <a:stretch/>
          </p:blipFill>
          <p:spPr>
            <a:xfrm>
              <a:off x="1596412" y="2541569"/>
              <a:ext cx="169378" cy="149862"/>
            </a:xfrm>
            <a:prstGeom prst="rect">
              <a:avLst/>
            </a:prstGeom>
            <a:noFill/>
            <a:ln>
              <a:noFill/>
            </a:ln>
          </p:spPr>
        </p:pic>
        <p:sp>
          <p:nvSpPr>
            <p:cNvPr id="309" name="Google Shape;309;p29"/>
            <p:cNvSpPr/>
            <p:nvPr/>
          </p:nvSpPr>
          <p:spPr>
            <a:xfrm>
              <a:off x="2890447" y="1630032"/>
              <a:ext cx="1237615" cy="1062355"/>
            </a:xfrm>
            <a:custGeom>
              <a:avLst/>
              <a:gdLst/>
              <a:ahLst/>
              <a:cxnLst/>
              <a:rect l="l" t="t" r="r" b="b"/>
              <a:pathLst>
                <a:path w="1237614" h="1062355" extrusionOk="0">
                  <a:moveTo>
                    <a:pt x="971664" y="0"/>
                  </a:moveTo>
                  <a:lnTo>
                    <a:pt x="265487" y="0"/>
                  </a:lnTo>
                  <a:lnTo>
                    <a:pt x="0" y="530974"/>
                  </a:lnTo>
                  <a:lnTo>
                    <a:pt x="265487" y="1061948"/>
                  </a:lnTo>
                  <a:lnTo>
                    <a:pt x="971664" y="1061948"/>
                  </a:lnTo>
                  <a:lnTo>
                    <a:pt x="1237151" y="530974"/>
                  </a:lnTo>
                  <a:lnTo>
                    <a:pt x="971664"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29"/>
            <p:cNvSpPr/>
            <p:nvPr/>
          </p:nvSpPr>
          <p:spPr>
            <a:xfrm>
              <a:off x="2890447" y="1630032"/>
              <a:ext cx="1237615" cy="1062355"/>
            </a:xfrm>
            <a:custGeom>
              <a:avLst/>
              <a:gdLst/>
              <a:ahLst/>
              <a:cxnLst/>
              <a:rect l="l" t="t" r="r" b="b"/>
              <a:pathLst>
                <a:path w="1237614" h="1062355"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11" name="Google Shape;311;p29"/>
          <p:cNvSpPr txBox="1"/>
          <p:nvPr/>
        </p:nvSpPr>
        <p:spPr>
          <a:xfrm>
            <a:off x="3120462" y="1896431"/>
            <a:ext cx="782770" cy="517434"/>
          </a:xfrm>
          <a:prstGeom prst="rect">
            <a:avLst/>
          </a:prstGeom>
          <a:noFill/>
          <a:ln>
            <a:noFill/>
          </a:ln>
        </p:spPr>
        <p:txBody>
          <a:bodyPr spcFirstLastPara="1" wrap="square" lIns="0" tIns="24750" rIns="0" bIns="0" anchor="t" anchorCtr="0">
            <a:spAutoFit/>
          </a:bodyPr>
          <a:lstStyle/>
          <a:p>
            <a:r>
              <a:rPr lang="pt-PT" sz="800" dirty="0">
                <a:solidFill>
                  <a:schemeClr val="bg1"/>
                </a:solidFill>
              </a:rPr>
              <a:t>Produtos (queijo </a:t>
            </a:r>
            <a:r>
              <a:rPr lang="pt-PT" sz="800" dirty="0" err="1">
                <a:solidFill>
                  <a:schemeClr val="bg1"/>
                </a:solidFill>
              </a:rPr>
              <a:t>Laguiole</a:t>
            </a:r>
            <a:r>
              <a:rPr lang="pt-PT" sz="800" dirty="0">
                <a:solidFill>
                  <a:schemeClr val="bg1"/>
                </a:solidFill>
              </a:rPr>
              <a:t> DOP, batatas, chá </a:t>
            </a:r>
            <a:r>
              <a:rPr lang="pt-PT" sz="800" dirty="0" err="1">
                <a:solidFill>
                  <a:schemeClr val="bg1"/>
                </a:solidFill>
              </a:rPr>
              <a:t>Aubrac</a:t>
            </a:r>
            <a:r>
              <a:rPr lang="pt-PT" sz="800" dirty="0">
                <a:solidFill>
                  <a:schemeClr val="bg1"/>
                </a:solidFill>
              </a:rPr>
              <a:t>, etc.) </a:t>
            </a:r>
          </a:p>
        </p:txBody>
      </p:sp>
      <p:grpSp>
        <p:nvGrpSpPr>
          <p:cNvPr id="312" name="Google Shape;312;p29"/>
          <p:cNvGrpSpPr/>
          <p:nvPr/>
        </p:nvGrpSpPr>
        <p:grpSpPr>
          <a:xfrm>
            <a:off x="1826224" y="1046262"/>
            <a:ext cx="3366824" cy="2234313"/>
            <a:chOff x="1826224" y="1046262"/>
            <a:chExt cx="3366824" cy="2234313"/>
          </a:xfrm>
        </p:grpSpPr>
        <p:pic>
          <p:nvPicPr>
            <p:cNvPr id="313" name="Google Shape;313;p29"/>
            <p:cNvPicPr preferRelativeResize="0"/>
            <p:nvPr/>
          </p:nvPicPr>
          <p:blipFill rotWithShape="1">
            <a:blip r:embed="rId3">
              <a:alphaModFix/>
            </a:blip>
            <a:srcRect/>
            <a:stretch/>
          </p:blipFill>
          <p:spPr>
            <a:xfrm>
              <a:off x="3729432" y="2535948"/>
              <a:ext cx="169378" cy="149862"/>
            </a:xfrm>
            <a:prstGeom prst="rect">
              <a:avLst/>
            </a:prstGeom>
            <a:noFill/>
            <a:ln>
              <a:noFill/>
            </a:ln>
          </p:spPr>
        </p:pic>
        <p:pic>
          <p:nvPicPr>
            <p:cNvPr id="314" name="Google Shape;314;p29"/>
            <p:cNvPicPr preferRelativeResize="0"/>
            <p:nvPr/>
          </p:nvPicPr>
          <p:blipFill rotWithShape="1">
            <a:blip r:embed="rId6">
              <a:alphaModFix/>
            </a:blip>
            <a:srcRect/>
            <a:stretch/>
          </p:blipFill>
          <p:spPr>
            <a:xfrm>
              <a:off x="3955433" y="2218220"/>
              <a:ext cx="1237151" cy="1061947"/>
            </a:xfrm>
            <a:prstGeom prst="rect">
              <a:avLst/>
            </a:prstGeom>
            <a:noFill/>
            <a:ln>
              <a:noFill/>
            </a:ln>
          </p:spPr>
        </p:pic>
        <p:sp>
          <p:nvSpPr>
            <p:cNvPr id="315" name="Google Shape;315;p29"/>
            <p:cNvSpPr/>
            <p:nvPr/>
          </p:nvSpPr>
          <p:spPr>
            <a:xfrm>
              <a:off x="3955433" y="2218220"/>
              <a:ext cx="1237615" cy="1062355"/>
            </a:xfrm>
            <a:custGeom>
              <a:avLst/>
              <a:gdLst/>
              <a:ahLst/>
              <a:cxnLst/>
              <a:rect l="l" t="t" r="r" b="b"/>
              <a:pathLst>
                <a:path w="1237614" h="1062354"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16" name="Google Shape;316;p29"/>
            <p:cNvPicPr preferRelativeResize="0"/>
            <p:nvPr/>
          </p:nvPicPr>
          <p:blipFill rotWithShape="1">
            <a:blip r:embed="rId3">
              <a:alphaModFix/>
            </a:blip>
            <a:srcRect/>
            <a:stretch/>
          </p:blipFill>
          <p:spPr>
            <a:xfrm>
              <a:off x="3972444" y="2678076"/>
              <a:ext cx="169378" cy="149862"/>
            </a:xfrm>
            <a:prstGeom prst="rect">
              <a:avLst/>
            </a:prstGeom>
            <a:noFill/>
            <a:ln>
              <a:noFill/>
            </a:ln>
          </p:spPr>
        </p:pic>
        <p:sp>
          <p:nvSpPr>
            <p:cNvPr id="317" name="Google Shape;317;p29"/>
            <p:cNvSpPr/>
            <p:nvPr/>
          </p:nvSpPr>
          <p:spPr>
            <a:xfrm>
              <a:off x="1826224" y="1046262"/>
              <a:ext cx="1237615" cy="1062355"/>
            </a:xfrm>
            <a:custGeom>
              <a:avLst/>
              <a:gdLst/>
              <a:ahLst/>
              <a:cxnLst/>
              <a:rect l="l" t="t" r="r" b="b"/>
              <a:pathLst>
                <a:path w="1237614" h="1062355" extrusionOk="0">
                  <a:moveTo>
                    <a:pt x="971663" y="0"/>
                  </a:moveTo>
                  <a:lnTo>
                    <a:pt x="265485" y="0"/>
                  </a:lnTo>
                  <a:lnTo>
                    <a:pt x="0" y="530974"/>
                  </a:lnTo>
                  <a:lnTo>
                    <a:pt x="265485" y="1061948"/>
                  </a:lnTo>
                  <a:lnTo>
                    <a:pt x="971663" y="1061948"/>
                  </a:lnTo>
                  <a:lnTo>
                    <a:pt x="1237150" y="530974"/>
                  </a:lnTo>
                  <a:lnTo>
                    <a:pt x="971663"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8" name="Google Shape;318;p29"/>
            <p:cNvSpPr/>
            <p:nvPr/>
          </p:nvSpPr>
          <p:spPr>
            <a:xfrm>
              <a:off x="1826224" y="1046262"/>
              <a:ext cx="1237615" cy="1062355"/>
            </a:xfrm>
            <a:custGeom>
              <a:avLst/>
              <a:gdLst/>
              <a:ahLst/>
              <a:cxnLst/>
              <a:rect l="l" t="t" r="r" b="b"/>
              <a:pathLst>
                <a:path w="1237614" h="1062355"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19" name="Google Shape;319;p29"/>
          <p:cNvSpPr txBox="1"/>
          <p:nvPr/>
        </p:nvSpPr>
        <p:spPr>
          <a:xfrm>
            <a:off x="2029160" y="1327403"/>
            <a:ext cx="831215" cy="639257"/>
          </a:xfrm>
          <a:prstGeom prst="rect">
            <a:avLst/>
          </a:prstGeom>
          <a:noFill/>
          <a:ln>
            <a:noFill/>
          </a:ln>
        </p:spPr>
        <p:txBody>
          <a:bodyPr spcFirstLastPara="1" wrap="square" lIns="0" tIns="23475" rIns="0" bIns="0" anchor="t" anchorCtr="0">
            <a:spAutoFit/>
          </a:bodyPr>
          <a:lstStyle/>
          <a:p>
            <a:r>
              <a:rPr lang="pt-PT" sz="800" dirty="0">
                <a:solidFill>
                  <a:schemeClr val="bg1"/>
                </a:solidFill>
              </a:rPr>
              <a:t>Património culinário (</a:t>
            </a:r>
            <a:r>
              <a:rPr lang="pt-PT" sz="800" i="1" dirty="0" err="1">
                <a:solidFill>
                  <a:schemeClr val="bg1"/>
                </a:solidFill>
              </a:rPr>
              <a:t>aligot</a:t>
            </a:r>
            <a:r>
              <a:rPr lang="pt-PT" sz="800" dirty="0">
                <a:solidFill>
                  <a:schemeClr val="bg1"/>
                </a:solidFill>
              </a:rPr>
              <a:t>, charcutaria, etc.) e restaurante com estrela Michelin </a:t>
            </a:r>
          </a:p>
        </p:txBody>
      </p:sp>
      <p:grpSp>
        <p:nvGrpSpPr>
          <p:cNvPr id="320" name="Google Shape;320;p29"/>
          <p:cNvGrpSpPr/>
          <p:nvPr/>
        </p:nvGrpSpPr>
        <p:grpSpPr>
          <a:xfrm>
            <a:off x="2655304" y="455667"/>
            <a:ext cx="2600493" cy="1689133"/>
            <a:chOff x="2655304" y="455667"/>
            <a:chExt cx="2600493" cy="1689133"/>
          </a:xfrm>
        </p:grpSpPr>
        <p:pic>
          <p:nvPicPr>
            <p:cNvPr id="321" name="Google Shape;321;p29"/>
            <p:cNvPicPr preferRelativeResize="0"/>
            <p:nvPr/>
          </p:nvPicPr>
          <p:blipFill rotWithShape="1">
            <a:blip r:embed="rId7">
              <a:alphaModFix/>
            </a:blip>
            <a:srcRect/>
            <a:stretch/>
          </p:blipFill>
          <p:spPr>
            <a:xfrm>
              <a:off x="2655304" y="1048015"/>
              <a:ext cx="169378" cy="149862"/>
            </a:xfrm>
            <a:prstGeom prst="rect">
              <a:avLst/>
            </a:prstGeom>
            <a:noFill/>
            <a:ln>
              <a:noFill/>
            </a:ln>
          </p:spPr>
        </p:pic>
        <p:pic>
          <p:nvPicPr>
            <p:cNvPr id="322" name="Google Shape;322;p29"/>
            <p:cNvPicPr preferRelativeResize="0"/>
            <p:nvPr/>
          </p:nvPicPr>
          <p:blipFill rotWithShape="1">
            <a:blip r:embed="rId8">
              <a:alphaModFix/>
            </a:blip>
            <a:srcRect/>
            <a:stretch/>
          </p:blipFill>
          <p:spPr>
            <a:xfrm>
              <a:off x="2890447" y="455667"/>
              <a:ext cx="1237151" cy="1061947"/>
            </a:xfrm>
            <a:prstGeom prst="rect">
              <a:avLst/>
            </a:prstGeom>
            <a:noFill/>
            <a:ln>
              <a:noFill/>
            </a:ln>
          </p:spPr>
        </p:pic>
        <p:sp>
          <p:nvSpPr>
            <p:cNvPr id="323" name="Google Shape;323;p29"/>
            <p:cNvSpPr/>
            <p:nvPr/>
          </p:nvSpPr>
          <p:spPr>
            <a:xfrm>
              <a:off x="2890447" y="455667"/>
              <a:ext cx="1237615" cy="1062355"/>
            </a:xfrm>
            <a:custGeom>
              <a:avLst/>
              <a:gdLst/>
              <a:ahLst/>
              <a:cxnLst/>
              <a:rect l="l" t="t" r="r" b="b"/>
              <a:pathLst>
                <a:path w="1237614" h="1062355"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24" name="Google Shape;324;p29"/>
            <p:cNvPicPr preferRelativeResize="0"/>
            <p:nvPr/>
          </p:nvPicPr>
          <p:blipFill rotWithShape="1">
            <a:blip r:embed="rId9">
              <a:alphaModFix/>
            </a:blip>
            <a:srcRect/>
            <a:stretch/>
          </p:blipFill>
          <p:spPr>
            <a:xfrm>
              <a:off x="2913551" y="913516"/>
              <a:ext cx="169378" cy="149862"/>
            </a:xfrm>
            <a:prstGeom prst="rect">
              <a:avLst/>
            </a:prstGeom>
            <a:noFill/>
            <a:ln>
              <a:noFill/>
            </a:ln>
          </p:spPr>
        </p:pic>
        <p:sp>
          <p:nvSpPr>
            <p:cNvPr id="325" name="Google Shape;325;p29"/>
            <p:cNvSpPr/>
            <p:nvPr/>
          </p:nvSpPr>
          <p:spPr>
            <a:xfrm>
              <a:off x="4018182" y="1082445"/>
              <a:ext cx="1237615" cy="1062355"/>
            </a:xfrm>
            <a:custGeom>
              <a:avLst/>
              <a:gdLst/>
              <a:ahLst/>
              <a:cxnLst/>
              <a:rect l="l" t="t" r="r" b="b"/>
              <a:pathLst>
                <a:path w="1237614" h="1062355" extrusionOk="0">
                  <a:moveTo>
                    <a:pt x="971664" y="0"/>
                  </a:moveTo>
                  <a:lnTo>
                    <a:pt x="265485" y="0"/>
                  </a:lnTo>
                  <a:lnTo>
                    <a:pt x="0" y="530974"/>
                  </a:lnTo>
                  <a:lnTo>
                    <a:pt x="265485" y="1061947"/>
                  </a:lnTo>
                  <a:lnTo>
                    <a:pt x="971664" y="1061947"/>
                  </a:lnTo>
                  <a:lnTo>
                    <a:pt x="1237150" y="530974"/>
                  </a:lnTo>
                  <a:lnTo>
                    <a:pt x="971664"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29"/>
            <p:cNvSpPr/>
            <p:nvPr/>
          </p:nvSpPr>
          <p:spPr>
            <a:xfrm>
              <a:off x="4018182" y="1082445"/>
              <a:ext cx="1237615" cy="1062355"/>
            </a:xfrm>
            <a:custGeom>
              <a:avLst/>
              <a:gdLst/>
              <a:ahLst/>
              <a:cxnLst/>
              <a:rect l="l" t="t" r="r" b="b"/>
              <a:pathLst>
                <a:path w="1237614" h="1062355"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27" name="Google Shape;327;p29"/>
          <p:cNvSpPr txBox="1"/>
          <p:nvPr/>
        </p:nvSpPr>
        <p:spPr>
          <a:xfrm>
            <a:off x="4253629" y="1104900"/>
            <a:ext cx="766445" cy="761737"/>
          </a:xfrm>
          <a:prstGeom prst="rect">
            <a:avLst/>
          </a:prstGeom>
          <a:noFill/>
          <a:ln>
            <a:noFill/>
          </a:ln>
        </p:spPr>
        <p:txBody>
          <a:bodyPr spcFirstLastPara="1" wrap="square" lIns="0" tIns="22850" rIns="0" bIns="0" anchor="t" anchorCtr="0">
            <a:spAutoFit/>
          </a:bodyPr>
          <a:lstStyle/>
          <a:p>
            <a:r>
              <a:rPr lang="pt-PT" sz="800" dirty="0">
                <a:solidFill>
                  <a:schemeClr val="bg1"/>
                </a:solidFill>
              </a:rPr>
              <a:t>Cultura (festas ligadas à subida ao monte e descida do gado,  música, feiras, etc.)</a:t>
            </a:r>
          </a:p>
        </p:txBody>
      </p:sp>
      <p:grpSp>
        <p:nvGrpSpPr>
          <p:cNvPr id="328" name="Google Shape;328;p29"/>
          <p:cNvGrpSpPr/>
          <p:nvPr/>
        </p:nvGrpSpPr>
        <p:grpSpPr>
          <a:xfrm>
            <a:off x="5012291" y="466907"/>
            <a:ext cx="1244981" cy="2236322"/>
            <a:chOff x="5012291" y="466907"/>
            <a:chExt cx="1244981" cy="2236322"/>
          </a:xfrm>
        </p:grpSpPr>
        <p:pic>
          <p:nvPicPr>
            <p:cNvPr id="329" name="Google Shape;329;p29"/>
            <p:cNvPicPr preferRelativeResize="0"/>
            <p:nvPr/>
          </p:nvPicPr>
          <p:blipFill rotWithShape="1">
            <a:blip r:embed="rId3">
              <a:alphaModFix/>
            </a:blip>
            <a:srcRect/>
            <a:stretch/>
          </p:blipFill>
          <p:spPr>
            <a:xfrm>
              <a:off x="5012291" y="1501702"/>
              <a:ext cx="169378" cy="149862"/>
            </a:xfrm>
            <a:prstGeom prst="rect">
              <a:avLst/>
            </a:prstGeom>
            <a:noFill/>
            <a:ln>
              <a:noFill/>
            </a:ln>
          </p:spPr>
        </p:pic>
        <p:pic>
          <p:nvPicPr>
            <p:cNvPr id="330" name="Google Shape;330;p29"/>
            <p:cNvPicPr preferRelativeResize="0"/>
            <p:nvPr/>
          </p:nvPicPr>
          <p:blipFill rotWithShape="1">
            <a:blip r:embed="rId10">
              <a:alphaModFix/>
            </a:blip>
            <a:srcRect/>
            <a:stretch/>
          </p:blipFill>
          <p:spPr>
            <a:xfrm>
              <a:off x="5019657" y="1640874"/>
              <a:ext cx="1237151" cy="1061947"/>
            </a:xfrm>
            <a:prstGeom prst="rect">
              <a:avLst/>
            </a:prstGeom>
            <a:noFill/>
            <a:ln>
              <a:noFill/>
            </a:ln>
          </p:spPr>
        </p:pic>
        <p:sp>
          <p:nvSpPr>
            <p:cNvPr id="331" name="Google Shape;331;p29"/>
            <p:cNvSpPr/>
            <p:nvPr/>
          </p:nvSpPr>
          <p:spPr>
            <a:xfrm>
              <a:off x="5019657" y="1640874"/>
              <a:ext cx="1237615" cy="1062355"/>
            </a:xfrm>
            <a:custGeom>
              <a:avLst/>
              <a:gdLst/>
              <a:ahLst/>
              <a:cxnLst/>
              <a:rect l="l" t="t" r="r" b="b"/>
              <a:pathLst>
                <a:path w="1237614" h="1062355"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32" name="Google Shape;332;p29"/>
            <p:cNvPicPr preferRelativeResize="0"/>
            <p:nvPr/>
          </p:nvPicPr>
          <p:blipFill rotWithShape="1">
            <a:blip r:embed="rId9">
              <a:alphaModFix/>
            </a:blip>
            <a:srcRect/>
            <a:stretch/>
          </p:blipFill>
          <p:spPr>
            <a:xfrm>
              <a:off x="5247684" y="1647445"/>
              <a:ext cx="169378" cy="149862"/>
            </a:xfrm>
            <a:prstGeom prst="rect">
              <a:avLst/>
            </a:prstGeom>
            <a:noFill/>
            <a:ln>
              <a:noFill/>
            </a:ln>
          </p:spPr>
        </p:pic>
        <p:sp>
          <p:nvSpPr>
            <p:cNvPr id="333" name="Google Shape;333;p29"/>
            <p:cNvSpPr/>
            <p:nvPr/>
          </p:nvSpPr>
          <p:spPr>
            <a:xfrm>
              <a:off x="5019657" y="466907"/>
              <a:ext cx="1237615" cy="1062355"/>
            </a:xfrm>
            <a:custGeom>
              <a:avLst/>
              <a:gdLst/>
              <a:ahLst/>
              <a:cxnLst/>
              <a:rect l="l" t="t" r="r" b="b"/>
              <a:pathLst>
                <a:path w="1237614" h="1062355" extrusionOk="0">
                  <a:moveTo>
                    <a:pt x="971664" y="0"/>
                  </a:moveTo>
                  <a:lnTo>
                    <a:pt x="265487" y="0"/>
                  </a:lnTo>
                  <a:lnTo>
                    <a:pt x="0" y="530974"/>
                  </a:lnTo>
                  <a:lnTo>
                    <a:pt x="265487" y="1061948"/>
                  </a:lnTo>
                  <a:lnTo>
                    <a:pt x="971664" y="1061948"/>
                  </a:lnTo>
                  <a:lnTo>
                    <a:pt x="1237151" y="530974"/>
                  </a:lnTo>
                  <a:lnTo>
                    <a:pt x="971664"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29"/>
            <p:cNvSpPr/>
            <p:nvPr/>
          </p:nvSpPr>
          <p:spPr>
            <a:xfrm>
              <a:off x="5019657" y="466907"/>
              <a:ext cx="1237615" cy="1062355"/>
            </a:xfrm>
            <a:custGeom>
              <a:avLst/>
              <a:gdLst/>
              <a:ahLst/>
              <a:cxnLst/>
              <a:rect l="l" t="t" r="r" b="b"/>
              <a:pathLst>
                <a:path w="1237614" h="1062355"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35" name="Google Shape;335;p29"/>
          <p:cNvSpPr txBox="1"/>
          <p:nvPr/>
        </p:nvSpPr>
        <p:spPr>
          <a:xfrm>
            <a:off x="5211164" y="601850"/>
            <a:ext cx="854710" cy="885479"/>
          </a:xfrm>
          <a:prstGeom prst="rect">
            <a:avLst/>
          </a:prstGeom>
          <a:noFill/>
          <a:ln>
            <a:noFill/>
          </a:ln>
        </p:spPr>
        <p:txBody>
          <a:bodyPr spcFirstLastPara="1" wrap="square" lIns="0" tIns="23475" rIns="0" bIns="0" anchor="t" anchorCtr="0">
            <a:spAutoFit/>
          </a:bodyPr>
          <a:lstStyle/>
          <a:p>
            <a:r>
              <a:rPr lang="pt-PT" sz="800" dirty="0">
                <a:solidFill>
                  <a:schemeClr val="bg1"/>
                </a:solidFill>
              </a:rPr>
              <a:t>Turismo, lazer e desportos ao ar livre, a natureza, o Caminho de Santiago, caminhada com esquis, escalada  </a:t>
            </a:r>
          </a:p>
        </p:txBody>
      </p:sp>
      <p:grpSp>
        <p:nvGrpSpPr>
          <p:cNvPr id="336" name="Google Shape;336;p29"/>
          <p:cNvGrpSpPr/>
          <p:nvPr/>
        </p:nvGrpSpPr>
        <p:grpSpPr>
          <a:xfrm>
            <a:off x="6076514" y="930379"/>
            <a:ext cx="1244983" cy="2363847"/>
            <a:chOff x="6076514" y="930379"/>
            <a:chExt cx="1244983" cy="2363847"/>
          </a:xfrm>
        </p:grpSpPr>
        <p:pic>
          <p:nvPicPr>
            <p:cNvPr id="337" name="Google Shape;337;p29"/>
            <p:cNvPicPr preferRelativeResize="0"/>
            <p:nvPr/>
          </p:nvPicPr>
          <p:blipFill rotWithShape="1">
            <a:blip r:embed="rId7">
              <a:alphaModFix/>
            </a:blip>
            <a:srcRect/>
            <a:stretch/>
          </p:blipFill>
          <p:spPr>
            <a:xfrm>
              <a:off x="6076514" y="930379"/>
              <a:ext cx="169378" cy="149862"/>
            </a:xfrm>
            <a:prstGeom prst="rect">
              <a:avLst/>
            </a:prstGeom>
            <a:noFill/>
            <a:ln>
              <a:noFill/>
            </a:ln>
          </p:spPr>
        </p:pic>
        <p:pic>
          <p:nvPicPr>
            <p:cNvPr id="338" name="Google Shape;338;p29"/>
            <p:cNvPicPr preferRelativeResize="0"/>
            <p:nvPr/>
          </p:nvPicPr>
          <p:blipFill rotWithShape="1">
            <a:blip r:embed="rId11">
              <a:alphaModFix/>
            </a:blip>
            <a:srcRect/>
            <a:stretch/>
          </p:blipFill>
          <p:spPr>
            <a:xfrm>
              <a:off x="6083882" y="1059512"/>
              <a:ext cx="1237151" cy="1061947"/>
            </a:xfrm>
            <a:prstGeom prst="rect">
              <a:avLst/>
            </a:prstGeom>
            <a:noFill/>
            <a:ln>
              <a:noFill/>
            </a:ln>
          </p:spPr>
        </p:pic>
        <p:sp>
          <p:nvSpPr>
            <p:cNvPr id="339" name="Google Shape;339;p29"/>
            <p:cNvSpPr/>
            <p:nvPr/>
          </p:nvSpPr>
          <p:spPr>
            <a:xfrm>
              <a:off x="6083882" y="1059511"/>
              <a:ext cx="1237615" cy="1062355"/>
            </a:xfrm>
            <a:custGeom>
              <a:avLst/>
              <a:gdLst/>
              <a:ahLst/>
              <a:cxnLst/>
              <a:rect l="l" t="t" r="r" b="b"/>
              <a:pathLst>
                <a:path w="1237615" h="1062355"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40" name="Google Shape;340;p29"/>
            <p:cNvPicPr preferRelativeResize="0"/>
            <p:nvPr/>
          </p:nvPicPr>
          <p:blipFill rotWithShape="1">
            <a:blip r:embed="rId9">
              <a:alphaModFix/>
            </a:blip>
            <a:srcRect/>
            <a:stretch/>
          </p:blipFill>
          <p:spPr>
            <a:xfrm>
              <a:off x="6318002" y="1070499"/>
              <a:ext cx="169378" cy="149862"/>
            </a:xfrm>
            <a:prstGeom prst="rect">
              <a:avLst/>
            </a:prstGeom>
            <a:noFill/>
            <a:ln>
              <a:noFill/>
            </a:ln>
          </p:spPr>
        </p:pic>
        <p:sp>
          <p:nvSpPr>
            <p:cNvPr id="341" name="Google Shape;341;p29"/>
            <p:cNvSpPr/>
            <p:nvPr/>
          </p:nvSpPr>
          <p:spPr>
            <a:xfrm>
              <a:off x="6083882" y="2231871"/>
              <a:ext cx="1237615" cy="1062355"/>
            </a:xfrm>
            <a:custGeom>
              <a:avLst/>
              <a:gdLst/>
              <a:ahLst/>
              <a:cxnLst/>
              <a:rect l="l" t="t" r="r" b="b"/>
              <a:pathLst>
                <a:path w="1237615" h="1062354" extrusionOk="0">
                  <a:moveTo>
                    <a:pt x="971664" y="0"/>
                  </a:moveTo>
                  <a:lnTo>
                    <a:pt x="265487" y="0"/>
                  </a:lnTo>
                  <a:lnTo>
                    <a:pt x="0" y="530973"/>
                  </a:lnTo>
                  <a:lnTo>
                    <a:pt x="265487" y="1061947"/>
                  </a:lnTo>
                  <a:lnTo>
                    <a:pt x="971664" y="1061947"/>
                  </a:lnTo>
                  <a:lnTo>
                    <a:pt x="1237151" y="530973"/>
                  </a:lnTo>
                  <a:lnTo>
                    <a:pt x="971664"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 name="Google Shape;342;p29"/>
            <p:cNvSpPr/>
            <p:nvPr/>
          </p:nvSpPr>
          <p:spPr>
            <a:xfrm>
              <a:off x="6083882" y="2231871"/>
              <a:ext cx="1237615" cy="1062355"/>
            </a:xfrm>
            <a:custGeom>
              <a:avLst/>
              <a:gdLst/>
              <a:ahLst/>
              <a:cxnLst/>
              <a:rect l="l" t="t" r="r" b="b"/>
              <a:pathLst>
                <a:path w="1237615" h="1062354"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43" name="Google Shape;343;p29"/>
          <p:cNvSpPr txBox="1"/>
          <p:nvPr/>
        </p:nvSpPr>
        <p:spPr>
          <a:xfrm>
            <a:off x="6386609" y="2564072"/>
            <a:ext cx="631825" cy="526421"/>
          </a:xfrm>
          <a:prstGeom prst="rect">
            <a:avLst/>
          </a:prstGeom>
          <a:noFill/>
          <a:ln>
            <a:noFill/>
          </a:ln>
        </p:spPr>
        <p:txBody>
          <a:bodyPr spcFirstLastPara="1" wrap="square" lIns="0" tIns="33650" rIns="0" bIns="0" anchor="t" anchorCtr="0">
            <a:spAutoFit/>
          </a:bodyPr>
          <a:lstStyle/>
          <a:p>
            <a:r>
              <a:rPr lang="pt-PT" sz="800" dirty="0">
                <a:solidFill>
                  <a:schemeClr val="bg1"/>
                </a:solidFill>
              </a:rPr>
              <a:t>Artesanato: queijaria, cutelaria, madeira </a:t>
            </a:r>
          </a:p>
        </p:txBody>
      </p:sp>
      <p:grpSp>
        <p:nvGrpSpPr>
          <p:cNvPr id="344" name="Google Shape;344;p29"/>
          <p:cNvGrpSpPr/>
          <p:nvPr/>
        </p:nvGrpSpPr>
        <p:grpSpPr>
          <a:xfrm>
            <a:off x="2889685" y="2806809"/>
            <a:ext cx="3596172" cy="1068778"/>
            <a:chOff x="2889685" y="2806809"/>
            <a:chExt cx="3596172" cy="1068778"/>
          </a:xfrm>
        </p:grpSpPr>
        <p:pic>
          <p:nvPicPr>
            <p:cNvPr id="345" name="Google Shape;345;p29"/>
            <p:cNvPicPr preferRelativeResize="0"/>
            <p:nvPr/>
          </p:nvPicPr>
          <p:blipFill rotWithShape="1">
            <a:blip r:embed="rId3">
              <a:alphaModFix/>
            </a:blip>
            <a:srcRect/>
            <a:stretch/>
          </p:blipFill>
          <p:spPr>
            <a:xfrm>
              <a:off x="6316479" y="3149429"/>
              <a:ext cx="169378" cy="149862"/>
            </a:xfrm>
            <a:prstGeom prst="rect">
              <a:avLst/>
            </a:prstGeom>
            <a:noFill/>
            <a:ln>
              <a:noFill/>
            </a:ln>
          </p:spPr>
        </p:pic>
        <p:pic>
          <p:nvPicPr>
            <p:cNvPr id="346" name="Google Shape;346;p29"/>
            <p:cNvPicPr preferRelativeResize="0"/>
            <p:nvPr/>
          </p:nvPicPr>
          <p:blipFill rotWithShape="1">
            <a:blip r:embed="rId12">
              <a:alphaModFix/>
            </a:blip>
            <a:srcRect/>
            <a:stretch/>
          </p:blipFill>
          <p:spPr>
            <a:xfrm>
              <a:off x="5019657" y="2813233"/>
              <a:ext cx="1237151" cy="1061947"/>
            </a:xfrm>
            <a:prstGeom prst="rect">
              <a:avLst/>
            </a:prstGeom>
            <a:noFill/>
            <a:ln>
              <a:noFill/>
            </a:ln>
          </p:spPr>
        </p:pic>
        <p:sp>
          <p:nvSpPr>
            <p:cNvPr id="347" name="Google Shape;347;p29"/>
            <p:cNvSpPr/>
            <p:nvPr/>
          </p:nvSpPr>
          <p:spPr>
            <a:xfrm>
              <a:off x="5019657" y="2813232"/>
              <a:ext cx="1237615" cy="1062355"/>
            </a:xfrm>
            <a:custGeom>
              <a:avLst/>
              <a:gdLst/>
              <a:ahLst/>
              <a:cxnLst/>
              <a:rect l="l" t="t" r="r" b="b"/>
              <a:pathLst>
                <a:path w="1237614" h="1062354"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48" name="Google Shape;348;p29"/>
            <p:cNvPicPr preferRelativeResize="0"/>
            <p:nvPr/>
          </p:nvPicPr>
          <p:blipFill rotWithShape="1">
            <a:blip r:embed="rId5">
              <a:alphaModFix/>
            </a:blip>
            <a:srcRect/>
            <a:stretch/>
          </p:blipFill>
          <p:spPr>
            <a:xfrm>
              <a:off x="6087179" y="3266666"/>
              <a:ext cx="169378" cy="149862"/>
            </a:xfrm>
            <a:prstGeom prst="rect">
              <a:avLst/>
            </a:prstGeom>
            <a:noFill/>
            <a:ln>
              <a:noFill/>
            </a:ln>
          </p:spPr>
        </p:pic>
        <p:sp>
          <p:nvSpPr>
            <p:cNvPr id="349" name="Google Shape;349;p29"/>
            <p:cNvSpPr/>
            <p:nvPr/>
          </p:nvSpPr>
          <p:spPr>
            <a:xfrm>
              <a:off x="2889685" y="2806809"/>
              <a:ext cx="1237615" cy="1062355"/>
            </a:xfrm>
            <a:custGeom>
              <a:avLst/>
              <a:gdLst/>
              <a:ahLst/>
              <a:cxnLst/>
              <a:rect l="l" t="t" r="r" b="b"/>
              <a:pathLst>
                <a:path w="1237614" h="1062354" extrusionOk="0">
                  <a:moveTo>
                    <a:pt x="971664" y="0"/>
                  </a:moveTo>
                  <a:lnTo>
                    <a:pt x="265487" y="0"/>
                  </a:lnTo>
                  <a:lnTo>
                    <a:pt x="0" y="530973"/>
                  </a:lnTo>
                  <a:lnTo>
                    <a:pt x="265487" y="1061947"/>
                  </a:lnTo>
                  <a:lnTo>
                    <a:pt x="971664" y="1061947"/>
                  </a:lnTo>
                  <a:lnTo>
                    <a:pt x="1237151" y="530973"/>
                  </a:lnTo>
                  <a:lnTo>
                    <a:pt x="971664"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 name="Google Shape;350;p29"/>
            <p:cNvSpPr/>
            <p:nvPr/>
          </p:nvSpPr>
          <p:spPr>
            <a:xfrm>
              <a:off x="2889685" y="2806809"/>
              <a:ext cx="1237615" cy="1062355"/>
            </a:xfrm>
            <a:custGeom>
              <a:avLst/>
              <a:gdLst/>
              <a:ahLst/>
              <a:cxnLst/>
              <a:rect l="l" t="t" r="r" b="b"/>
              <a:pathLst>
                <a:path w="1237614" h="1062354"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51" name="Google Shape;351;p29"/>
          <p:cNvSpPr txBox="1"/>
          <p:nvPr/>
        </p:nvSpPr>
        <p:spPr>
          <a:xfrm>
            <a:off x="3072237" y="2888491"/>
            <a:ext cx="872490" cy="1007958"/>
          </a:xfrm>
          <a:prstGeom prst="rect">
            <a:avLst/>
          </a:prstGeom>
          <a:noFill/>
          <a:ln>
            <a:noFill/>
          </a:ln>
        </p:spPr>
        <p:txBody>
          <a:bodyPr spcFirstLastPara="1" wrap="square" lIns="0" tIns="22850" rIns="0" bIns="0" anchor="t" anchorCtr="0">
            <a:spAutoFit/>
          </a:bodyPr>
          <a:lstStyle/>
          <a:p>
            <a:r>
              <a:rPr lang="pt-PT" sz="800" dirty="0">
                <a:solidFill>
                  <a:schemeClr val="bg1"/>
                </a:solidFill>
              </a:rPr>
              <a:t>Paisagem pastoril, cabanas de montanha e pastagens de montanha, lagos, turfeiras, "faixas arborizadas", biodiversidade </a:t>
            </a:r>
          </a:p>
        </p:txBody>
      </p:sp>
      <p:grpSp>
        <p:nvGrpSpPr>
          <p:cNvPr id="352" name="Google Shape;352;p29"/>
          <p:cNvGrpSpPr/>
          <p:nvPr/>
        </p:nvGrpSpPr>
        <p:grpSpPr>
          <a:xfrm>
            <a:off x="1825462" y="2826884"/>
            <a:ext cx="6554926" cy="1632474"/>
            <a:chOff x="1825462" y="2826884"/>
            <a:chExt cx="6554926" cy="1632474"/>
          </a:xfrm>
        </p:grpSpPr>
        <p:pic>
          <p:nvPicPr>
            <p:cNvPr id="353" name="Google Shape;353;p29"/>
            <p:cNvPicPr preferRelativeResize="0"/>
            <p:nvPr/>
          </p:nvPicPr>
          <p:blipFill rotWithShape="1">
            <a:blip r:embed="rId7">
              <a:alphaModFix/>
            </a:blip>
            <a:srcRect/>
            <a:stretch/>
          </p:blipFill>
          <p:spPr>
            <a:xfrm>
              <a:off x="2912789" y="3264659"/>
              <a:ext cx="169378" cy="149862"/>
            </a:xfrm>
            <a:prstGeom prst="rect">
              <a:avLst/>
            </a:prstGeom>
            <a:noFill/>
            <a:ln>
              <a:noFill/>
            </a:ln>
          </p:spPr>
        </p:pic>
        <p:pic>
          <p:nvPicPr>
            <p:cNvPr id="354" name="Google Shape;354;p29"/>
            <p:cNvPicPr preferRelativeResize="0"/>
            <p:nvPr/>
          </p:nvPicPr>
          <p:blipFill rotWithShape="1">
            <a:blip r:embed="rId13">
              <a:alphaModFix/>
            </a:blip>
            <a:srcRect/>
            <a:stretch/>
          </p:blipFill>
          <p:spPr>
            <a:xfrm>
              <a:off x="1825462" y="3397003"/>
              <a:ext cx="1237150" cy="1061947"/>
            </a:xfrm>
            <a:prstGeom prst="rect">
              <a:avLst/>
            </a:prstGeom>
            <a:noFill/>
            <a:ln>
              <a:noFill/>
            </a:ln>
          </p:spPr>
        </p:pic>
        <p:sp>
          <p:nvSpPr>
            <p:cNvPr id="355" name="Google Shape;355;p29"/>
            <p:cNvSpPr/>
            <p:nvPr/>
          </p:nvSpPr>
          <p:spPr>
            <a:xfrm>
              <a:off x="1825462" y="3397003"/>
              <a:ext cx="1237615" cy="1062355"/>
            </a:xfrm>
            <a:custGeom>
              <a:avLst/>
              <a:gdLst/>
              <a:ahLst/>
              <a:cxnLst/>
              <a:rect l="l" t="t" r="r" b="b"/>
              <a:pathLst>
                <a:path w="1237614" h="1062354"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56" name="Google Shape;356;p29"/>
            <p:cNvPicPr preferRelativeResize="0"/>
            <p:nvPr/>
          </p:nvPicPr>
          <p:blipFill rotWithShape="1">
            <a:blip r:embed="rId5">
              <a:alphaModFix/>
            </a:blip>
            <a:srcRect/>
            <a:stretch/>
          </p:blipFill>
          <p:spPr>
            <a:xfrm>
              <a:off x="2654542" y="3399158"/>
              <a:ext cx="169378" cy="149862"/>
            </a:xfrm>
            <a:prstGeom prst="rect">
              <a:avLst/>
            </a:prstGeom>
            <a:noFill/>
            <a:ln>
              <a:noFill/>
            </a:ln>
          </p:spPr>
        </p:pic>
        <p:sp>
          <p:nvSpPr>
            <p:cNvPr id="357" name="Google Shape;357;p29"/>
            <p:cNvSpPr/>
            <p:nvPr/>
          </p:nvSpPr>
          <p:spPr>
            <a:xfrm>
              <a:off x="7142773" y="2826884"/>
              <a:ext cx="1237615" cy="1062355"/>
            </a:xfrm>
            <a:custGeom>
              <a:avLst/>
              <a:gdLst/>
              <a:ahLst/>
              <a:cxnLst/>
              <a:rect l="l" t="t" r="r" b="b"/>
              <a:pathLst>
                <a:path w="1237615" h="1062354" extrusionOk="0">
                  <a:moveTo>
                    <a:pt x="971664" y="0"/>
                  </a:moveTo>
                  <a:lnTo>
                    <a:pt x="265487" y="0"/>
                  </a:lnTo>
                  <a:lnTo>
                    <a:pt x="0" y="530974"/>
                  </a:lnTo>
                  <a:lnTo>
                    <a:pt x="265487" y="1061947"/>
                  </a:lnTo>
                  <a:lnTo>
                    <a:pt x="971664" y="1061947"/>
                  </a:lnTo>
                  <a:lnTo>
                    <a:pt x="1237151" y="530974"/>
                  </a:lnTo>
                  <a:lnTo>
                    <a:pt x="971664"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8" name="Google Shape;358;p29"/>
            <p:cNvSpPr/>
            <p:nvPr/>
          </p:nvSpPr>
          <p:spPr>
            <a:xfrm>
              <a:off x="7142773" y="2826884"/>
              <a:ext cx="1237615" cy="1062355"/>
            </a:xfrm>
            <a:custGeom>
              <a:avLst/>
              <a:gdLst/>
              <a:ahLst/>
              <a:cxnLst/>
              <a:rect l="l" t="t" r="r" b="b"/>
              <a:pathLst>
                <a:path w="1237615" h="1062354"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59" name="Google Shape;359;p29"/>
          <p:cNvSpPr txBox="1"/>
          <p:nvPr/>
        </p:nvSpPr>
        <p:spPr>
          <a:xfrm>
            <a:off x="7391400" y="3254965"/>
            <a:ext cx="664516" cy="135935"/>
          </a:xfrm>
          <a:prstGeom prst="rect">
            <a:avLst/>
          </a:prstGeom>
          <a:noFill/>
          <a:ln>
            <a:noFill/>
          </a:ln>
        </p:spPr>
        <p:txBody>
          <a:bodyPr spcFirstLastPara="1" wrap="square" lIns="0" tIns="12700" rIns="0" bIns="0" anchor="t" anchorCtr="0">
            <a:spAutoFit/>
          </a:bodyPr>
          <a:lstStyle/>
          <a:p>
            <a:pPr marL="12700" algn="ctr"/>
            <a:r>
              <a:rPr lang="pt-PT" sz="800" dirty="0">
                <a:solidFill>
                  <a:schemeClr val="bg1"/>
                </a:solidFill>
              </a:rPr>
              <a:t>E que mais?</a:t>
            </a:r>
          </a:p>
        </p:txBody>
      </p:sp>
      <p:grpSp>
        <p:nvGrpSpPr>
          <p:cNvPr id="360" name="Google Shape;360;p29"/>
          <p:cNvGrpSpPr/>
          <p:nvPr/>
        </p:nvGrpSpPr>
        <p:grpSpPr>
          <a:xfrm>
            <a:off x="6078550" y="3408646"/>
            <a:ext cx="1466200" cy="1062355"/>
            <a:chOff x="6078550" y="3408646"/>
            <a:chExt cx="1466200" cy="1062355"/>
          </a:xfrm>
        </p:grpSpPr>
        <p:pic>
          <p:nvPicPr>
            <p:cNvPr id="361" name="Google Shape;361;p29"/>
            <p:cNvPicPr preferRelativeResize="0"/>
            <p:nvPr/>
          </p:nvPicPr>
          <p:blipFill rotWithShape="1">
            <a:blip r:embed="rId7">
              <a:alphaModFix/>
            </a:blip>
            <a:srcRect/>
            <a:stretch/>
          </p:blipFill>
          <p:spPr>
            <a:xfrm>
              <a:off x="7375372" y="3744442"/>
              <a:ext cx="169378" cy="149862"/>
            </a:xfrm>
            <a:prstGeom prst="rect">
              <a:avLst/>
            </a:prstGeom>
            <a:noFill/>
            <a:ln>
              <a:noFill/>
            </a:ln>
          </p:spPr>
        </p:pic>
        <p:pic>
          <p:nvPicPr>
            <p:cNvPr id="362" name="Google Shape;362;p29"/>
            <p:cNvPicPr preferRelativeResize="0"/>
            <p:nvPr/>
          </p:nvPicPr>
          <p:blipFill rotWithShape="1">
            <a:blip r:embed="rId14">
              <a:alphaModFix/>
            </a:blip>
            <a:srcRect/>
            <a:stretch/>
          </p:blipFill>
          <p:spPr>
            <a:xfrm>
              <a:off x="6078550" y="3408646"/>
              <a:ext cx="1237150" cy="1061947"/>
            </a:xfrm>
            <a:prstGeom prst="rect">
              <a:avLst/>
            </a:prstGeom>
            <a:noFill/>
            <a:ln>
              <a:noFill/>
            </a:ln>
          </p:spPr>
        </p:pic>
        <p:sp>
          <p:nvSpPr>
            <p:cNvPr id="363" name="Google Shape;363;p29"/>
            <p:cNvSpPr/>
            <p:nvPr/>
          </p:nvSpPr>
          <p:spPr>
            <a:xfrm>
              <a:off x="6078550" y="3408646"/>
              <a:ext cx="1237615" cy="1062355"/>
            </a:xfrm>
            <a:custGeom>
              <a:avLst/>
              <a:gdLst/>
              <a:ahLst/>
              <a:cxnLst/>
              <a:rect l="l" t="t" r="r" b="b"/>
              <a:pathLst>
                <a:path w="1237615" h="1062354"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64" name="Google Shape;364;p29"/>
            <p:cNvPicPr preferRelativeResize="0"/>
            <p:nvPr/>
          </p:nvPicPr>
          <p:blipFill rotWithShape="1">
            <a:blip r:embed="rId5">
              <a:alphaModFix/>
            </a:blip>
            <a:srcRect/>
            <a:stretch/>
          </p:blipFill>
          <p:spPr>
            <a:xfrm>
              <a:off x="7146071" y="3862080"/>
              <a:ext cx="169378" cy="149862"/>
            </a:xfrm>
            <a:prstGeom prst="rect">
              <a:avLst/>
            </a:prstGeom>
            <a:noFill/>
            <a:ln>
              <a:noFill/>
            </a:ln>
          </p:spPr>
        </p:pic>
      </p:grpSp>
      <p:sp>
        <p:nvSpPr>
          <p:cNvPr id="365" name="Google Shape;365;p29"/>
          <p:cNvSpPr txBox="1"/>
          <p:nvPr/>
        </p:nvSpPr>
        <p:spPr>
          <a:xfrm>
            <a:off x="571500" y="4658359"/>
            <a:ext cx="7962900" cy="705321"/>
          </a:xfrm>
          <a:prstGeom prst="rect">
            <a:avLst/>
          </a:prstGeom>
          <a:noFill/>
          <a:ln>
            <a:noFill/>
          </a:ln>
        </p:spPr>
        <p:txBody>
          <a:bodyPr spcFirstLastPara="1" wrap="square" lIns="0" tIns="12700" rIns="0" bIns="0" anchor="t" anchorCtr="0">
            <a:spAutoFit/>
          </a:bodyPr>
          <a:lstStyle/>
          <a:p>
            <a:pPr marL="12700" marR="5080" lvl="0"/>
            <a:r>
              <a:rPr lang="pt-PT" sz="1500" dirty="0">
                <a:solidFill>
                  <a:schemeClr val="dk1"/>
                </a:solidFill>
                <a:latin typeface="Calibri"/>
                <a:ea typeface="Calibri"/>
                <a:cs typeface="Calibri"/>
                <a:sym typeface="Calibri"/>
              </a:rPr>
              <a:t>Uma abordagem coletiva da promoção, da formação cultural e da inovação organizacional (associação </a:t>
            </a:r>
            <a:r>
              <a:rPr lang="pt-PT" sz="1500" dirty="0" err="1">
                <a:solidFill>
                  <a:schemeClr val="dk1"/>
                </a:solidFill>
                <a:latin typeface="Calibri"/>
                <a:ea typeface="Calibri"/>
                <a:cs typeface="Calibri"/>
                <a:sym typeface="Calibri"/>
              </a:rPr>
              <a:t>inter-profissional</a:t>
            </a:r>
            <a:r>
              <a:rPr lang="pt-PT" sz="1500" dirty="0">
                <a:solidFill>
                  <a:schemeClr val="dk1"/>
                </a:solidFill>
                <a:latin typeface="Calibri"/>
                <a:ea typeface="Calibri"/>
                <a:cs typeface="Calibri"/>
                <a:sym typeface="Calibri"/>
              </a:rPr>
              <a:t>, cooperação </a:t>
            </a:r>
            <a:r>
              <a:rPr lang="pt-PT" sz="1500" dirty="0" err="1">
                <a:solidFill>
                  <a:schemeClr val="dk1"/>
                </a:solidFill>
                <a:latin typeface="Calibri"/>
                <a:ea typeface="Calibri"/>
                <a:cs typeface="Calibri"/>
                <a:sym typeface="Calibri"/>
              </a:rPr>
              <a:t>inter-atividade</a:t>
            </a:r>
            <a:r>
              <a:rPr lang="pt-PT" sz="1500" dirty="0">
                <a:solidFill>
                  <a:schemeClr val="dk1"/>
                </a:solidFill>
                <a:latin typeface="Calibri"/>
                <a:ea typeface="Calibri"/>
                <a:cs typeface="Calibri"/>
                <a:sym typeface="Calibri"/>
              </a:rPr>
              <a:t>) </a:t>
            </a:r>
          </a:p>
          <a:p>
            <a:pPr marL="12700" marR="5080" lvl="0"/>
            <a:r>
              <a:rPr lang="pt-PT" sz="1500" dirty="0">
                <a:solidFill>
                  <a:schemeClr val="dk1"/>
                </a:solidFill>
                <a:latin typeface="Calibri"/>
                <a:ea typeface="Calibri"/>
                <a:cs typeface="Calibri"/>
                <a:sym typeface="Calibri"/>
              </a:rPr>
              <a:t>=&gt; conduz à criação de um Parque Natural Regional</a:t>
            </a:r>
            <a:endParaRPr sz="1500" dirty="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369"/>
        <p:cNvGrpSpPr/>
        <p:nvPr/>
      </p:nvGrpSpPr>
      <p:grpSpPr>
        <a:xfrm>
          <a:off x="0" y="0"/>
          <a:ext cx="0" cy="0"/>
          <a:chOff x="0" y="0"/>
          <a:chExt cx="0" cy="0"/>
        </a:xfrm>
      </p:grpSpPr>
      <p:grpSp>
        <p:nvGrpSpPr>
          <p:cNvPr id="370" name="Google Shape;370;p30"/>
          <p:cNvGrpSpPr/>
          <p:nvPr/>
        </p:nvGrpSpPr>
        <p:grpSpPr>
          <a:xfrm>
            <a:off x="1826224" y="2673158"/>
            <a:ext cx="1237615" cy="1062355"/>
            <a:chOff x="1826224" y="2673158"/>
            <a:chExt cx="1237615" cy="1062355"/>
          </a:xfrm>
        </p:grpSpPr>
        <p:sp>
          <p:nvSpPr>
            <p:cNvPr id="371" name="Google Shape;371;p30"/>
            <p:cNvSpPr/>
            <p:nvPr/>
          </p:nvSpPr>
          <p:spPr>
            <a:xfrm>
              <a:off x="1826224" y="2673158"/>
              <a:ext cx="1237615" cy="1062355"/>
            </a:xfrm>
            <a:custGeom>
              <a:avLst/>
              <a:gdLst/>
              <a:ahLst/>
              <a:cxnLst/>
              <a:rect l="l" t="t" r="r" b="b"/>
              <a:pathLst>
                <a:path w="1237614" h="1062354" extrusionOk="0">
                  <a:moveTo>
                    <a:pt x="971663" y="0"/>
                  </a:moveTo>
                  <a:lnTo>
                    <a:pt x="265485" y="0"/>
                  </a:lnTo>
                  <a:lnTo>
                    <a:pt x="0" y="530973"/>
                  </a:lnTo>
                  <a:lnTo>
                    <a:pt x="265485" y="1061947"/>
                  </a:lnTo>
                  <a:lnTo>
                    <a:pt x="971663" y="1061947"/>
                  </a:lnTo>
                  <a:lnTo>
                    <a:pt x="1237150" y="530973"/>
                  </a:lnTo>
                  <a:lnTo>
                    <a:pt x="971663"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 name="Google Shape;372;p30"/>
            <p:cNvSpPr/>
            <p:nvPr/>
          </p:nvSpPr>
          <p:spPr>
            <a:xfrm>
              <a:off x="1826224" y="2673158"/>
              <a:ext cx="1237615" cy="1062355"/>
            </a:xfrm>
            <a:custGeom>
              <a:avLst/>
              <a:gdLst/>
              <a:ahLst/>
              <a:cxnLst/>
              <a:rect l="l" t="t" r="r" b="b"/>
              <a:pathLst>
                <a:path w="1237614" h="1062354"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73" name="Google Shape;373;p30"/>
          <p:cNvSpPr txBox="1"/>
          <p:nvPr/>
        </p:nvSpPr>
        <p:spPr>
          <a:xfrm>
            <a:off x="2062464" y="2857500"/>
            <a:ext cx="765175" cy="639257"/>
          </a:xfrm>
          <a:prstGeom prst="rect">
            <a:avLst/>
          </a:prstGeom>
          <a:noFill/>
          <a:ln>
            <a:noFill/>
          </a:ln>
        </p:spPr>
        <p:txBody>
          <a:bodyPr spcFirstLastPara="1" wrap="square" lIns="0" tIns="23475" rIns="0" bIns="0" anchor="t" anchorCtr="0">
            <a:spAutoFit/>
          </a:bodyPr>
          <a:lstStyle/>
          <a:p>
            <a:r>
              <a:rPr lang="pt-PT" sz="800" dirty="0">
                <a:solidFill>
                  <a:schemeClr val="bg1"/>
                </a:solidFill>
              </a:rPr>
              <a:t>Pequena agricultura de encosta, culturas e criação de gado </a:t>
            </a:r>
          </a:p>
        </p:txBody>
      </p:sp>
      <p:grpSp>
        <p:nvGrpSpPr>
          <p:cNvPr id="374" name="Google Shape;374;p30"/>
          <p:cNvGrpSpPr/>
          <p:nvPr/>
        </p:nvGrpSpPr>
        <p:grpSpPr>
          <a:xfrm>
            <a:off x="762000" y="2082962"/>
            <a:ext cx="3366062" cy="1202324"/>
            <a:chOff x="762000" y="2082962"/>
            <a:chExt cx="3366062" cy="1202324"/>
          </a:xfrm>
        </p:grpSpPr>
        <p:pic>
          <p:nvPicPr>
            <p:cNvPr id="375" name="Google Shape;375;p30"/>
            <p:cNvPicPr preferRelativeResize="0"/>
            <p:nvPr/>
          </p:nvPicPr>
          <p:blipFill rotWithShape="1">
            <a:blip r:embed="rId3">
              <a:alphaModFix/>
            </a:blip>
            <a:srcRect/>
            <a:stretch/>
          </p:blipFill>
          <p:spPr>
            <a:xfrm>
              <a:off x="1843233" y="3135424"/>
              <a:ext cx="169378" cy="149862"/>
            </a:xfrm>
            <a:prstGeom prst="rect">
              <a:avLst/>
            </a:prstGeom>
            <a:noFill/>
            <a:ln>
              <a:noFill/>
            </a:ln>
          </p:spPr>
        </p:pic>
        <p:pic>
          <p:nvPicPr>
            <p:cNvPr id="376" name="Google Shape;376;p30"/>
            <p:cNvPicPr preferRelativeResize="0"/>
            <p:nvPr/>
          </p:nvPicPr>
          <p:blipFill rotWithShape="1">
            <a:blip r:embed="rId4">
              <a:alphaModFix/>
            </a:blip>
            <a:srcRect/>
            <a:stretch/>
          </p:blipFill>
          <p:spPr>
            <a:xfrm>
              <a:off x="762000" y="2086175"/>
              <a:ext cx="1237151" cy="1061947"/>
            </a:xfrm>
            <a:prstGeom prst="rect">
              <a:avLst/>
            </a:prstGeom>
            <a:noFill/>
            <a:ln>
              <a:noFill/>
            </a:ln>
          </p:spPr>
        </p:pic>
        <p:sp>
          <p:nvSpPr>
            <p:cNvPr id="377" name="Google Shape;377;p30"/>
            <p:cNvSpPr/>
            <p:nvPr/>
          </p:nvSpPr>
          <p:spPr>
            <a:xfrm>
              <a:off x="762000" y="2086174"/>
              <a:ext cx="1237615" cy="1062355"/>
            </a:xfrm>
            <a:custGeom>
              <a:avLst/>
              <a:gdLst/>
              <a:ahLst/>
              <a:cxnLst/>
              <a:rect l="l" t="t" r="r" b="b"/>
              <a:pathLst>
                <a:path w="1237614" h="1062355"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78" name="Google Shape;378;p30"/>
            <p:cNvPicPr preferRelativeResize="0"/>
            <p:nvPr/>
          </p:nvPicPr>
          <p:blipFill rotWithShape="1">
            <a:blip r:embed="rId5">
              <a:alphaModFix/>
            </a:blip>
            <a:srcRect/>
            <a:stretch/>
          </p:blipFill>
          <p:spPr>
            <a:xfrm>
              <a:off x="1596412" y="2994499"/>
              <a:ext cx="169378" cy="149862"/>
            </a:xfrm>
            <a:prstGeom prst="rect">
              <a:avLst/>
            </a:prstGeom>
            <a:noFill/>
            <a:ln>
              <a:noFill/>
            </a:ln>
          </p:spPr>
        </p:pic>
        <p:sp>
          <p:nvSpPr>
            <p:cNvPr id="379" name="Google Shape;379;p30"/>
            <p:cNvSpPr/>
            <p:nvPr/>
          </p:nvSpPr>
          <p:spPr>
            <a:xfrm>
              <a:off x="2890447" y="2082962"/>
              <a:ext cx="1237615" cy="1062355"/>
            </a:xfrm>
            <a:custGeom>
              <a:avLst/>
              <a:gdLst/>
              <a:ahLst/>
              <a:cxnLst/>
              <a:rect l="l" t="t" r="r" b="b"/>
              <a:pathLst>
                <a:path w="1237614" h="1062355" extrusionOk="0">
                  <a:moveTo>
                    <a:pt x="971664" y="0"/>
                  </a:moveTo>
                  <a:lnTo>
                    <a:pt x="265487" y="0"/>
                  </a:lnTo>
                  <a:lnTo>
                    <a:pt x="0" y="530974"/>
                  </a:lnTo>
                  <a:lnTo>
                    <a:pt x="265487" y="1061948"/>
                  </a:lnTo>
                  <a:lnTo>
                    <a:pt x="971664" y="1061948"/>
                  </a:lnTo>
                  <a:lnTo>
                    <a:pt x="1237151" y="530974"/>
                  </a:lnTo>
                  <a:lnTo>
                    <a:pt x="971664"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0" name="Google Shape;380;p30"/>
            <p:cNvSpPr/>
            <p:nvPr/>
          </p:nvSpPr>
          <p:spPr>
            <a:xfrm>
              <a:off x="2890447" y="2082962"/>
              <a:ext cx="1237615" cy="1062355"/>
            </a:xfrm>
            <a:custGeom>
              <a:avLst/>
              <a:gdLst/>
              <a:ahLst/>
              <a:cxnLst/>
              <a:rect l="l" t="t" r="r" b="b"/>
              <a:pathLst>
                <a:path w="1237614" h="1062355"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81" name="Google Shape;381;p30"/>
          <p:cNvSpPr txBox="1"/>
          <p:nvPr/>
        </p:nvSpPr>
        <p:spPr>
          <a:xfrm>
            <a:off x="3062612" y="2214143"/>
            <a:ext cx="1032191" cy="761737"/>
          </a:xfrm>
          <a:prstGeom prst="rect">
            <a:avLst/>
          </a:prstGeom>
          <a:noFill/>
          <a:ln>
            <a:noFill/>
          </a:ln>
        </p:spPr>
        <p:txBody>
          <a:bodyPr spcFirstLastPara="1" wrap="square" lIns="0" tIns="22850" rIns="0" bIns="0" anchor="t" anchorCtr="0">
            <a:spAutoFit/>
          </a:bodyPr>
          <a:lstStyle/>
          <a:p>
            <a:r>
              <a:rPr lang="pt-PT" sz="800" dirty="0">
                <a:solidFill>
                  <a:schemeClr val="bg1"/>
                </a:solidFill>
              </a:rPr>
              <a:t>Produtos (queijo </a:t>
            </a:r>
            <a:r>
              <a:rPr lang="pt-PT" sz="800" dirty="0" err="1">
                <a:solidFill>
                  <a:schemeClr val="bg1"/>
                </a:solidFill>
              </a:rPr>
              <a:t>pélardon</a:t>
            </a:r>
            <a:r>
              <a:rPr lang="pt-PT" sz="800" dirty="0">
                <a:solidFill>
                  <a:schemeClr val="bg1"/>
                </a:solidFill>
              </a:rPr>
              <a:t> DOP, castanha DOP, mel IGP, cebola doce DOP, vinha, maçã de </a:t>
            </a:r>
            <a:r>
              <a:rPr lang="pt-PT" sz="800" dirty="0" err="1">
                <a:solidFill>
                  <a:schemeClr val="bg1"/>
                </a:solidFill>
              </a:rPr>
              <a:t>Vigan</a:t>
            </a:r>
            <a:r>
              <a:rPr lang="pt-PT" sz="800" dirty="0">
                <a:solidFill>
                  <a:schemeClr val="bg1"/>
                </a:solidFill>
              </a:rPr>
              <a:t>, etc.)</a:t>
            </a:r>
          </a:p>
        </p:txBody>
      </p:sp>
      <p:grpSp>
        <p:nvGrpSpPr>
          <p:cNvPr id="382" name="Google Shape;382;p30"/>
          <p:cNvGrpSpPr/>
          <p:nvPr/>
        </p:nvGrpSpPr>
        <p:grpSpPr>
          <a:xfrm>
            <a:off x="1826224" y="1499193"/>
            <a:ext cx="3366824" cy="2234312"/>
            <a:chOff x="1826224" y="1499193"/>
            <a:chExt cx="3366824" cy="2234312"/>
          </a:xfrm>
        </p:grpSpPr>
        <p:pic>
          <p:nvPicPr>
            <p:cNvPr id="383" name="Google Shape;383;p30"/>
            <p:cNvPicPr preferRelativeResize="0"/>
            <p:nvPr/>
          </p:nvPicPr>
          <p:blipFill rotWithShape="1">
            <a:blip r:embed="rId5">
              <a:alphaModFix/>
            </a:blip>
            <a:srcRect/>
            <a:stretch/>
          </p:blipFill>
          <p:spPr>
            <a:xfrm>
              <a:off x="3729432" y="2988878"/>
              <a:ext cx="169378" cy="149862"/>
            </a:xfrm>
            <a:prstGeom prst="rect">
              <a:avLst/>
            </a:prstGeom>
            <a:noFill/>
            <a:ln>
              <a:noFill/>
            </a:ln>
          </p:spPr>
        </p:pic>
        <p:pic>
          <p:nvPicPr>
            <p:cNvPr id="384" name="Google Shape;384;p30"/>
            <p:cNvPicPr preferRelativeResize="0"/>
            <p:nvPr/>
          </p:nvPicPr>
          <p:blipFill rotWithShape="1">
            <a:blip r:embed="rId6">
              <a:alphaModFix/>
            </a:blip>
            <a:srcRect/>
            <a:stretch/>
          </p:blipFill>
          <p:spPr>
            <a:xfrm>
              <a:off x="3955433" y="2671150"/>
              <a:ext cx="1237151" cy="1061947"/>
            </a:xfrm>
            <a:prstGeom prst="rect">
              <a:avLst/>
            </a:prstGeom>
            <a:noFill/>
            <a:ln>
              <a:noFill/>
            </a:ln>
          </p:spPr>
        </p:pic>
        <p:sp>
          <p:nvSpPr>
            <p:cNvPr id="385" name="Google Shape;385;p30"/>
            <p:cNvSpPr/>
            <p:nvPr/>
          </p:nvSpPr>
          <p:spPr>
            <a:xfrm>
              <a:off x="3955433" y="2671150"/>
              <a:ext cx="1237615" cy="1062355"/>
            </a:xfrm>
            <a:custGeom>
              <a:avLst/>
              <a:gdLst/>
              <a:ahLst/>
              <a:cxnLst/>
              <a:rect l="l" t="t" r="r" b="b"/>
              <a:pathLst>
                <a:path w="1237614" h="1062354"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86" name="Google Shape;386;p30"/>
            <p:cNvPicPr preferRelativeResize="0"/>
            <p:nvPr/>
          </p:nvPicPr>
          <p:blipFill rotWithShape="1">
            <a:blip r:embed="rId3">
              <a:alphaModFix/>
            </a:blip>
            <a:srcRect/>
            <a:stretch/>
          </p:blipFill>
          <p:spPr>
            <a:xfrm>
              <a:off x="3972444" y="3131007"/>
              <a:ext cx="169378" cy="149862"/>
            </a:xfrm>
            <a:prstGeom prst="rect">
              <a:avLst/>
            </a:prstGeom>
            <a:noFill/>
            <a:ln>
              <a:noFill/>
            </a:ln>
          </p:spPr>
        </p:pic>
        <p:sp>
          <p:nvSpPr>
            <p:cNvPr id="387" name="Google Shape;387;p30"/>
            <p:cNvSpPr/>
            <p:nvPr/>
          </p:nvSpPr>
          <p:spPr>
            <a:xfrm>
              <a:off x="1826224" y="1499193"/>
              <a:ext cx="1237615" cy="1062355"/>
            </a:xfrm>
            <a:custGeom>
              <a:avLst/>
              <a:gdLst/>
              <a:ahLst/>
              <a:cxnLst/>
              <a:rect l="l" t="t" r="r" b="b"/>
              <a:pathLst>
                <a:path w="1237614" h="1062355" extrusionOk="0">
                  <a:moveTo>
                    <a:pt x="971663" y="0"/>
                  </a:moveTo>
                  <a:lnTo>
                    <a:pt x="265485" y="0"/>
                  </a:lnTo>
                  <a:lnTo>
                    <a:pt x="0" y="530974"/>
                  </a:lnTo>
                  <a:lnTo>
                    <a:pt x="265485" y="1061947"/>
                  </a:lnTo>
                  <a:lnTo>
                    <a:pt x="971663" y="1061947"/>
                  </a:lnTo>
                  <a:lnTo>
                    <a:pt x="1237150" y="530974"/>
                  </a:lnTo>
                  <a:lnTo>
                    <a:pt x="971663"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8" name="Google Shape;388;p30"/>
            <p:cNvSpPr/>
            <p:nvPr/>
          </p:nvSpPr>
          <p:spPr>
            <a:xfrm>
              <a:off x="1826224" y="1499193"/>
              <a:ext cx="1237615" cy="1062355"/>
            </a:xfrm>
            <a:custGeom>
              <a:avLst/>
              <a:gdLst/>
              <a:ahLst/>
              <a:cxnLst/>
              <a:rect l="l" t="t" r="r" b="b"/>
              <a:pathLst>
                <a:path w="1237614" h="1062355"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89" name="Google Shape;389;p30"/>
          <p:cNvSpPr txBox="1"/>
          <p:nvPr/>
        </p:nvSpPr>
        <p:spPr>
          <a:xfrm>
            <a:off x="2032081" y="1790700"/>
            <a:ext cx="825500" cy="464604"/>
          </a:xfrm>
          <a:prstGeom prst="rect">
            <a:avLst/>
          </a:prstGeom>
          <a:noFill/>
          <a:ln>
            <a:noFill/>
          </a:ln>
        </p:spPr>
        <p:txBody>
          <a:bodyPr spcFirstLastPara="1" wrap="square" lIns="0" tIns="26025" rIns="0" bIns="0" anchor="t" anchorCtr="0">
            <a:spAutoFit/>
          </a:bodyPr>
          <a:lstStyle/>
          <a:p>
            <a:pPr marL="12700" marR="5080" lvl="0" algn="ctr">
              <a:lnSpc>
                <a:spcPct val="88800"/>
              </a:lnSpc>
            </a:pPr>
            <a:r>
              <a:rPr lang="pt-PT" sz="800" dirty="0">
                <a:solidFill>
                  <a:schemeClr val="bg1"/>
                </a:solidFill>
              </a:rPr>
              <a:t>Património culinário à base de castanha (farinha, sopa)</a:t>
            </a:r>
            <a:endParaRPr sz="800" dirty="0">
              <a:solidFill>
                <a:schemeClr val="bg1"/>
              </a:solidFill>
              <a:latin typeface="Calibri"/>
              <a:ea typeface="Calibri"/>
              <a:cs typeface="Calibri"/>
              <a:sym typeface="Calibri"/>
            </a:endParaRPr>
          </a:p>
        </p:txBody>
      </p:sp>
      <p:grpSp>
        <p:nvGrpSpPr>
          <p:cNvPr id="390" name="Google Shape;390;p30"/>
          <p:cNvGrpSpPr/>
          <p:nvPr/>
        </p:nvGrpSpPr>
        <p:grpSpPr>
          <a:xfrm>
            <a:off x="2655304" y="908597"/>
            <a:ext cx="2537745" cy="1650541"/>
            <a:chOff x="2655304" y="908597"/>
            <a:chExt cx="2537745" cy="1650541"/>
          </a:xfrm>
        </p:grpSpPr>
        <p:pic>
          <p:nvPicPr>
            <p:cNvPr id="391" name="Google Shape;391;p30"/>
            <p:cNvPicPr preferRelativeResize="0"/>
            <p:nvPr/>
          </p:nvPicPr>
          <p:blipFill rotWithShape="1">
            <a:blip r:embed="rId7">
              <a:alphaModFix/>
            </a:blip>
            <a:srcRect/>
            <a:stretch/>
          </p:blipFill>
          <p:spPr>
            <a:xfrm>
              <a:off x="2655304" y="1500945"/>
              <a:ext cx="169378" cy="149862"/>
            </a:xfrm>
            <a:prstGeom prst="rect">
              <a:avLst/>
            </a:prstGeom>
            <a:noFill/>
            <a:ln>
              <a:noFill/>
            </a:ln>
          </p:spPr>
        </p:pic>
        <p:pic>
          <p:nvPicPr>
            <p:cNvPr id="392" name="Google Shape;392;p30"/>
            <p:cNvPicPr preferRelativeResize="0"/>
            <p:nvPr/>
          </p:nvPicPr>
          <p:blipFill rotWithShape="1">
            <a:blip r:embed="rId8">
              <a:alphaModFix/>
            </a:blip>
            <a:srcRect/>
            <a:stretch/>
          </p:blipFill>
          <p:spPr>
            <a:xfrm>
              <a:off x="2890447" y="908597"/>
              <a:ext cx="1237150" cy="1061947"/>
            </a:xfrm>
            <a:prstGeom prst="rect">
              <a:avLst/>
            </a:prstGeom>
            <a:noFill/>
            <a:ln>
              <a:noFill/>
            </a:ln>
          </p:spPr>
        </p:pic>
        <p:sp>
          <p:nvSpPr>
            <p:cNvPr id="393" name="Google Shape;393;p30"/>
            <p:cNvSpPr/>
            <p:nvPr/>
          </p:nvSpPr>
          <p:spPr>
            <a:xfrm>
              <a:off x="2890447" y="908597"/>
              <a:ext cx="1237615" cy="1062355"/>
            </a:xfrm>
            <a:custGeom>
              <a:avLst/>
              <a:gdLst/>
              <a:ahLst/>
              <a:cxnLst/>
              <a:rect l="l" t="t" r="r" b="b"/>
              <a:pathLst>
                <a:path w="1237614" h="1062355"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bg1"/>
                </a:solidFill>
                <a:latin typeface="Calibri"/>
                <a:ea typeface="Calibri"/>
                <a:cs typeface="Calibri"/>
                <a:sym typeface="Calibri"/>
              </a:endParaRPr>
            </a:p>
          </p:txBody>
        </p:sp>
        <p:pic>
          <p:nvPicPr>
            <p:cNvPr id="394" name="Google Shape;394;p30"/>
            <p:cNvPicPr preferRelativeResize="0"/>
            <p:nvPr/>
          </p:nvPicPr>
          <p:blipFill rotWithShape="1">
            <a:blip r:embed="rId9">
              <a:alphaModFix/>
            </a:blip>
            <a:srcRect/>
            <a:stretch/>
          </p:blipFill>
          <p:spPr>
            <a:xfrm>
              <a:off x="2913551" y="1366446"/>
              <a:ext cx="169378" cy="149862"/>
            </a:xfrm>
            <a:prstGeom prst="rect">
              <a:avLst/>
            </a:prstGeom>
            <a:noFill/>
            <a:ln>
              <a:noFill/>
            </a:ln>
          </p:spPr>
        </p:pic>
        <p:sp>
          <p:nvSpPr>
            <p:cNvPr id="395" name="Google Shape;395;p30"/>
            <p:cNvSpPr/>
            <p:nvPr/>
          </p:nvSpPr>
          <p:spPr>
            <a:xfrm>
              <a:off x="3955434" y="1496783"/>
              <a:ext cx="1237615" cy="1062355"/>
            </a:xfrm>
            <a:custGeom>
              <a:avLst/>
              <a:gdLst/>
              <a:ahLst/>
              <a:cxnLst/>
              <a:rect l="l" t="t" r="r" b="b"/>
              <a:pathLst>
                <a:path w="1237614" h="1062355" extrusionOk="0">
                  <a:moveTo>
                    <a:pt x="971664" y="0"/>
                  </a:moveTo>
                  <a:lnTo>
                    <a:pt x="265487" y="0"/>
                  </a:lnTo>
                  <a:lnTo>
                    <a:pt x="0" y="530974"/>
                  </a:lnTo>
                  <a:lnTo>
                    <a:pt x="265487" y="1061948"/>
                  </a:lnTo>
                  <a:lnTo>
                    <a:pt x="971664" y="1061948"/>
                  </a:lnTo>
                  <a:lnTo>
                    <a:pt x="1237151" y="530974"/>
                  </a:lnTo>
                  <a:lnTo>
                    <a:pt x="971664"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bg1"/>
                </a:solidFill>
                <a:latin typeface="Calibri"/>
                <a:ea typeface="Calibri"/>
                <a:cs typeface="Calibri"/>
                <a:sym typeface="Calibri"/>
              </a:endParaRPr>
            </a:p>
          </p:txBody>
        </p:sp>
        <p:sp>
          <p:nvSpPr>
            <p:cNvPr id="396" name="Google Shape;396;p30"/>
            <p:cNvSpPr/>
            <p:nvPr/>
          </p:nvSpPr>
          <p:spPr>
            <a:xfrm>
              <a:off x="3955434" y="1496783"/>
              <a:ext cx="1237615" cy="1062355"/>
            </a:xfrm>
            <a:custGeom>
              <a:avLst/>
              <a:gdLst/>
              <a:ahLst/>
              <a:cxnLst/>
              <a:rect l="l" t="t" r="r" b="b"/>
              <a:pathLst>
                <a:path w="1237614" h="1062355"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bg1"/>
                </a:solidFill>
                <a:latin typeface="Calibri"/>
                <a:ea typeface="Calibri"/>
                <a:cs typeface="Calibri"/>
                <a:sym typeface="Calibri"/>
              </a:endParaRPr>
            </a:p>
          </p:txBody>
        </p:sp>
      </p:grpSp>
      <p:sp>
        <p:nvSpPr>
          <p:cNvPr id="397" name="Google Shape;397;p30"/>
          <p:cNvSpPr txBox="1"/>
          <p:nvPr/>
        </p:nvSpPr>
        <p:spPr>
          <a:xfrm>
            <a:off x="4127366" y="1889463"/>
            <a:ext cx="926453" cy="280200"/>
          </a:xfrm>
          <a:prstGeom prst="rect">
            <a:avLst/>
          </a:prstGeom>
          <a:noFill/>
          <a:ln>
            <a:noFill/>
          </a:ln>
        </p:spPr>
        <p:txBody>
          <a:bodyPr spcFirstLastPara="1" wrap="square" lIns="0" tIns="33650" rIns="0" bIns="0" anchor="t" anchorCtr="0">
            <a:spAutoFit/>
          </a:bodyPr>
          <a:lstStyle/>
          <a:p>
            <a:r>
              <a:rPr lang="pt-PT" sz="800" dirty="0">
                <a:solidFill>
                  <a:schemeClr val="bg1"/>
                </a:solidFill>
              </a:rPr>
              <a:t>Cultura protestante, festas da castanha</a:t>
            </a:r>
          </a:p>
        </p:txBody>
      </p:sp>
      <p:grpSp>
        <p:nvGrpSpPr>
          <p:cNvPr id="398" name="Google Shape;398;p30"/>
          <p:cNvGrpSpPr/>
          <p:nvPr/>
        </p:nvGrpSpPr>
        <p:grpSpPr>
          <a:xfrm>
            <a:off x="5012291" y="919838"/>
            <a:ext cx="1244981" cy="2236320"/>
            <a:chOff x="5012291" y="919838"/>
            <a:chExt cx="1244981" cy="2236320"/>
          </a:xfrm>
        </p:grpSpPr>
        <p:pic>
          <p:nvPicPr>
            <p:cNvPr id="399" name="Google Shape;399;p30"/>
            <p:cNvPicPr preferRelativeResize="0"/>
            <p:nvPr/>
          </p:nvPicPr>
          <p:blipFill rotWithShape="1">
            <a:blip r:embed="rId3">
              <a:alphaModFix/>
            </a:blip>
            <a:srcRect/>
            <a:stretch/>
          </p:blipFill>
          <p:spPr>
            <a:xfrm>
              <a:off x="5012291" y="1954632"/>
              <a:ext cx="169378" cy="149862"/>
            </a:xfrm>
            <a:prstGeom prst="rect">
              <a:avLst/>
            </a:prstGeom>
            <a:noFill/>
            <a:ln>
              <a:noFill/>
            </a:ln>
          </p:spPr>
        </p:pic>
        <p:pic>
          <p:nvPicPr>
            <p:cNvPr id="400" name="Google Shape;400;p30"/>
            <p:cNvPicPr preferRelativeResize="0"/>
            <p:nvPr/>
          </p:nvPicPr>
          <p:blipFill rotWithShape="1">
            <a:blip r:embed="rId10">
              <a:alphaModFix/>
            </a:blip>
            <a:srcRect/>
            <a:stretch/>
          </p:blipFill>
          <p:spPr>
            <a:xfrm>
              <a:off x="5019657" y="2093803"/>
              <a:ext cx="1237151" cy="1061947"/>
            </a:xfrm>
            <a:prstGeom prst="rect">
              <a:avLst/>
            </a:prstGeom>
            <a:noFill/>
            <a:ln>
              <a:noFill/>
            </a:ln>
          </p:spPr>
        </p:pic>
        <p:sp>
          <p:nvSpPr>
            <p:cNvPr id="401" name="Google Shape;401;p30"/>
            <p:cNvSpPr/>
            <p:nvPr/>
          </p:nvSpPr>
          <p:spPr>
            <a:xfrm>
              <a:off x="5019657" y="2093803"/>
              <a:ext cx="1237615" cy="1062355"/>
            </a:xfrm>
            <a:custGeom>
              <a:avLst/>
              <a:gdLst/>
              <a:ahLst/>
              <a:cxnLst/>
              <a:rect l="l" t="t" r="r" b="b"/>
              <a:pathLst>
                <a:path w="1237614" h="1062355"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02" name="Google Shape;402;p30"/>
            <p:cNvPicPr preferRelativeResize="0"/>
            <p:nvPr/>
          </p:nvPicPr>
          <p:blipFill rotWithShape="1">
            <a:blip r:embed="rId9">
              <a:alphaModFix/>
            </a:blip>
            <a:srcRect/>
            <a:stretch/>
          </p:blipFill>
          <p:spPr>
            <a:xfrm>
              <a:off x="5247684" y="2100374"/>
              <a:ext cx="169378" cy="149862"/>
            </a:xfrm>
            <a:prstGeom prst="rect">
              <a:avLst/>
            </a:prstGeom>
            <a:noFill/>
            <a:ln>
              <a:noFill/>
            </a:ln>
          </p:spPr>
        </p:pic>
        <p:sp>
          <p:nvSpPr>
            <p:cNvPr id="403" name="Google Shape;403;p30"/>
            <p:cNvSpPr/>
            <p:nvPr/>
          </p:nvSpPr>
          <p:spPr>
            <a:xfrm>
              <a:off x="5019657" y="919838"/>
              <a:ext cx="1237615" cy="1062355"/>
            </a:xfrm>
            <a:custGeom>
              <a:avLst/>
              <a:gdLst/>
              <a:ahLst/>
              <a:cxnLst/>
              <a:rect l="l" t="t" r="r" b="b"/>
              <a:pathLst>
                <a:path w="1237614" h="1062355" extrusionOk="0">
                  <a:moveTo>
                    <a:pt x="971664" y="0"/>
                  </a:moveTo>
                  <a:lnTo>
                    <a:pt x="265487" y="0"/>
                  </a:lnTo>
                  <a:lnTo>
                    <a:pt x="0" y="530974"/>
                  </a:lnTo>
                  <a:lnTo>
                    <a:pt x="265487" y="1061947"/>
                  </a:lnTo>
                  <a:lnTo>
                    <a:pt x="971664" y="1061947"/>
                  </a:lnTo>
                  <a:lnTo>
                    <a:pt x="1237151" y="530974"/>
                  </a:lnTo>
                  <a:lnTo>
                    <a:pt x="971664"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4" name="Google Shape;404;p30"/>
            <p:cNvSpPr/>
            <p:nvPr/>
          </p:nvSpPr>
          <p:spPr>
            <a:xfrm>
              <a:off x="5019657" y="919838"/>
              <a:ext cx="1237615" cy="1062355"/>
            </a:xfrm>
            <a:custGeom>
              <a:avLst/>
              <a:gdLst/>
              <a:ahLst/>
              <a:cxnLst/>
              <a:rect l="l" t="t" r="r" b="b"/>
              <a:pathLst>
                <a:path w="1237614" h="1062355"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05" name="Google Shape;405;p30"/>
          <p:cNvSpPr txBox="1"/>
          <p:nvPr/>
        </p:nvSpPr>
        <p:spPr>
          <a:xfrm>
            <a:off x="5247481" y="1104900"/>
            <a:ext cx="853570" cy="764943"/>
          </a:xfrm>
          <a:prstGeom prst="rect">
            <a:avLst/>
          </a:prstGeom>
          <a:noFill/>
          <a:ln>
            <a:noFill/>
          </a:ln>
        </p:spPr>
        <p:txBody>
          <a:bodyPr spcFirstLastPara="1" wrap="square" lIns="0" tIns="26025" rIns="0" bIns="0" anchor="t" anchorCtr="0">
            <a:spAutoFit/>
          </a:bodyPr>
          <a:lstStyle/>
          <a:p>
            <a:r>
              <a:rPr lang="pt-PT" sz="800" dirty="0">
                <a:solidFill>
                  <a:schemeClr val="bg1"/>
                </a:solidFill>
              </a:rPr>
              <a:t>Turismo: Nacional Parque Nacional, principais percursos pedestres, museus</a:t>
            </a:r>
          </a:p>
        </p:txBody>
      </p:sp>
      <p:grpSp>
        <p:nvGrpSpPr>
          <p:cNvPr id="406" name="Google Shape;406;p30"/>
          <p:cNvGrpSpPr/>
          <p:nvPr/>
        </p:nvGrpSpPr>
        <p:grpSpPr>
          <a:xfrm>
            <a:off x="6076514" y="1383309"/>
            <a:ext cx="1244983" cy="2363846"/>
            <a:chOff x="6076514" y="1383309"/>
            <a:chExt cx="1244983" cy="2363846"/>
          </a:xfrm>
        </p:grpSpPr>
        <p:pic>
          <p:nvPicPr>
            <p:cNvPr id="407" name="Google Shape;407;p30"/>
            <p:cNvPicPr preferRelativeResize="0"/>
            <p:nvPr/>
          </p:nvPicPr>
          <p:blipFill rotWithShape="1">
            <a:blip r:embed="rId7">
              <a:alphaModFix/>
            </a:blip>
            <a:srcRect/>
            <a:stretch/>
          </p:blipFill>
          <p:spPr>
            <a:xfrm>
              <a:off x="6076514" y="1383309"/>
              <a:ext cx="169378" cy="149862"/>
            </a:xfrm>
            <a:prstGeom prst="rect">
              <a:avLst/>
            </a:prstGeom>
            <a:noFill/>
            <a:ln>
              <a:noFill/>
            </a:ln>
          </p:spPr>
        </p:pic>
        <p:pic>
          <p:nvPicPr>
            <p:cNvPr id="408" name="Google Shape;408;p30"/>
            <p:cNvPicPr preferRelativeResize="0"/>
            <p:nvPr/>
          </p:nvPicPr>
          <p:blipFill rotWithShape="1">
            <a:blip r:embed="rId11">
              <a:alphaModFix/>
            </a:blip>
            <a:srcRect/>
            <a:stretch/>
          </p:blipFill>
          <p:spPr>
            <a:xfrm>
              <a:off x="6083882" y="1512441"/>
              <a:ext cx="1237150" cy="1061948"/>
            </a:xfrm>
            <a:prstGeom prst="rect">
              <a:avLst/>
            </a:prstGeom>
            <a:noFill/>
            <a:ln>
              <a:noFill/>
            </a:ln>
          </p:spPr>
        </p:pic>
        <p:sp>
          <p:nvSpPr>
            <p:cNvPr id="409" name="Google Shape;409;p30"/>
            <p:cNvSpPr/>
            <p:nvPr/>
          </p:nvSpPr>
          <p:spPr>
            <a:xfrm>
              <a:off x="6083882" y="1512441"/>
              <a:ext cx="1237615" cy="1062355"/>
            </a:xfrm>
            <a:custGeom>
              <a:avLst/>
              <a:gdLst/>
              <a:ahLst/>
              <a:cxnLst/>
              <a:rect l="l" t="t" r="r" b="b"/>
              <a:pathLst>
                <a:path w="1237615" h="1062355"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10" name="Google Shape;410;p30"/>
            <p:cNvPicPr preferRelativeResize="0"/>
            <p:nvPr/>
          </p:nvPicPr>
          <p:blipFill rotWithShape="1">
            <a:blip r:embed="rId9">
              <a:alphaModFix/>
            </a:blip>
            <a:srcRect/>
            <a:stretch/>
          </p:blipFill>
          <p:spPr>
            <a:xfrm>
              <a:off x="6318002" y="1523429"/>
              <a:ext cx="169378" cy="149862"/>
            </a:xfrm>
            <a:prstGeom prst="rect">
              <a:avLst/>
            </a:prstGeom>
            <a:noFill/>
            <a:ln>
              <a:noFill/>
            </a:ln>
          </p:spPr>
        </p:pic>
        <p:sp>
          <p:nvSpPr>
            <p:cNvPr id="411" name="Google Shape;411;p30"/>
            <p:cNvSpPr/>
            <p:nvPr/>
          </p:nvSpPr>
          <p:spPr>
            <a:xfrm>
              <a:off x="6083882" y="2684800"/>
              <a:ext cx="1237615" cy="1062355"/>
            </a:xfrm>
            <a:custGeom>
              <a:avLst/>
              <a:gdLst/>
              <a:ahLst/>
              <a:cxnLst/>
              <a:rect l="l" t="t" r="r" b="b"/>
              <a:pathLst>
                <a:path w="1237615" h="1062354" extrusionOk="0">
                  <a:moveTo>
                    <a:pt x="971664" y="0"/>
                  </a:moveTo>
                  <a:lnTo>
                    <a:pt x="265487" y="0"/>
                  </a:lnTo>
                  <a:lnTo>
                    <a:pt x="0" y="530974"/>
                  </a:lnTo>
                  <a:lnTo>
                    <a:pt x="265487" y="1061948"/>
                  </a:lnTo>
                  <a:lnTo>
                    <a:pt x="971664" y="1061948"/>
                  </a:lnTo>
                  <a:lnTo>
                    <a:pt x="1237151" y="530974"/>
                  </a:lnTo>
                  <a:lnTo>
                    <a:pt x="971664"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 name="Google Shape;412;p30"/>
            <p:cNvSpPr/>
            <p:nvPr/>
          </p:nvSpPr>
          <p:spPr>
            <a:xfrm>
              <a:off x="6083882" y="2684800"/>
              <a:ext cx="1237615" cy="1062355"/>
            </a:xfrm>
            <a:custGeom>
              <a:avLst/>
              <a:gdLst/>
              <a:ahLst/>
              <a:cxnLst/>
              <a:rect l="l" t="t" r="r" b="b"/>
              <a:pathLst>
                <a:path w="1237615" h="1062354"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13" name="Google Shape;413;p30"/>
          <p:cNvSpPr txBox="1"/>
          <p:nvPr/>
        </p:nvSpPr>
        <p:spPr>
          <a:xfrm>
            <a:off x="6272277" y="2933700"/>
            <a:ext cx="860425" cy="579005"/>
          </a:xfrm>
          <a:prstGeom prst="rect">
            <a:avLst/>
          </a:prstGeom>
          <a:noFill/>
          <a:ln>
            <a:noFill/>
          </a:ln>
        </p:spPr>
        <p:txBody>
          <a:bodyPr spcFirstLastPara="1" wrap="square" lIns="0" tIns="24750" rIns="0" bIns="0" anchor="t" anchorCtr="0">
            <a:spAutoFit/>
          </a:bodyPr>
          <a:lstStyle/>
          <a:p>
            <a:pPr marL="12700" marR="5080" lvl="0" indent="-635" algn="ctr">
              <a:lnSpc>
                <a:spcPct val="90000"/>
              </a:lnSpc>
            </a:pPr>
            <a:r>
              <a:rPr lang="pt-PT" sz="800" dirty="0">
                <a:solidFill>
                  <a:srgbClr val="FFFFFF"/>
                </a:solidFill>
                <a:latin typeface="Calibri"/>
                <a:ea typeface="Calibri"/>
                <a:cs typeface="Calibri"/>
                <a:sym typeface="Calibri"/>
              </a:rPr>
              <a:t>Artesanato (madeira) </a:t>
            </a:r>
            <a:r>
              <a:rPr lang="pt-PT" sz="800" dirty="0" err="1">
                <a:solidFill>
                  <a:srgbClr val="FFFFFF"/>
                </a:solidFill>
                <a:latin typeface="Calibri"/>
                <a:ea typeface="Calibri"/>
                <a:cs typeface="Calibri"/>
                <a:sym typeface="Calibri"/>
              </a:rPr>
              <a:t>eindústria</a:t>
            </a:r>
            <a:r>
              <a:rPr lang="pt-PT" sz="800" dirty="0">
                <a:solidFill>
                  <a:srgbClr val="FFFFFF"/>
                </a:solidFill>
                <a:latin typeface="Calibri"/>
                <a:ea typeface="Calibri"/>
                <a:cs typeface="Calibri"/>
                <a:sym typeface="Calibri"/>
              </a:rPr>
              <a:t> (património </a:t>
            </a:r>
            <a:r>
              <a:rPr lang="pt-PT" sz="800" dirty="0" err="1">
                <a:solidFill>
                  <a:srgbClr val="FFFFFF"/>
                </a:solidFill>
                <a:latin typeface="Calibri"/>
                <a:ea typeface="Calibri"/>
                <a:cs typeface="Calibri"/>
                <a:sym typeface="Calibri"/>
              </a:rPr>
              <a:t>daseda</a:t>
            </a:r>
            <a:r>
              <a:rPr lang="pt-PT" sz="800" dirty="0">
                <a:solidFill>
                  <a:srgbClr val="FFFFFF"/>
                </a:solidFill>
                <a:latin typeface="Calibri"/>
                <a:ea typeface="Calibri"/>
                <a:cs typeface="Calibri"/>
                <a:sym typeface="Calibri"/>
              </a:rPr>
              <a:t> e mineração)</a:t>
            </a:r>
            <a:endParaRPr sz="800" dirty="0">
              <a:solidFill>
                <a:schemeClr val="dk1"/>
              </a:solidFill>
              <a:latin typeface="Calibri"/>
              <a:ea typeface="Calibri"/>
              <a:cs typeface="Calibri"/>
              <a:sym typeface="Calibri"/>
            </a:endParaRPr>
          </a:p>
        </p:txBody>
      </p:sp>
      <p:grpSp>
        <p:nvGrpSpPr>
          <p:cNvPr id="414" name="Google Shape;414;p30"/>
          <p:cNvGrpSpPr/>
          <p:nvPr/>
        </p:nvGrpSpPr>
        <p:grpSpPr>
          <a:xfrm>
            <a:off x="2889685" y="3259738"/>
            <a:ext cx="3596172" cy="1068780"/>
            <a:chOff x="2889685" y="3259738"/>
            <a:chExt cx="3596172" cy="1068780"/>
          </a:xfrm>
        </p:grpSpPr>
        <p:pic>
          <p:nvPicPr>
            <p:cNvPr id="415" name="Google Shape;415;p30"/>
            <p:cNvPicPr preferRelativeResize="0"/>
            <p:nvPr/>
          </p:nvPicPr>
          <p:blipFill rotWithShape="1">
            <a:blip r:embed="rId3">
              <a:alphaModFix/>
            </a:blip>
            <a:srcRect/>
            <a:stretch/>
          </p:blipFill>
          <p:spPr>
            <a:xfrm>
              <a:off x="6316479" y="3602360"/>
              <a:ext cx="169378" cy="149862"/>
            </a:xfrm>
            <a:prstGeom prst="rect">
              <a:avLst/>
            </a:prstGeom>
            <a:noFill/>
            <a:ln>
              <a:noFill/>
            </a:ln>
          </p:spPr>
        </p:pic>
        <p:pic>
          <p:nvPicPr>
            <p:cNvPr id="416" name="Google Shape;416;p30"/>
            <p:cNvPicPr preferRelativeResize="0"/>
            <p:nvPr/>
          </p:nvPicPr>
          <p:blipFill rotWithShape="1">
            <a:blip r:embed="rId12">
              <a:alphaModFix/>
            </a:blip>
            <a:srcRect/>
            <a:stretch/>
          </p:blipFill>
          <p:spPr>
            <a:xfrm>
              <a:off x="5019657" y="3266163"/>
              <a:ext cx="1237151" cy="1061947"/>
            </a:xfrm>
            <a:prstGeom prst="rect">
              <a:avLst/>
            </a:prstGeom>
            <a:noFill/>
            <a:ln>
              <a:noFill/>
            </a:ln>
          </p:spPr>
        </p:pic>
        <p:sp>
          <p:nvSpPr>
            <p:cNvPr id="417" name="Google Shape;417;p30"/>
            <p:cNvSpPr/>
            <p:nvPr/>
          </p:nvSpPr>
          <p:spPr>
            <a:xfrm>
              <a:off x="5019657" y="3266163"/>
              <a:ext cx="1237615" cy="1062355"/>
            </a:xfrm>
            <a:custGeom>
              <a:avLst/>
              <a:gdLst/>
              <a:ahLst/>
              <a:cxnLst/>
              <a:rect l="l" t="t" r="r" b="b"/>
              <a:pathLst>
                <a:path w="1237614" h="1062354"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18" name="Google Shape;418;p30"/>
            <p:cNvPicPr preferRelativeResize="0"/>
            <p:nvPr/>
          </p:nvPicPr>
          <p:blipFill rotWithShape="1">
            <a:blip r:embed="rId5">
              <a:alphaModFix/>
            </a:blip>
            <a:srcRect/>
            <a:stretch/>
          </p:blipFill>
          <p:spPr>
            <a:xfrm>
              <a:off x="6087179" y="3719596"/>
              <a:ext cx="169378" cy="149862"/>
            </a:xfrm>
            <a:prstGeom prst="rect">
              <a:avLst/>
            </a:prstGeom>
            <a:noFill/>
            <a:ln>
              <a:noFill/>
            </a:ln>
          </p:spPr>
        </p:pic>
        <p:sp>
          <p:nvSpPr>
            <p:cNvPr id="419" name="Google Shape;419;p30"/>
            <p:cNvSpPr/>
            <p:nvPr/>
          </p:nvSpPr>
          <p:spPr>
            <a:xfrm>
              <a:off x="2889685" y="3259738"/>
              <a:ext cx="1237615" cy="1062355"/>
            </a:xfrm>
            <a:custGeom>
              <a:avLst/>
              <a:gdLst/>
              <a:ahLst/>
              <a:cxnLst/>
              <a:rect l="l" t="t" r="r" b="b"/>
              <a:pathLst>
                <a:path w="1237614" h="1062354" extrusionOk="0">
                  <a:moveTo>
                    <a:pt x="971664" y="0"/>
                  </a:moveTo>
                  <a:lnTo>
                    <a:pt x="265487" y="0"/>
                  </a:lnTo>
                  <a:lnTo>
                    <a:pt x="0" y="530974"/>
                  </a:lnTo>
                  <a:lnTo>
                    <a:pt x="265487" y="1061948"/>
                  </a:lnTo>
                  <a:lnTo>
                    <a:pt x="971664" y="1061948"/>
                  </a:lnTo>
                  <a:lnTo>
                    <a:pt x="1237151" y="530974"/>
                  </a:lnTo>
                  <a:lnTo>
                    <a:pt x="971664"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30"/>
            <p:cNvSpPr/>
            <p:nvPr/>
          </p:nvSpPr>
          <p:spPr>
            <a:xfrm>
              <a:off x="2889685" y="3259738"/>
              <a:ext cx="1237615" cy="1062355"/>
            </a:xfrm>
            <a:custGeom>
              <a:avLst/>
              <a:gdLst/>
              <a:ahLst/>
              <a:cxnLst/>
              <a:rect l="l" t="t" r="r" b="b"/>
              <a:pathLst>
                <a:path w="1237614" h="1062354"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21" name="Google Shape;421;p30"/>
          <p:cNvSpPr txBox="1"/>
          <p:nvPr/>
        </p:nvSpPr>
        <p:spPr>
          <a:xfrm>
            <a:off x="3110625" y="3430523"/>
            <a:ext cx="795655" cy="884848"/>
          </a:xfrm>
          <a:prstGeom prst="rect">
            <a:avLst/>
          </a:prstGeom>
          <a:noFill/>
          <a:ln>
            <a:noFill/>
          </a:ln>
        </p:spPr>
        <p:txBody>
          <a:bodyPr spcFirstLastPara="1" wrap="square" lIns="0" tIns="22850" rIns="0" bIns="0" anchor="t" anchorCtr="0">
            <a:spAutoFit/>
          </a:bodyPr>
          <a:lstStyle/>
          <a:p>
            <a:r>
              <a:rPr lang="pt-PT" sz="800" dirty="0">
                <a:solidFill>
                  <a:schemeClr val="bg1"/>
                </a:solidFill>
              </a:rPr>
              <a:t>Paisagem de socalcos e castanheiros, amoreiras, reserva da biosfera, parque nacional</a:t>
            </a:r>
          </a:p>
        </p:txBody>
      </p:sp>
      <p:grpSp>
        <p:nvGrpSpPr>
          <p:cNvPr id="422" name="Google Shape;422;p30"/>
          <p:cNvGrpSpPr/>
          <p:nvPr/>
        </p:nvGrpSpPr>
        <p:grpSpPr>
          <a:xfrm>
            <a:off x="1825462" y="3279814"/>
            <a:ext cx="6554926" cy="1632473"/>
            <a:chOff x="1825462" y="3279814"/>
            <a:chExt cx="6554926" cy="1632473"/>
          </a:xfrm>
        </p:grpSpPr>
        <p:pic>
          <p:nvPicPr>
            <p:cNvPr id="423" name="Google Shape;423;p30"/>
            <p:cNvPicPr preferRelativeResize="0"/>
            <p:nvPr/>
          </p:nvPicPr>
          <p:blipFill rotWithShape="1">
            <a:blip r:embed="rId9">
              <a:alphaModFix/>
            </a:blip>
            <a:srcRect/>
            <a:stretch/>
          </p:blipFill>
          <p:spPr>
            <a:xfrm>
              <a:off x="2912789" y="3717588"/>
              <a:ext cx="169378" cy="149862"/>
            </a:xfrm>
            <a:prstGeom prst="rect">
              <a:avLst/>
            </a:prstGeom>
            <a:noFill/>
            <a:ln>
              <a:noFill/>
            </a:ln>
          </p:spPr>
        </p:pic>
        <p:pic>
          <p:nvPicPr>
            <p:cNvPr id="424" name="Google Shape;424;p30"/>
            <p:cNvPicPr preferRelativeResize="0"/>
            <p:nvPr/>
          </p:nvPicPr>
          <p:blipFill rotWithShape="1">
            <a:blip r:embed="rId13">
              <a:alphaModFix/>
            </a:blip>
            <a:srcRect/>
            <a:stretch/>
          </p:blipFill>
          <p:spPr>
            <a:xfrm>
              <a:off x="1825462" y="3849932"/>
              <a:ext cx="1237150" cy="1061948"/>
            </a:xfrm>
            <a:prstGeom prst="rect">
              <a:avLst/>
            </a:prstGeom>
            <a:noFill/>
            <a:ln>
              <a:noFill/>
            </a:ln>
          </p:spPr>
        </p:pic>
        <p:sp>
          <p:nvSpPr>
            <p:cNvPr id="425" name="Google Shape;425;p30"/>
            <p:cNvSpPr/>
            <p:nvPr/>
          </p:nvSpPr>
          <p:spPr>
            <a:xfrm>
              <a:off x="1825462" y="3849932"/>
              <a:ext cx="1237615" cy="1062355"/>
            </a:xfrm>
            <a:custGeom>
              <a:avLst/>
              <a:gdLst/>
              <a:ahLst/>
              <a:cxnLst/>
              <a:rect l="l" t="t" r="r" b="b"/>
              <a:pathLst>
                <a:path w="1237614" h="1062354"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26" name="Google Shape;426;p30"/>
            <p:cNvPicPr preferRelativeResize="0"/>
            <p:nvPr/>
          </p:nvPicPr>
          <p:blipFill rotWithShape="1">
            <a:blip r:embed="rId5">
              <a:alphaModFix/>
            </a:blip>
            <a:srcRect/>
            <a:stretch/>
          </p:blipFill>
          <p:spPr>
            <a:xfrm>
              <a:off x="2654542" y="3852089"/>
              <a:ext cx="169378" cy="149862"/>
            </a:xfrm>
            <a:prstGeom prst="rect">
              <a:avLst/>
            </a:prstGeom>
            <a:noFill/>
            <a:ln>
              <a:noFill/>
            </a:ln>
          </p:spPr>
        </p:pic>
        <p:sp>
          <p:nvSpPr>
            <p:cNvPr id="427" name="Google Shape;427;p30"/>
            <p:cNvSpPr/>
            <p:nvPr/>
          </p:nvSpPr>
          <p:spPr>
            <a:xfrm>
              <a:off x="7142773" y="3279814"/>
              <a:ext cx="1237615" cy="1062355"/>
            </a:xfrm>
            <a:custGeom>
              <a:avLst/>
              <a:gdLst/>
              <a:ahLst/>
              <a:cxnLst/>
              <a:rect l="l" t="t" r="r" b="b"/>
              <a:pathLst>
                <a:path w="1237615" h="1062354" extrusionOk="0">
                  <a:moveTo>
                    <a:pt x="971664" y="0"/>
                  </a:moveTo>
                  <a:lnTo>
                    <a:pt x="265487" y="0"/>
                  </a:lnTo>
                  <a:lnTo>
                    <a:pt x="0" y="530973"/>
                  </a:lnTo>
                  <a:lnTo>
                    <a:pt x="265487" y="1061947"/>
                  </a:lnTo>
                  <a:lnTo>
                    <a:pt x="971664" y="1061947"/>
                  </a:lnTo>
                  <a:lnTo>
                    <a:pt x="1237151" y="530973"/>
                  </a:lnTo>
                  <a:lnTo>
                    <a:pt x="971664"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 name="Google Shape;428;p30"/>
            <p:cNvSpPr/>
            <p:nvPr/>
          </p:nvSpPr>
          <p:spPr>
            <a:xfrm>
              <a:off x="7142773" y="3279814"/>
              <a:ext cx="1237615" cy="1062355"/>
            </a:xfrm>
            <a:custGeom>
              <a:avLst/>
              <a:gdLst/>
              <a:ahLst/>
              <a:cxnLst/>
              <a:rect l="l" t="t" r="r" b="b"/>
              <a:pathLst>
                <a:path w="1237615" h="1062354"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29" name="Google Shape;429;p30"/>
          <p:cNvSpPr txBox="1"/>
          <p:nvPr/>
        </p:nvSpPr>
        <p:spPr>
          <a:xfrm>
            <a:off x="7391400" y="3729229"/>
            <a:ext cx="713072" cy="135935"/>
          </a:xfrm>
          <a:prstGeom prst="rect">
            <a:avLst/>
          </a:prstGeom>
          <a:noFill/>
          <a:ln>
            <a:noFill/>
          </a:ln>
        </p:spPr>
        <p:txBody>
          <a:bodyPr spcFirstLastPara="1" wrap="square" lIns="0" tIns="12700" rIns="0" bIns="0" anchor="t" anchorCtr="0">
            <a:spAutoFit/>
          </a:bodyPr>
          <a:lstStyle/>
          <a:p>
            <a:pPr marL="12700" algn="ctr"/>
            <a:r>
              <a:rPr lang="pt-PT" sz="800" dirty="0">
                <a:solidFill>
                  <a:schemeClr val="bg1"/>
                </a:solidFill>
              </a:rPr>
              <a:t>E que mais?</a:t>
            </a:r>
          </a:p>
        </p:txBody>
      </p:sp>
      <p:grpSp>
        <p:nvGrpSpPr>
          <p:cNvPr id="430" name="Google Shape;430;p30"/>
          <p:cNvGrpSpPr/>
          <p:nvPr/>
        </p:nvGrpSpPr>
        <p:grpSpPr>
          <a:xfrm>
            <a:off x="6078550" y="3861577"/>
            <a:ext cx="1466200" cy="1062355"/>
            <a:chOff x="6078550" y="3861577"/>
            <a:chExt cx="1466200" cy="1062355"/>
          </a:xfrm>
        </p:grpSpPr>
        <p:pic>
          <p:nvPicPr>
            <p:cNvPr id="431" name="Google Shape;431;p30"/>
            <p:cNvPicPr preferRelativeResize="0"/>
            <p:nvPr/>
          </p:nvPicPr>
          <p:blipFill rotWithShape="1">
            <a:blip r:embed="rId7">
              <a:alphaModFix/>
            </a:blip>
            <a:srcRect/>
            <a:stretch/>
          </p:blipFill>
          <p:spPr>
            <a:xfrm>
              <a:off x="7375372" y="4197372"/>
              <a:ext cx="169378" cy="149862"/>
            </a:xfrm>
            <a:prstGeom prst="rect">
              <a:avLst/>
            </a:prstGeom>
            <a:noFill/>
            <a:ln>
              <a:noFill/>
            </a:ln>
          </p:spPr>
        </p:pic>
        <p:pic>
          <p:nvPicPr>
            <p:cNvPr id="432" name="Google Shape;432;p30"/>
            <p:cNvPicPr preferRelativeResize="0"/>
            <p:nvPr/>
          </p:nvPicPr>
          <p:blipFill rotWithShape="1">
            <a:blip r:embed="rId14">
              <a:alphaModFix/>
            </a:blip>
            <a:srcRect/>
            <a:stretch/>
          </p:blipFill>
          <p:spPr>
            <a:xfrm>
              <a:off x="6078550" y="3861577"/>
              <a:ext cx="1237150" cy="1061947"/>
            </a:xfrm>
            <a:prstGeom prst="rect">
              <a:avLst/>
            </a:prstGeom>
            <a:noFill/>
            <a:ln>
              <a:noFill/>
            </a:ln>
          </p:spPr>
        </p:pic>
        <p:sp>
          <p:nvSpPr>
            <p:cNvPr id="433" name="Google Shape;433;p30"/>
            <p:cNvSpPr/>
            <p:nvPr/>
          </p:nvSpPr>
          <p:spPr>
            <a:xfrm>
              <a:off x="6078550" y="3861577"/>
              <a:ext cx="1237615" cy="1062355"/>
            </a:xfrm>
            <a:custGeom>
              <a:avLst/>
              <a:gdLst/>
              <a:ahLst/>
              <a:cxnLst/>
              <a:rect l="l" t="t" r="r" b="b"/>
              <a:pathLst>
                <a:path w="1237615" h="1062354" extrusionOk="0">
                  <a:moveTo>
                    <a:pt x="0" y="530974"/>
                  </a:moveTo>
                  <a:lnTo>
                    <a:pt x="265486" y="0"/>
                  </a:lnTo>
                  <a:lnTo>
                    <a:pt x="971664" y="0"/>
                  </a:lnTo>
                  <a:lnTo>
                    <a:pt x="1237151" y="530974"/>
                  </a:lnTo>
                  <a:lnTo>
                    <a:pt x="971664" y="1061948"/>
                  </a:lnTo>
                  <a:lnTo>
                    <a:pt x="265486" y="1061948"/>
                  </a:lnTo>
                  <a:lnTo>
                    <a:pt x="0" y="530974"/>
                  </a:lnTo>
                  <a:close/>
                </a:path>
              </a:pathLst>
            </a:custGeom>
            <a:noFill/>
            <a:ln w="25400" cap="flat" cmpd="sng">
              <a:solidFill>
                <a:srgbClr val="F7964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4" name="Google Shape;434;p30"/>
            <p:cNvPicPr preferRelativeResize="0"/>
            <p:nvPr/>
          </p:nvPicPr>
          <p:blipFill rotWithShape="1">
            <a:blip r:embed="rId3">
              <a:alphaModFix/>
            </a:blip>
            <a:srcRect/>
            <a:stretch/>
          </p:blipFill>
          <p:spPr>
            <a:xfrm>
              <a:off x="7146071" y="4315010"/>
              <a:ext cx="169378" cy="149862"/>
            </a:xfrm>
            <a:prstGeom prst="rect">
              <a:avLst/>
            </a:prstGeom>
            <a:noFill/>
            <a:ln>
              <a:noFill/>
            </a:ln>
          </p:spPr>
        </p:pic>
      </p:grpSp>
      <p:sp>
        <p:nvSpPr>
          <p:cNvPr id="435" name="Google Shape;435;p30"/>
          <p:cNvSpPr txBox="1">
            <a:spLocks noGrp="1"/>
          </p:cNvSpPr>
          <p:nvPr>
            <p:ph type="title"/>
          </p:nvPr>
        </p:nvSpPr>
        <p:spPr>
          <a:xfrm>
            <a:off x="1905000" y="77215"/>
            <a:ext cx="5371186" cy="520655"/>
          </a:xfrm>
          <a:prstGeom prst="rect">
            <a:avLst/>
          </a:prstGeom>
          <a:noFill/>
          <a:ln>
            <a:noFill/>
          </a:ln>
        </p:spPr>
        <p:txBody>
          <a:bodyPr spcFirstLastPara="1" wrap="square" lIns="0" tIns="12700" rIns="0" bIns="0" anchor="t" anchorCtr="0">
            <a:spAutoFit/>
          </a:bodyPr>
          <a:lstStyle/>
          <a:p>
            <a:pPr marL="12700" lvl="0"/>
            <a:r>
              <a:rPr lang="pt-PT" sz="3300" b="1" dirty="0">
                <a:solidFill>
                  <a:srgbClr val="4F81BD"/>
                </a:solidFill>
              </a:rPr>
              <a:t>O exemplo de </a:t>
            </a:r>
            <a:r>
              <a:rPr lang="el-GR" sz="3300" b="1" dirty="0">
                <a:solidFill>
                  <a:srgbClr val="4F81BD"/>
                </a:solidFill>
                <a:latin typeface="Calibri"/>
                <a:ea typeface="Calibri"/>
                <a:cs typeface="Calibri"/>
                <a:sym typeface="Calibri"/>
              </a:rPr>
              <a:t>Cévennes</a:t>
            </a:r>
            <a:endParaRPr sz="3300" dirty="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439"/>
        <p:cNvGrpSpPr/>
        <p:nvPr/>
      </p:nvGrpSpPr>
      <p:grpSpPr>
        <a:xfrm>
          <a:off x="0" y="0"/>
          <a:ext cx="0" cy="0"/>
          <a:chOff x="0" y="0"/>
          <a:chExt cx="0" cy="0"/>
        </a:xfrm>
      </p:grpSpPr>
      <p:sp>
        <p:nvSpPr>
          <p:cNvPr id="440" name="Google Shape;440;p31"/>
          <p:cNvSpPr txBox="1">
            <a:spLocks noGrp="1"/>
          </p:cNvSpPr>
          <p:nvPr>
            <p:ph type="title"/>
          </p:nvPr>
        </p:nvSpPr>
        <p:spPr>
          <a:xfrm>
            <a:off x="1731835" y="135127"/>
            <a:ext cx="5681345" cy="1016427"/>
          </a:xfrm>
          <a:prstGeom prst="rect">
            <a:avLst/>
          </a:prstGeom>
          <a:noFill/>
          <a:ln>
            <a:noFill/>
          </a:ln>
        </p:spPr>
        <p:txBody>
          <a:bodyPr spcFirstLastPara="1" wrap="square" lIns="0" tIns="27300" rIns="0" bIns="0" anchor="t" anchorCtr="0">
            <a:spAutoFit/>
          </a:bodyPr>
          <a:lstStyle/>
          <a:p>
            <a:pPr marL="568325" marR="5080" lvl="0" indent="-556260">
              <a:lnSpc>
                <a:spcPct val="119259"/>
              </a:lnSpc>
            </a:pPr>
            <a:r>
              <a:rPr lang="pt-PT" sz="2700" b="1" dirty="0"/>
              <a:t>Estimativa do grau de ativação de cada componente do recurso</a:t>
            </a:r>
            <a:endParaRPr sz="2700" dirty="0">
              <a:latin typeface="Calibri"/>
              <a:ea typeface="Calibri"/>
              <a:cs typeface="Calibri"/>
              <a:sym typeface="Calibri"/>
            </a:endParaRPr>
          </a:p>
        </p:txBody>
      </p:sp>
      <p:sp>
        <p:nvSpPr>
          <p:cNvPr id="441" name="Google Shape;441;p31"/>
          <p:cNvSpPr txBox="1"/>
          <p:nvPr/>
        </p:nvSpPr>
        <p:spPr>
          <a:xfrm>
            <a:off x="5169215" y="5416803"/>
            <a:ext cx="2992120"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l-GR" sz="1000">
                <a:solidFill>
                  <a:schemeClr val="dk1"/>
                </a:solidFill>
                <a:latin typeface="Arial"/>
                <a:ea typeface="Arial"/>
                <a:cs typeface="Arial"/>
                <a:sym typeface="Arial"/>
              </a:rPr>
              <a:t>Source: according to Loïc Perron,Claude Janin, 2014</a:t>
            </a:r>
            <a:endParaRPr sz="1000">
              <a:solidFill>
                <a:schemeClr val="dk1"/>
              </a:solidFill>
              <a:latin typeface="Arial"/>
              <a:ea typeface="Arial"/>
              <a:cs typeface="Arial"/>
              <a:sym typeface="Arial"/>
            </a:endParaRPr>
          </a:p>
        </p:txBody>
      </p:sp>
      <p:pic>
        <p:nvPicPr>
          <p:cNvPr id="442" name="Google Shape;442;p31"/>
          <p:cNvPicPr preferRelativeResize="0"/>
          <p:nvPr/>
        </p:nvPicPr>
        <p:blipFill rotWithShape="1">
          <a:blip r:embed="rId3">
            <a:alphaModFix/>
          </a:blip>
          <a:srcRect/>
          <a:stretch/>
        </p:blipFill>
        <p:spPr>
          <a:xfrm>
            <a:off x="1152144" y="969263"/>
            <a:ext cx="6839711" cy="444398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446"/>
        <p:cNvGrpSpPr/>
        <p:nvPr/>
      </p:nvGrpSpPr>
      <p:grpSpPr>
        <a:xfrm>
          <a:off x="0" y="0"/>
          <a:ext cx="0" cy="0"/>
          <a:chOff x="0" y="0"/>
          <a:chExt cx="0" cy="0"/>
        </a:xfrm>
      </p:grpSpPr>
      <p:sp>
        <p:nvSpPr>
          <p:cNvPr id="447" name="Google Shape;447;p32"/>
          <p:cNvSpPr/>
          <p:nvPr/>
        </p:nvSpPr>
        <p:spPr>
          <a:xfrm>
            <a:off x="1284837" y="1874204"/>
            <a:ext cx="6572250" cy="1104900"/>
          </a:xfrm>
          <a:custGeom>
            <a:avLst/>
            <a:gdLst/>
            <a:ahLst/>
            <a:cxnLst/>
            <a:rect l="l" t="t" r="r" b="b"/>
            <a:pathLst>
              <a:path w="6572250" h="1104900" extrusionOk="0">
                <a:moveTo>
                  <a:pt x="6572250" y="0"/>
                </a:moveTo>
                <a:lnTo>
                  <a:pt x="0" y="0"/>
                </a:lnTo>
                <a:lnTo>
                  <a:pt x="0" y="1104635"/>
                </a:lnTo>
                <a:lnTo>
                  <a:pt x="6572250" y="1104635"/>
                </a:lnTo>
                <a:lnTo>
                  <a:pt x="6572250" y="0"/>
                </a:lnTo>
                <a:close/>
              </a:path>
            </a:pathLst>
          </a:custGeom>
          <a:solidFill>
            <a:srgbClr val="FDEAD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32"/>
          <p:cNvSpPr txBox="1">
            <a:spLocks noGrp="1"/>
          </p:cNvSpPr>
          <p:nvPr>
            <p:ph type="title"/>
          </p:nvPr>
        </p:nvSpPr>
        <p:spPr>
          <a:xfrm>
            <a:off x="1792837" y="2096007"/>
            <a:ext cx="5827163" cy="582211"/>
          </a:xfrm>
          <a:prstGeom prst="rect">
            <a:avLst/>
          </a:prstGeom>
          <a:noFill/>
          <a:ln>
            <a:noFill/>
          </a:ln>
        </p:spPr>
        <p:txBody>
          <a:bodyPr spcFirstLastPara="1" wrap="square" lIns="0" tIns="12700" rIns="0" bIns="0" anchor="t" anchorCtr="0">
            <a:spAutoFit/>
          </a:bodyPr>
          <a:lstStyle/>
          <a:p>
            <a:pPr marL="12700" lvl="0"/>
            <a:r>
              <a:rPr lang="pt-PT" sz="3700" b="1" dirty="0"/>
              <a:t>Etapa 2. Avaliação do recurso</a:t>
            </a:r>
            <a:endParaRPr sz="3700" dirty="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452"/>
        <p:cNvGrpSpPr/>
        <p:nvPr/>
      </p:nvGrpSpPr>
      <p:grpSpPr>
        <a:xfrm>
          <a:off x="0" y="0"/>
          <a:ext cx="0" cy="0"/>
          <a:chOff x="0" y="0"/>
          <a:chExt cx="0" cy="0"/>
        </a:xfrm>
      </p:grpSpPr>
      <p:grpSp>
        <p:nvGrpSpPr>
          <p:cNvPr id="453" name="Google Shape;453;p33"/>
          <p:cNvGrpSpPr/>
          <p:nvPr/>
        </p:nvGrpSpPr>
        <p:grpSpPr>
          <a:xfrm>
            <a:off x="1829546" y="1284005"/>
            <a:ext cx="6193932" cy="3455414"/>
            <a:chOff x="1829546" y="1284005"/>
            <a:chExt cx="6193932" cy="3455414"/>
          </a:xfrm>
        </p:grpSpPr>
        <p:sp>
          <p:nvSpPr>
            <p:cNvPr id="454" name="Google Shape;454;p33"/>
            <p:cNvSpPr/>
            <p:nvPr/>
          </p:nvSpPr>
          <p:spPr>
            <a:xfrm>
              <a:off x="1835896" y="1351023"/>
              <a:ext cx="1030605" cy="1152110"/>
            </a:xfrm>
            <a:custGeom>
              <a:avLst/>
              <a:gdLst/>
              <a:ahLst/>
              <a:cxnLst/>
              <a:rect l="l" t="t" r="r" b="b"/>
              <a:pathLst>
                <a:path w="1030605" h="1257935" extrusionOk="0">
                  <a:moveTo>
                    <a:pt x="1030111" y="0"/>
                  </a:moveTo>
                  <a:lnTo>
                    <a:pt x="0" y="0"/>
                  </a:lnTo>
                  <a:lnTo>
                    <a:pt x="0" y="1257492"/>
                  </a:lnTo>
                  <a:lnTo>
                    <a:pt x="1030111" y="1257492"/>
                  </a:lnTo>
                  <a:lnTo>
                    <a:pt x="1030111" y="0"/>
                  </a:lnTo>
                  <a:close/>
                </a:path>
              </a:pathLst>
            </a:custGeom>
            <a:solidFill>
              <a:srgbClr val="F7964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55" name="Google Shape;455;p33"/>
            <p:cNvSpPr/>
            <p:nvPr/>
          </p:nvSpPr>
          <p:spPr>
            <a:xfrm>
              <a:off x="2866009" y="2547848"/>
              <a:ext cx="5151120" cy="508634"/>
            </a:xfrm>
            <a:custGeom>
              <a:avLst/>
              <a:gdLst/>
              <a:ahLst/>
              <a:cxnLst/>
              <a:rect l="l" t="t" r="r" b="b"/>
              <a:pathLst>
                <a:path w="5151120" h="508635" extrusionOk="0">
                  <a:moveTo>
                    <a:pt x="5150559" y="0"/>
                  </a:moveTo>
                  <a:lnTo>
                    <a:pt x="0" y="0"/>
                  </a:lnTo>
                  <a:lnTo>
                    <a:pt x="0" y="508077"/>
                  </a:lnTo>
                  <a:lnTo>
                    <a:pt x="5150559" y="508077"/>
                  </a:lnTo>
                  <a:lnTo>
                    <a:pt x="5150559" y="0"/>
                  </a:lnTo>
                  <a:close/>
                </a:path>
              </a:pathLst>
            </a:custGeom>
            <a:solidFill>
              <a:srgbClr val="FCDDCF"/>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 name="Google Shape;456;p33"/>
            <p:cNvSpPr/>
            <p:nvPr/>
          </p:nvSpPr>
          <p:spPr>
            <a:xfrm>
              <a:off x="2866009" y="3055937"/>
              <a:ext cx="5151120" cy="699135"/>
            </a:xfrm>
            <a:custGeom>
              <a:avLst/>
              <a:gdLst/>
              <a:ahLst/>
              <a:cxnLst/>
              <a:rect l="l" t="t" r="r" b="b"/>
              <a:pathLst>
                <a:path w="5151120" h="699135" extrusionOk="0">
                  <a:moveTo>
                    <a:pt x="5150548" y="0"/>
                  </a:moveTo>
                  <a:lnTo>
                    <a:pt x="4120438" y="0"/>
                  </a:lnTo>
                  <a:lnTo>
                    <a:pt x="1030109" y="0"/>
                  </a:lnTo>
                  <a:lnTo>
                    <a:pt x="0" y="0"/>
                  </a:lnTo>
                  <a:lnTo>
                    <a:pt x="0" y="698601"/>
                  </a:lnTo>
                  <a:lnTo>
                    <a:pt x="1030109" y="698601"/>
                  </a:lnTo>
                  <a:lnTo>
                    <a:pt x="4120438" y="698601"/>
                  </a:lnTo>
                  <a:lnTo>
                    <a:pt x="5150548" y="698601"/>
                  </a:lnTo>
                  <a:lnTo>
                    <a:pt x="5150548" y="0"/>
                  </a:lnTo>
                  <a:close/>
                </a:path>
              </a:pathLst>
            </a:custGeom>
            <a:solidFill>
              <a:srgbClr val="FDEFE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7" name="Google Shape;457;p33"/>
            <p:cNvSpPr/>
            <p:nvPr/>
          </p:nvSpPr>
          <p:spPr>
            <a:xfrm>
              <a:off x="2866009" y="3754539"/>
              <a:ext cx="5151120" cy="978535"/>
            </a:xfrm>
            <a:custGeom>
              <a:avLst/>
              <a:gdLst/>
              <a:ahLst/>
              <a:cxnLst/>
              <a:rect l="l" t="t" r="r" b="b"/>
              <a:pathLst>
                <a:path w="5151120" h="978535" extrusionOk="0">
                  <a:moveTo>
                    <a:pt x="5150548" y="0"/>
                  </a:moveTo>
                  <a:lnTo>
                    <a:pt x="2060219" y="0"/>
                  </a:lnTo>
                  <a:lnTo>
                    <a:pt x="1030109" y="0"/>
                  </a:lnTo>
                  <a:lnTo>
                    <a:pt x="0" y="0"/>
                  </a:lnTo>
                  <a:lnTo>
                    <a:pt x="0" y="978052"/>
                  </a:lnTo>
                  <a:lnTo>
                    <a:pt x="1030109" y="978052"/>
                  </a:lnTo>
                  <a:lnTo>
                    <a:pt x="2060219" y="978052"/>
                  </a:lnTo>
                  <a:lnTo>
                    <a:pt x="5150548" y="978052"/>
                  </a:lnTo>
                  <a:lnTo>
                    <a:pt x="5150548" y="0"/>
                  </a:lnTo>
                  <a:close/>
                </a:path>
              </a:pathLst>
            </a:custGeom>
            <a:solidFill>
              <a:srgbClr val="FCDDC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8" name="Google Shape;458;p33"/>
            <p:cNvSpPr/>
            <p:nvPr/>
          </p:nvSpPr>
          <p:spPr>
            <a:xfrm>
              <a:off x="2866008" y="1284005"/>
              <a:ext cx="0" cy="1264285"/>
            </a:xfrm>
            <a:custGeom>
              <a:avLst/>
              <a:gdLst/>
              <a:ahLst/>
              <a:cxnLst/>
              <a:rect l="l" t="t" r="r" b="b"/>
              <a:pathLst>
                <a:path w="120000" h="1264285" extrusionOk="0">
                  <a:moveTo>
                    <a:pt x="0" y="0"/>
                  </a:moveTo>
                  <a:lnTo>
                    <a:pt x="0" y="1263843"/>
                  </a:lnTo>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 name="Google Shape;459;p33"/>
            <p:cNvSpPr/>
            <p:nvPr/>
          </p:nvSpPr>
          <p:spPr>
            <a:xfrm>
              <a:off x="2866008" y="2547848"/>
              <a:ext cx="0" cy="2191385"/>
            </a:xfrm>
            <a:custGeom>
              <a:avLst/>
              <a:gdLst/>
              <a:ahLst/>
              <a:cxnLst/>
              <a:rect l="l" t="t" r="r" b="b"/>
              <a:pathLst>
                <a:path w="120000" h="2191385" extrusionOk="0">
                  <a:moveTo>
                    <a:pt x="0" y="0"/>
                  </a:moveTo>
                  <a:lnTo>
                    <a:pt x="0" y="2191086"/>
                  </a:lnTo>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 name="Google Shape;460;p33"/>
            <p:cNvSpPr/>
            <p:nvPr/>
          </p:nvSpPr>
          <p:spPr>
            <a:xfrm>
              <a:off x="3896120" y="1284005"/>
              <a:ext cx="0" cy="1270635"/>
            </a:xfrm>
            <a:custGeom>
              <a:avLst/>
              <a:gdLst/>
              <a:ahLst/>
              <a:cxnLst/>
              <a:rect l="l" t="t" r="r" b="b"/>
              <a:pathLst>
                <a:path w="120000" h="1270635" extrusionOk="0">
                  <a:moveTo>
                    <a:pt x="0" y="0"/>
                  </a:moveTo>
                  <a:lnTo>
                    <a:pt x="0" y="1270193"/>
                  </a:lnTo>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 name="Google Shape;461;p33"/>
            <p:cNvSpPr/>
            <p:nvPr/>
          </p:nvSpPr>
          <p:spPr>
            <a:xfrm>
              <a:off x="3896120" y="3049576"/>
              <a:ext cx="0" cy="1689735"/>
            </a:xfrm>
            <a:custGeom>
              <a:avLst/>
              <a:gdLst/>
              <a:ahLst/>
              <a:cxnLst/>
              <a:rect l="l" t="t" r="r" b="b"/>
              <a:pathLst>
                <a:path w="120000" h="1689735" extrusionOk="0">
                  <a:moveTo>
                    <a:pt x="0" y="0"/>
                  </a:moveTo>
                  <a:lnTo>
                    <a:pt x="0" y="1689358"/>
                  </a:lnTo>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 name="Google Shape;462;p33"/>
            <p:cNvSpPr/>
            <p:nvPr/>
          </p:nvSpPr>
          <p:spPr>
            <a:xfrm>
              <a:off x="4926232" y="1284005"/>
              <a:ext cx="0" cy="1270635"/>
            </a:xfrm>
            <a:custGeom>
              <a:avLst/>
              <a:gdLst/>
              <a:ahLst/>
              <a:cxnLst/>
              <a:rect l="l" t="t" r="r" b="b"/>
              <a:pathLst>
                <a:path w="120000" h="1270635" extrusionOk="0">
                  <a:moveTo>
                    <a:pt x="0" y="0"/>
                  </a:moveTo>
                  <a:lnTo>
                    <a:pt x="0" y="1270193"/>
                  </a:lnTo>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 name="Google Shape;463;p33"/>
            <p:cNvSpPr/>
            <p:nvPr/>
          </p:nvSpPr>
          <p:spPr>
            <a:xfrm>
              <a:off x="4926232" y="3748184"/>
              <a:ext cx="0" cy="991235"/>
            </a:xfrm>
            <a:custGeom>
              <a:avLst/>
              <a:gdLst/>
              <a:ahLst/>
              <a:cxnLst/>
              <a:rect l="l" t="t" r="r" b="b"/>
              <a:pathLst>
                <a:path w="120000" h="991235" extrusionOk="0">
                  <a:moveTo>
                    <a:pt x="0" y="0"/>
                  </a:moveTo>
                  <a:lnTo>
                    <a:pt x="0" y="990750"/>
                  </a:lnTo>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4" name="Google Shape;464;p33"/>
            <p:cNvSpPr/>
            <p:nvPr/>
          </p:nvSpPr>
          <p:spPr>
            <a:xfrm>
              <a:off x="5956344" y="1284005"/>
              <a:ext cx="1030605" cy="1270635"/>
            </a:xfrm>
            <a:custGeom>
              <a:avLst/>
              <a:gdLst/>
              <a:ahLst/>
              <a:cxnLst/>
              <a:rect l="l" t="t" r="r" b="b"/>
              <a:pathLst>
                <a:path w="1030604" h="1270635" extrusionOk="0">
                  <a:moveTo>
                    <a:pt x="0" y="0"/>
                  </a:moveTo>
                  <a:lnTo>
                    <a:pt x="0" y="1270193"/>
                  </a:lnTo>
                </a:path>
                <a:path w="1030604" h="1270635" extrusionOk="0">
                  <a:moveTo>
                    <a:pt x="1030112" y="0"/>
                  </a:moveTo>
                  <a:lnTo>
                    <a:pt x="1030112" y="1270193"/>
                  </a:lnTo>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 name="Google Shape;465;p33"/>
            <p:cNvSpPr/>
            <p:nvPr/>
          </p:nvSpPr>
          <p:spPr>
            <a:xfrm>
              <a:off x="6986456" y="3049576"/>
              <a:ext cx="0" cy="711835"/>
            </a:xfrm>
            <a:custGeom>
              <a:avLst/>
              <a:gdLst/>
              <a:ahLst/>
              <a:cxnLst/>
              <a:rect l="l" t="t" r="r" b="b"/>
              <a:pathLst>
                <a:path w="120000" h="711835" extrusionOk="0">
                  <a:moveTo>
                    <a:pt x="0" y="0"/>
                  </a:moveTo>
                  <a:lnTo>
                    <a:pt x="0" y="711308"/>
                  </a:lnTo>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 name="Google Shape;466;p33"/>
            <p:cNvSpPr/>
            <p:nvPr/>
          </p:nvSpPr>
          <p:spPr>
            <a:xfrm>
              <a:off x="1829546" y="2547848"/>
              <a:ext cx="1043305" cy="0"/>
            </a:xfrm>
            <a:custGeom>
              <a:avLst/>
              <a:gdLst/>
              <a:ahLst/>
              <a:cxnLst/>
              <a:rect l="l" t="t" r="r" b="b"/>
              <a:pathLst>
                <a:path w="1043305" h="120000" extrusionOk="0">
                  <a:moveTo>
                    <a:pt x="0" y="0"/>
                  </a:moveTo>
                  <a:lnTo>
                    <a:pt x="1042812" y="0"/>
                  </a:lnTo>
                </a:path>
              </a:pathLst>
            </a:custGeom>
            <a:noFill/>
            <a:ln w="381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 name="Google Shape;467;p33"/>
            <p:cNvSpPr/>
            <p:nvPr/>
          </p:nvSpPr>
          <p:spPr>
            <a:xfrm>
              <a:off x="2872358" y="2547848"/>
              <a:ext cx="5151120" cy="0"/>
            </a:xfrm>
            <a:custGeom>
              <a:avLst/>
              <a:gdLst/>
              <a:ahLst/>
              <a:cxnLst/>
              <a:rect l="l" t="t" r="r" b="b"/>
              <a:pathLst>
                <a:path w="5151120" h="120000" extrusionOk="0">
                  <a:moveTo>
                    <a:pt x="0" y="0"/>
                  </a:moveTo>
                  <a:lnTo>
                    <a:pt x="5150560" y="0"/>
                  </a:lnTo>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8" name="Google Shape;468;p33"/>
            <p:cNvSpPr/>
            <p:nvPr/>
          </p:nvSpPr>
          <p:spPr>
            <a:xfrm>
              <a:off x="1829546" y="3055926"/>
              <a:ext cx="1036955" cy="0"/>
            </a:xfrm>
            <a:custGeom>
              <a:avLst/>
              <a:gdLst/>
              <a:ahLst/>
              <a:cxnLst/>
              <a:rect l="l" t="t" r="r" b="b"/>
              <a:pathLst>
                <a:path w="1036955" h="120000" extrusionOk="0">
                  <a:moveTo>
                    <a:pt x="0" y="0"/>
                  </a:moveTo>
                  <a:lnTo>
                    <a:pt x="1036462" y="0"/>
                  </a:lnTo>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 name="Google Shape;469;p33"/>
            <p:cNvSpPr/>
            <p:nvPr/>
          </p:nvSpPr>
          <p:spPr>
            <a:xfrm>
              <a:off x="2866008" y="3055926"/>
              <a:ext cx="5157470" cy="0"/>
            </a:xfrm>
            <a:custGeom>
              <a:avLst/>
              <a:gdLst/>
              <a:ahLst/>
              <a:cxnLst/>
              <a:rect l="l" t="t" r="r" b="b"/>
              <a:pathLst>
                <a:path w="5157470" h="120000" extrusionOk="0">
                  <a:moveTo>
                    <a:pt x="0" y="0"/>
                  </a:moveTo>
                  <a:lnTo>
                    <a:pt x="5156910" y="0"/>
                  </a:lnTo>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 name="Google Shape;470;p33"/>
            <p:cNvSpPr/>
            <p:nvPr/>
          </p:nvSpPr>
          <p:spPr>
            <a:xfrm>
              <a:off x="1829546" y="3748184"/>
              <a:ext cx="1036955" cy="12700"/>
            </a:xfrm>
            <a:custGeom>
              <a:avLst/>
              <a:gdLst/>
              <a:ahLst/>
              <a:cxnLst/>
              <a:rect l="l" t="t" r="r" b="b"/>
              <a:pathLst>
                <a:path w="1036955" h="12700" extrusionOk="0">
                  <a:moveTo>
                    <a:pt x="0" y="0"/>
                  </a:moveTo>
                  <a:lnTo>
                    <a:pt x="1036462" y="0"/>
                  </a:lnTo>
                  <a:lnTo>
                    <a:pt x="1036462" y="12699"/>
                  </a:lnTo>
                  <a:lnTo>
                    <a:pt x="0" y="12699"/>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33"/>
            <p:cNvSpPr/>
            <p:nvPr/>
          </p:nvSpPr>
          <p:spPr>
            <a:xfrm>
              <a:off x="2866008" y="3754534"/>
              <a:ext cx="5157470" cy="0"/>
            </a:xfrm>
            <a:custGeom>
              <a:avLst/>
              <a:gdLst/>
              <a:ahLst/>
              <a:cxnLst/>
              <a:rect l="l" t="t" r="r" b="b"/>
              <a:pathLst>
                <a:path w="5157470" h="120000" extrusionOk="0">
                  <a:moveTo>
                    <a:pt x="0" y="0"/>
                  </a:moveTo>
                  <a:lnTo>
                    <a:pt x="5156910" y="0"/>
                  </a:lnTo>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33"/>
            <p:cNvSpPr/>
            <p:nvPr/>
          </p:nvSpPr>
          <p:spPr>
            <a:xfrm>
              <a:off x="1835896" y="1284005"/>
              <a:ext cx="6181090" cy="3455035"/>
            </a:xfrm>
            <a:custGeom>
              <a:avLst/>
              <a:gdLst/>
              <a:ahLst/>
              <a:cxnLst/>
              <a:rect l="l" t="t" r="r" b="b"/>
              <a:pathLst>
                <a:path w="6181090" h="3455035" extrusionOk="0">
                  <a:moveTo>
                    <a:pt x="0" y="0"/>
                  </a:moveTo>
                  <a:lnTo>
                    <a:pt x="0" y="3454929"/>
                  </a:lnTo>
                </a:path>
                <a:path w="6181090" h="3455035" extrusionOk="0">
                  <a:moveTo>
                    <a:pt x="6180672" y="0"/>
                  </a:moveTo>
                  <a:lnTo>
                    <a:pt x="6180672" y="1263843"/>
                  </a:lnTo>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 name="Google Shape;473;p33"/>
            <p:cNvSpPr/>
            <p:nvPr/>
          </p:nvSpPr>
          <p:spPr>
            <a:xfrm>
              <a:off x="8016568" y="2547848"/>
              <a:ext cx="0" cy="2191385"/>
            </a:xfrm>
            <a:custGeom>
              <a:avLst/>
              <a:gdLst/>
              <a:ahLst/>
              <a:cxnLst/>
              <a:rect l="l" t="t" r="r" b="b"/>
              <a:pathLst>
                <a:path w="120000" h="2191385" extrusionOk="0">
                  <a:moveTo>
                    <a:pt x="0" y="0"/>
                  </a:moveTo>
                  <a:lnTo>
                    <a:pt x="0" y="2191086"/>
                  </a:lnTo>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33"/>
            <p:cNvSpPr/>
            <p:nvPr/>
          </p:nvSpPr>
          <p:spPr>
            <a:xfrm>
              <a:off x="1829546" y="1290355"/>
              <a:ext cx="6193790" cy="3442335"/>
            </a:xfrm>
            <a:custGeom>
              <a:avLst/>
              <a:gdLst/>
              <a:ahLst/>
              <a:cxnLst/>
              <a:rect l="l" t="t" r="r" b="b"/>
              <a:pathLst>
                <a:path w="6193790" h="3442335" extrusionOk="0">
                  <a:moveTo>
                    <a:pt x="0" y="0"/>
                  </a:moveTo>
                  <a:lnTo>
                    <a:pt x="6193372" y="0"/>
                  </a:lnTo>
                </a:path>
                <a:path w="6193790" h="3442335" extrusionOk="0">
                  <a:moveTo>
                    <a:pt x="0" y="3442229"/>
                  </a:moveTo>
                  <a:lnTo>
                    <a:pt x="1036462" y="3442229"/>
                  </a:lnTo>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 name="Google Shape;475;p33"/>
            <p:cNvSpPr/>
            <p:nvPr/>
          </p:nvSpPr>
          <p:spPr>
            <a:xfrm>
              <a:off x="2866008" y="4732584"/>
              <a:ext cx="5157470" cy="0"/>
            </a:xfrm>
            <a:custGeom>
              <a:avLst/>
              <a:gdLst/>
              <a:ahLst/>
              <a:cxnLst/>
              <a:rect l="l" t="t" r="r" b="b"/>
              <a:pathLst>
                <a:path w="5157470" h="120000" extrusionOk="0">
                  <a:moveTo>
                    <a:pt x="0" y="0"/>
                  </a:moveTo>
                  <a:lnTo>
                    <a:pt x="5156910" y="0"/>
                  </a:lnTo>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76" name="Google Shape;476;p33"/>
          <p:cNvSpPr txBox="1"/>
          <p:nvPr/>
        </p:nvSpPr>
        <p:spPr>
          <a:xfrm>
            <a:off x="2872358" y="1354854"/>
            <a:ext cx="1017905" cy="1152110"/>
          </a:xfrm>
          <a:prstGeom prst="rect">
            <a:avLst/>
          </a:prstGeom>
          <a:solidFill>
            <a:srgbClr val="F79646"/>
          </a:solidFill>
          <a:ln>
            <a:noFill/>
          </a:ln>
        </p:spPr>
        <p:txBody>
          <a:bodyPr spcFirstLastPara="1" wrap="square" lIns="0" tIns="0" rIns="0" bIns="0" anchor="ctr" anchorCtr="0">
            <a:spAutoFit/>
          </a:bodyPr>
          <a:lstStyle/>
          <a:p>
            <a:pPr marL="50800" lvl="0">
              <a:lnSpc>
                <a:spcPct val="104444"/>
              </a:lnSpc>
            </a:pPr>
            <a:r>
              <a:rPr lang="pt-PT" sz="900" b="1" dirty="0">
                <a:solidFill>
                  <a:schemeClr val="dk1"/>
                </a:solidFill>
                <a:latin typeface="Calibri"/>
                <a:ea typeface="Calibri"/>
                <a:cs typeface="Calibri"/>
                <a:sym typeface="Calibri"/>
              </a:rPr>
              <a:t>Oferta genérica</a:t>
            </a:r>
          </a:p>
          <a:p>
            <a:pPr marL="50800" lvl="0">
              <a:lnSpc>
                <a:spcPct val="104444"/>
              </a:lnSpc>
            </a:pPr>
            <a:endParaRPr lang="pt-PT" sz="900" b="1" dirty="0">
              <a:solidFill>
                <a:schemeClr val="dk1"/>
              </a:solidFill>
              <a:latin typeface="Calibri"/>
              <a:ea typeface="Calibri"/>
              <a:cs typeface="Calibri"/>
              <a:sym typeface="Calibri"/>
            </a:endParaRPr>
          </a:p>
          <a:p>
            <a:pPr marL="50800" lvl="0">
              <a:lnSpc>
                <a:spcPct val="104444"/>
              </a:lnSpc>
            </a:pPr>
            <a:endParaRPr lang="pt-PT" sz="900" b="1" dirty="0">
              <a:solidFill>
                <a:schemeClr val="dk1"/>
              </a:solidFill>
              <a:latin typeface="Calibri"/>
              <a:ea typeface="Calibri"/>
              <a:cs typeface="Calibri"/>
              <a:sym typeface="Calibri"/>
            </a:endParaRPr>
          </a:p>
          <a:p>
            <a:pPr marL="50800" lvl="0">
              <a:lnSpc>
                <a:spcPct val="104444"/>
              </a:lnSpc>
            </a:pPr>
            <a:endParaRPr lang="pt-PT" sz="900" b="1" dirty="0">
              <a:solidFill>
                <a:schemeClr val="dk1"/>
              </a:solidFill>
              <a:latin typeface="Calibri"/>
              <a:ea typeface="Calibri"/>
              <a:cs typeface="Calibri"/>
              <a:sym typeface="Calibri"/>
            </a:endParaRPr>
          </a:p>
          <a:p>
            <a:pPr marL="50800" lvl="0">
              <a:lnSpc>
                <a:spcPct val="104444"/>
              </a:lnSpc>
            </a:pPr>
            <a:endParaRPr lang="pt-PT" sz="900" b="1" dirty="0">
              <a:solidFill>
                <a:schemeClr val="dk1"/>
              </a:solidFill>
              <a:latin typeface="Calibri"/>
              <a:ea typeface="Calibri"/>
              <a:cs typeface="Calibri"/>
              <a:sym typeface="Calibri"/>
            </a:endParaRPr>
          </a:p>
          <a:p>
            <a:pPr marL="50800" lvl="0">
              <a:lnSpc>
                <a:spcPct val="104444"/>
              </a:lnSpc>
            </a:pPr>
            <a:endParaRPr lang="pt-PT" sz="900" b="1" dirty="0">
              <a:solidFill>
                <a:schemeClr val="dk1"/>
              </a:solidFill>
              <a:latin typeface="Calibri"/>
              <a:ea typeface="Calibri"/>
              <a:cs typeface="Calibri"/>
              <a:sym typeface="Calibri"/>
            </a:endParaRPr>
          </a:p>
          <a:p>
            <a:pPr marL="50800" lvl="0">
              <a:lnSpc>
                <a:spcPct val="104444"/>
              </a:lnSpc>
            </a:pPr>
            <a:endParaRPr lang="pt-PT" sz="900" b="1" dirty="0">
              <a:solidFill>
                <a:schemeClr val="dk1"/>
              </a:solidFill>
              <a:latin typeface="Calibri"/>
              <a:ea typeface="Calibri"/>
              <a:cs typeface="Calibri"/>
              <a:sym typeface="Calibri"/>
            </a:endParaRPr>
          </a:p>
          <a:p>
            <a:pPr marL="50800" lvl="0">
              <a:lnSpc>
                <a:spcPct val="104444"/>
              </a:lnSpc>
            </a:pPr>
            <a:endParaRPr lang="pt-PT" sz="900" b="1" dirty="0">
              <a:solidFill>
                <a:schemeClr val="dk1"/>
              </a:solidFill>
              <a:latin typeface="Calibri"/>
              <a:ea typeface="Calibri"/>
              <a:cs typeface="Calibri"/>
              <a:sym typeface="Calibri"/>
            </a:endParaRPr>
          </a:p>
        </p:txBody>
      </p:sp>
      <p:sp>
        <p:nvSpPr>
          <p:cNvPr id="477" name="Google Shape;477;p33"/>
          <p:cNvSpPr txBox="1"/>
          <p:nvPr/>
        </p:nvSpPr>
        <p:spPr>
          <a:xfrm>
            <a:off x="3902470" y="1353161"/>
            <a:ext cx="1036462" cy="1152110"/>
          </a:xfrm>
          <a:prstGeom prst="rect">
            <a:avLst/>
          </a:prstGeom>
          <a:solidFill>
            <a:srgbClr val="F79646"/>
          </a:solidFill>
          <a:ln>
            <a:noFill/>
          </a:ln>
        </p:spPr>
        <p:txBody>
          <a:bodyPr spcFirstLastPara="1" wrap="square" lIns="0" tIns="0" rIns="0" bIns="0" anchor="ctr" anchorCtr="0">
            <a:spAutoFit/>
          </a:bodyPr>
          <a:lstStyle/>
          <a:p>
            <a:pPr marL="50800" lvl="0" algn="ctr">
              <a:lnSpc>
                <a:spcPct val="104444"/>
              </a:lnSpc>
            </a:pPr>
            <a:r>
              <a:rPr lang="pt-PT" sz="900" b="1" dirty="0">
                <a:solidFill>
                  <a:schemeClr val="dk1"/>
                </a:solidFill>
                <a:latin typeface="Calibri"/>
                <a:ea typeface="Calibri"/>
                <a:cs typeface="Calibri"/>
                <a:sym typeface="Calibri"/>
              </a:rPr>
              <a:t>Oferta genérica Especificidade da produção (por exemplo, rótulo de qualidade, normas, etc.) sem especificidade do sítio</a:t>
            </a:r>
            <a:endParaRPr sz="900" dirty="0">
              <a:solidFill>
                <a:schemeClr val="dk1"/>
              </a:solidFill>
              <a:latin typeface="Calibri"/>
              <a:ea typeface="Calibri"/>
              <a:cs typeface="Calibri"/>
              <a:sym typeface="Calibri"/>
            </a:endParaRPr>
          </a:p>
        </p:txBody>
      </p:sp>
      <p:sp>
        <p:nvSpPr>
          <p:cNvPr id="478" name="Google Shape;478;p33"/>
          <p:cNvSpPr txBox="1"/>
          <p:nvPr/>
        </p:nvSpPr>
        <p:spPr>
          <a:xfrm>
            <a:off x="4932582" y="1354853"/>
            <a:ext cx="1017905" cy="1152110"/>
          </a:xfrm>
          <a:prstGeom prst="rect">
            <a:avLst/>
          </a:prstGeom>
          <a:solidFill>
            <a:srgbClr val="F79646"/>
          </a:solidFill>
          <a:ln>
            <a:noFill/>
          </a:ln>
        </p:spPr>
        <p:txBody>
          <a:bodyPr spcFirstLastPara="1" wrap="square" lIns="0" tIns="0" rIns="0" bIns="0" anchor="ctr" anchorCtr="0">
            <a:spAutoFit/>
          </a:bodyPr>
          <a:lstStyle/>
          <a:p>
            <a:pPr marL="50165" lvl="0" algn="ctr">
              <a:lnSpc>
                <a:spcPct val="104444"/>
              </a:lnSpc>
            </a:pPr>
            <a:r>
              <a:rPr lang="pt-PT" sz="900" b="1" dirty="0">
                <a:solidFill>
                  <a:schemeClr val="dk1"/>
                </a:solidFill>
                <a:latin typeface="Calibri"/>
                <a:ea typeface="Calibri"/>
                <a:cs typeface="Calibri"/>
                <a:sym typeface="Calibri"/>
              </a:rPr>
              <a:t>Especificidade da produção (rótulo, marketing) com referência ao local (por exemplo, montanha, região, "daqui", etc.)</a:t>
            </a:r>
          </a:p>
          <a:p>
            <a:pPr marL="50165" lvl="0" algn="ctr">
              <a:lnSpc>
                <a:spcPct val="104444"/>
              </a:lnSpc>
            </a:pPr>
            <a:endParaRPr lang="pt-PT" sz="900" b="1" dirty="0">
              <a:solidFill>
                <a:schemeClr val="dk1"/>
              </a:solidFill>
              <a:latin typeface="Calibri"/>
              <a:ea typeface="Calibri"/>
              <a:cs typeface="Calibri"/>
              <a:sym typeface="Calibri"/>
            </a:endParaRPr>
          </a:p>
        </p:txBody>
      </p:sp>
      <p:sp>
        <p:nvSpPr>
          <p:cNvPr id="479" name="Google Shape;479;p33"/>
          <p:cNvSpPr txBox="1"/>
          <p:nvPr/>
        </p:nvSpPr>
        <p:spPr>
          <a:xfrm>
            <a:off x="5962694" y="1354853"/>
            <a:ext cx="1017905" cy="1152110"/>
          </a:xfrm>
          <a:prstGeom prst="rect">
            <a:avLst/>
          </a:prstGeom>
          <a:solidFill>
            <a:srgbClr val="F79646"/>
          </a:solidFill>
          <a:ln>
            <a:noFill/>
          </a:ln>
        </p:spPr>
        <p:txBody>
          <a:bodyPr spcFirstLastPara="1" wrap="square" lIns="0" tIns="0" rIns="0" bIns="0" anchor="ctr" anchorCtr="0">
            <a:spAutoFit/>
          </a:bodyPr>
          <a:lstStyle/>
          <a:p>
            <a:pPr marL="50165" lvl="0" algn="ctr">
              <a:lnSpc>
                <a:spcPct val="104444"/>
              </a:lnSpc>
            </a:pPr>
            <a:r>
              <a:rPr lang="pt-PT" sz="900" b="1" dirty="0">
                <a:solidFill>
                  <a:schemeClr val="dk1"/>
                </a:solidFill>
                <a:latin typeface="Calibri"/>
                <a:ea typeface="Calibri"/>
                <a:cs typeface="Calibri"/>
                <a:sym typeface="Calibri"/>
              </a:rPr>
              <a:t>Especificidade do produto + especificidade da origem geográfica (SIQO)</a:t>
            </a:r>
          </a:p>
          <a:p>
            <a:pPr marL="50165" lvl="0" algn="ctr">
              <a:lnSpc>
                <a:spcPct val="104444"/>
              </a:lnSpc>
            </a:pPr>
            <a:endParaRPr lang="pt-PT" sz="900" b="1" dirty="0">
              <a:solidFill>
                <a:schemeClr val="dk1"/>
              </a:solidFill>
              <a:latin typeface="Calibri"/>
              <a:ea typeface="Calibri"/>
              <a:cs typeface="Calibri"/>
              <a:sym typeface="Calibri"/>
            </a:endParaRPr>
          </a:p>
          <a:p>
            <a:pPr marL="50165" lvl="0" algn="ctr">
              <a:lnSpc>
                <a:spcPct val="104444"/>
              </a:lnSpc>
            </a:pPr>
            <a:endParaRPr lang="pt-PT" sz="900" b="1" dirty="0">
              <a:solidFill>
                <a:schemeClr val="dk1"/>
              </a:solidFill>
              <a:latin typeface="Calibri"/>
              <a:ea typeface="Calibri"/>
              <a:cs typeface="Calibri"/>
              <a:sym typeface="Calibri"/>
            </a:endParaRPr>
          </a:p>
          <a:p>
            <a:pPr marL="50165" lvl="0" algn="ctr">
              <a:lnSpc>
                <a:spcPct val="104444"/>
              </a:lnSpc>
            </a:pPr>
            <a:endParaRPr sz="900" dirty="0">
              <a:solidFill>
                <a:schemeClr val="dk1"/>
              </a:solidFill>
              <a:latin typeface="Calibri"/>
              <a:ea typeface="Calibri"/>
              <a:cs typeface="Calibri"/>
              <a:sym typeface="Calibri"/>
            </a:endParaRPr>
          </a:p>
        </p:txBody>
      </p:sp>
      <p:sp>
        <p:nvSpPr>
          <p:cNvPr id="480" name="Google Shape;480;p33"/>
          <p:cNvSpPr txBox="1"/>
          <p:nvPr/>
        </p:nvSpPr>
        <p:spPr>
          <a:xfrm>
            <a:off x="6992806" y="1354853"/>
            <a:ext cx="1017905" cy="1152110"/>
          </a:xfrm>
          <a:prstGeom prst="rect">
            <a:avLst/>
          </a:prstGeom>
          <a:solidFill>
            <a:srgbClr val="F79646"/>
          </a:solidFill>
          <a:ln>
            <a:noFill/>
          </a:ln>
        </p:spPr>
        <p:txBody>
          <a:bodyPr spcFirstLastPara="1" wrap="square" lIns="0" tIns="0" rIns="0" bIns="0" anchor="ctr" anchorCtr="0">
            <a:spAutoFit/>
          </a:bodyPr>
          <a:lstStyle/>
          <a:p>
            <a:pPr marL="50165" lvl="0" algn="ctr">
              <a:lnSpc>
                <a:spcPct val="104444"/>
              </a:lnSpc>
            </a:pPr>
            <a:r>
              <a:rPr lang="pt-PT" sz="900" b="1" dirty="0">
                <a:solidFill>
                  <a:schemeClr val="dk1"/>
                </a:solidFill>
                <a:latin typeface="Calibri"/>
                <a:ea typeface="Calibri"/>
                <a:cs typeface="Calibri"/>
                <a:sym typeface="Calibri"/>
              </a:rPr>
              <a:t>Especificidade territorial (produtos e "cabaz de bens"; integração de valores culturais e simbólicos)</a:t>
            </a:r>
          </a:p>
          <a:p>
            <a:pPr marL="50165" lvl="0" algn="ctr">
              <a:lnSpc>
                <a:spcPct val="104444"/>
              </a:lnSpc>
            </a:pPr>
            <a:endParaRPr lang="pt-PT" sz="900" b="1" dirty="0">
              <a:solidFill>
                <a:schemeClr val="dk1"/>
              </a:solidFill>
              <a:latin typeface="Calibri"/>
              <a:ea typeface="Calibri"/>
              <a:cs typeface="Calibri"/>
              <a:sym typeface="Calibri"/>
            </a:endParaRPr>
          </a:p>
          <a:p>
            <a:pPr marL="50165" lvl="0" algn="ctr">
              <a:lnSpc>
                <a:spcPct val="104444"/>
              </a:lnSpc>
            </a:pPr>
            <a:endParaRPr sz="900" dirty="0">
              <a:solidFill>
                <a:schemeClr val="dk1"/>
              </a:solidFill>
              <a:latin typeface="Calibri"/>
              <a:ea typeface="Calibri"/>
              <a:cs typeface="Calibri"/>
              <a:sym typeface="Calibri"/>
            </a:endParaRPr>
          </a:p>
        </p:txBody>
      </p:sp>
      <p:sp>
        <p:nvSpPr>
          <p:cNvPr id="481" name="Google Shape;481;p33"/>
          <p:cNvSpPr txBox="1"/>
          <p:nvPr/>
        </p:nvSpPr>
        <p:spPr>
          <a:xfrm>
            <a:off x="1842246" y="2561538"/>
            <a:ext cx="1017905" cy="509627"/>
          </a:xfrm>
          <a:prstGeom prst="rect">
            <a:avLst/>
          </a:prstGeom>
          <a:solidFill>
            <a:srgbClr val="FCDDCF"/>
          </a:solidFill>
          <a:ln>
            <a:noFill/>
          </a:ln>
        </p:spPr>
        <p:txBody>
          <a:bodyPr spcFirstLastPara="1" wrap="square" lIns="0" tIns="0" rIns="0" bIns="0" anchor="ctr" anchorCtr="0">
            <a:spAutoFit/>
          </a:bodyPr>
          <a:lstStyle/>
          <a:p>
            <a:pPr marL="50165" lvl="0">
              <a:lnSpc>
                <a:spcPct val="91666"/>
              </a:lnSpc>
            </a:pPr>
            <a:r>
              <a:rPr lang="pt-PT" sz="900" dirty="0">
                <a:solidFill>
                  <a:schemeClr val="dk1"/>
                </a:solidFill>
                <a:latin typeface="Calibri"/>
                <a:ea typeface="Calibri"/>
                <a:cs typeface="Calibri"/>
                <a:sym typeface="Calibri"/>
              </a:rPr>
              <a:t>Valorização no mercado regional/nacional</a:t>
            </a:r>
          </a:p>
          <a:p>
            <a:pPr marL="50165" lvl="0">
              <a:lnSpc>
                <a:spcPct val="91666"/>
              </a:lnSpc>
            </a:pPr>
            <a:endParaRPr sz="900" dirty="0">
              <a:solidFill>
                <a:schemeClr val="dk1"/>
              </a:solidFill>
              <a:latin typeface="Calibri"/>
              <a:ea typeface="Calibri"/>
              <a:cs typeface="Calibri"/>
              <a:sym typeface="Calibri"/>
            </a:endParaRPr>
          </a:p>
        </p:txBody>
      </p:sp>
      <p:sp>
        <p:nvSpPr>
          <p:cNvPr id="482" name="Google Shape;482;p33"/>
          <p:cNvSpPr txBox="1"/>
          <p:nvPr/>
        </p:nvSpPr>
        <p:spPr>
          <a:xfrm>
            <a:off x="1842246" y="3062276"/>
            <a:ext cx="1017905" cy="713337"/>
          </a:xfrm>
          <a:prstGeom prst="rect">
            <a:avLst/>
          </a:prstGeom>
          <a:solidFill>
            <a:srgbClr val="FDEFE9"/>
          </a:solidFill>
          <a:ln>
            <a:noFill/>
          </a:ln>
        </p:spPr>
        <p:txBody>
          <a:bodyPr spcFirstLastPara="1" wrap="square" lIns="0" tIns="0" rIns="0" bIns="0" anchor="t" anchorCtr="0">
            <a:spAutoFit/>
          </a:bodyPr>
          <a:lstStyle/>
          <a:p>
            <a:pPr marL="50165" lvl="0">
              <a:lnSpc>
                <a:spcPct val="103333"/>
              </a:lnSpc>
            </a:pPr>
            <a:r>
              <a:rPr lang="pt-PT" sz="900" dirty="0">
                <a:solidFill>
                  <a:schemeClr val="dk1"/>
                </a:solidFill>
                <a:latin typeface="Calibri"/>
                <a:ea typeface="Calibri"/>
                <a:cs typeface="Calibri"/>
                <a:sym typeface="Calibri"/>
              </a:rPr>
              <a:t>Desenvolvimento local (economia + relações sociais)</a:t>
            </a:r>
          </a:p>
          <a:p>
            <a:pPr marL="50165" lvl="0">
              <a:lnSpc>
                <a:spcPct val="103333"/>
              </a:lnSpc>
            </a:pPr>
            <a:endParaRPr lang="pt-PT" sz="900" dirty="0">
              <a:solidFill>
                <a:schemeClr val="dk1"/>
              </a:solidFill>
              <a:latin typeface="Calibri"/>
              <a:ea typeface="Calibri"/>
              <a:cs typeface="Calibri"/>
              <a:sym typeface="Calibri"/>
            </a:endParaRPr>
          </a:p>
          <a:p>
            <a:pPr marL="50165" lvl="0">
              <a:lnSpc>
                <a:spcPct val="103333"/>
              </a:lnSpc>
            </a:pPr>
            <a:endParaRPr sz="900" dirty="0">
              <a:solidFill>
                <a:schemeClr val="dk1"/>
              </a:solidFill>
              <a:latin typeface="Calibri"/>
              <a:ea typeface="Calibri"/>
              <a:cs typeface="Calibri"/>
              <a:sym typeface="Calibri"/>
            </a:endParaRPr>
          </a:p>
        </p:txBody>
      </p:sp>
      <p:sp>
        <p:nvSpPr>
          <p:cNvPr id="483" name="Google Shape;483;p33"/>
          <p:cNvSpPr txBox="1"/>
          <p:nvPr/>
        </p:nvSpPr>
        <p:spPr>
          <a:xfrm>
            <a:off x="1842246" y="3760883"/>
            <a:ext cx="1017905" cy="998671"/>
          </a:xfrm>
          <a:prstGeom prst="rect">
            <a:avLst/>
          </a:prstGeom>
          <a:solidFill>
            <a:srgbClr val="FCDDCF"/>
          </a:solidFill>
          <a:ln>
            <a:noFill/>
          </a:ln>
        </p:spPr>
        <p:txBody>
          <a:bodyPr spcFirstLastPara="1" wrap="square" lIns="0" tIns="0" rIns="0" bIns="0" anchor="t" anchorCtr="0">
            <a:spAutoFit/>
          </a:bodyPr>
          <a:lstStyle/>
          <a:p>
            <a:pPr marL="50165" lvl="0">
              <a:lnSpc>
                <a:spcPct val="102777"/>
              </a:lnSpc>
            </a:pPr>
            <a:r>
              <a:rPr lang="pt-PT" sz="900" dirty="0">
                <a:solidFill>
                  <a:schemeClr val="dk1"/>
                </a:solidFill>
                <a:latin typeface="Calibri"/>
                <a:ea typeface="Calibri"/>
                <a:cs typeface="Calibri"/>
                <a:sym typeface="Calibri"/>
              </a:rPr>
              <a:t>Desenvolvimento "territorial", coletivo entre diferentes </a:t>
            </a:r>
            <a:r>
              <a:rPr lang="pt-PT" sz="900" dirty="0" err="1">
                <a:solidFill>
                  <a:schemeClr val="dk1"/>
                </a:solidFill>
                <a:latin typeface="Calibri"/>
                <a:ea typeface="Calibri"/>
                <a:cs typeface="Calibri"/>
                <a:sym typeface="Calibri"/>
              </a:rPr>
              <a:t>actores</a:t>
            </a:r>
            <a:r>
              <a:rPr lang="pt-PT" sz="900" dirty="0">
                <a:solidFill>
                  <a:schemeClr val="dk1"/>
                </a:solidFill>
                <a:latin typeface="Calibri"/>
                <a:ea typeface="Calibri"/>
                <a:cs typeface="Calibri"/>
                <a:sym typeface="Calibri"/>
              </a:rPr>
              <a:t>, papel intercessor do turismo</a:t>
            </a:r>
          </a:p>
          <a:p>
            <a:pPr marL="50165" lvl="0">
              <a:lnSpc>
                <a:spcPct val="102777"/>
              </a:lnSpc>
            </a:pPr>
            <a:endParaRPr sz="900" dirty="0">
              <a:solidFill>
                <a:schemeClr val="dk1"/>
              </a:solidFill>
              <a:latin typeface="Calibri"/>
              <a:ea typeface="Calibri"/>
              <a:cs typeface="Calibri"/>
              <a:sym typeface="Calibri"/>
            </a:endParaRPr>
          </a:p>
        </p:txBody>
      </p:sp>
      <p:grpSp>
        <p:nvGrpSpPr>
          <p:cNvPr id="484" name="Google Shape;484;p33"/>
          <p:cNvGrpSpPr/>
          <p:nvPr/>
        </p:nvGrpSpPr>
        <p:grpSpPr>
          <a:xfrm>
            <a:off x="1795272" y="908303"/>
            <a:ext cx="6376416" cy="307848"/>
            <a:chOff x="1795272" y="908303"/>
            <a:chExt cx="6376416" cy="307848"/>
          </a:xfrm>
        </p:grpSpPr>
        <p:pic>
          <p:nvPicPr>
            <p:cNvPr id="485" name="Google Shape;485;p33"/>
            <p:cNvPicPr preferRelativeResize="0"/>
            <p:nvPr/>
          </p:nvPicPr>
          <p:blipFill rotWithShape="1">
            <a:blip r:embed="rId3">
              <a:alphaModFix/>
            </a:blip>
            <a:srcRect/>
            <a:stretch/>
          </p:blipFill>
          <p:spPr>
            <a:xfrm>
              <a:off x="1795272" y="908303"/>
              <a:ext cx="6376416" cy="307848"/>
            </a:xfrm>
            <a:prstGeom prst="rect">
              <a:avLst/>
            </a:prstGeom>
            <a:noFill/>
            <a:ln>
              <a:noFill/>
            </a:ln>
          </p:spPr>
        </p:pic>
        <p:sp>
          <p:nvSpPr>
            <p:cNvPr id="486" name="Google Shape;486;p33"/>
            <p:cNvSpPr/>
            <p:nvPr/>
          </p:nvSpPr>
          <p:spPr>
            <a:xfrm>
              <a:off x="1835896" y="982692"/>
              <a:ext cx="6181090" cy="118110"/>
            </a:xfrm>
            <a:custGeom>
              <a:avLst/>
              <a:gdLst/>
              <a:ahLst/>
              <a:cxnLst/>
              <a:rect l="l" t="t" r="r" b="b"/>
              <a:pathLst>
                <a:path w="6181090" h="118109" extrusionOk="0">
                  <a:moveTo>
                    <a:pt x="6130316" y="58953"/>
                  </a:moveTo>
                  <a:lnTo>
                    <a:pt x="6066863" y="95967"/>
                  </a:lnTo>
                  <a:lnTo>
                    <a:pt x="6064817" y="103745"/>
                  </a:lnTo>
                  <a:lnTo>
                    <a:pt x="6071885" y="115862"/>
                  </a:lnTo>
                  <a:lnTo>
                    <a:pt x="6079661" y="117908"/>
                  </a:lnTo>
                  <a:lnTo>
                    <a:pt x="6158954" y="71653"/>
                  </a:lnTo>
                  <a:lnTo>
                    <a:pt x="6155583" y="71653"/>
                  </a:lnTo>
                  <a:lnTo>
                    <a:pt x="6155583" y="69923"/>
                  </a:lnTo>
                  <a:lnTo>
                    <a:pt x="6149121" y="69923"/>
                  </a:lnTo>
                  <a:lnTo>
                    <a:pt x="6130316" y="58953"/>
                  </a:lnTo>
                  <a:close/>
                </a:path>
                <a:path w="6181090" h="118109" extrusionOk="0">
                  <a:moveTo>
                    <a:pt x="6108544" y="46253"/>
                  </a:moveTo>
                  <a:lnTo>
                    <a:pt x="0" y="46253"/>
                  </a:lnTo>
                  <a:lnTo>
                    <a:pt x="0" y="71653"/>
                  </a:lnTo>
                  <a:lnTo>
                    <a:pt x="6108545" y="71653"/>
                  </a:lnTo>
                  <a:lnTo>
                    <a:pt x="6130316" y="58953"/>
                  </a:lnTo>
                  <a:lnTo>
                    <a:pt x="6108544" y="46253"/>
                  </a:lnTo>
                  <a:close/>
                </a:path>
                <a:path w="6181090" h="118109" extrusionOk="0">
                  <a:moveTo>
                    <a:pt x="6158953" y="46253"/>
                  </a:moveTo>
                  <a:lnTo>
                    <a:pt x="6155583" y="46253"/>
                  </a:lnTo>
                  <a:lnTo>
                    <a:pt x="6155583" y="71653"/>
                  </a:lnTo>
                  <a:lnTo>
                    <a:pt x="6158954" y="71653"/>
                  </a:lnTo>
                  <a:lnTo>
                    <a:pt x="6180725" y="58953"/>
                  </a:lnTo>
                  <a:lnTo>
                    <a:pt x="6158953" y="46253"/>
                  </a:lnTo>
                  <a:close/>
                </a:path>
                <a:path w="6181090" h="118109" extrusionOk="0">
                  <a:moveTo>
                    <a:pt x="6149121" y="47984"/>
                  </a:moveTo>
                  <a:lnTo>
                    <a:pt x="6130316" y="58953"/>
                  </a:lnTo>
                  <a:lnTo>
                    <a:pt x="6149121" y="69923"/>
                  </a:lnTo>
                  <a:lnTo>
                    <a:pt x="6149121" y="47984"/>
                  </a:lnTo>
                  <a:close/>
                </a:path>
                <a:path w="6181090" h="118109" extrusionOk="0">
                  <a:moveTo>
                    <a:pt x="6155583" y="47984"/>
                  </a:moveTo>
                  <a:lnTo>
                    <a:pt x="6149121" y="47984"/>
                  </a:lnTo>
                  <a:lnTo>
                    <a:pt x="6149121" y="69923"/>
                  </a:lnTo>
                  <a:lnTo>
                    <a:pt x="6155583" y="69923"/>
                  </a:lnTo>
                  <a:lnTo>
                    <a:pt x="6155583" y="47984"/>
                  </a:lnTo>
                  <a:close/>
                </a:path>
                <a:path w="6181090" h="118109" extrusionOk="0">
                  <a:moveTo>
                    <a:pt x="6079661" y="0"/>
                  </a:moveTo>
                  <a:lnTo>
                    <a:pt x="6071885" y="2045"/>
                  </a:lnTo>
                  <a:lnTo>
                    <a:pt x="6064817" y="14163"/>
                  </a:lnTo>
                  <a:lnTo>
                    <a:pt x="6066863" y="21939"/>
                  </a:lnTo>
                  <a:lnTo>
                    <a:pt x="6130317" y="58953"/>
                  </a:lnTo>
                  <a:lnTo>
                    <a:pt x="6149121" y="47984"/>
                  </a:lnTo>
                  <a:lnTo>
                    <a:pt x="6155583" y="47984"/>
                  </a:lnTo>
                  <a:lnTo>
                    <a:pt x="6155583" y="46253"/>
                  </a:lnTo>
                  <a:lnTo>
                    <a:pt x="6158953" y="46253"/>
                  </a:lnTo>
                  <a:lnTo>
                    <a:pt x="6079661" y="0"/>
                  </a:lnTo>
                  <a:close/>
                </a:path>
              </a:pathLst>
            </a:custGeom>
            <a:solidFill>
              <a:srgbClr val="4F81B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87" name="Google Shape;487;p33"/>
          <p:cNvSpPr/>
          <p:nvPr/>
        </p:nvSpPr>
        <p:spPr>
          <a:xfrm>
            <a:off x="2854971" y="2548621"/>
            <a:ext cx="5161915" cy="2165350"/>
          </a:xfrm>
          <a:custGeom>
            <a:avLst/>
            <a:gdLst/>
            <a:ahLst/>
            <a:cxnLst/>
            <a:rect l="l" t="t" r="r" b="b"/>
            <a:pathLst>
              <a:path w="5161915" h="2165350" extrusionOk="0">
                <a:moveTo>
                  <a:pt x="9726" y="0"/>
                </a:moveTo>
                <a:lnTo>
                  <a:pt x="0" y="23463"/>
                </a:lnTo>
                <a:lnTo>
                  <a:pt x="70391" y="52645"/>
                </a:lnTo>
                <a:lnTo>
                  <a:pt x="80117" y="29182"/>
                </a:lnTo>
                <a:lnTo>
                  <a:pt x="9726" y="0"/>
                </a:lnTo>
                <a:close/>
              </a:path>
              <a:path w="5161915" h="2165350" extrusionOk="0">
                <a:moveTo>
                  <a:pt x="103581" y="38908"/>
                </a:moveTo>
                <a:lnTo>
                  <a:pt x="93854" y="62373"/>
                </a:lnTo>
                <a:lnTo>
                  <a:pt x="164245" y="91555"/>
                </a:lnTo>
                <a:lnTo>
                  <a:pt x="173972" y="68091"/>
                </a:lnTo>
                <a:lnTo>
                  <a:pt x="103581" y="38908"/>
                </a:lnTo>
                <a:close/>
              </a:path>
              <a:path w="5161915" h="2165350" extrusionOk="0">
                <a:moveTo>
                  <a:pt x="197435" y="77819"/>
                </a:moveTo>
                <a:lnTo>
                  <a:pt x="187708" y="101282"/>
                </a:lnTo>
                <a:lnTo>
                  <a:pt x="258099" y="130464"/>
                </a:lnTo>
                <a:lnTo>
                  <a:pt x="267826" y="107001"/>
                </a:lnTo>
                <a:lnTo>
                  <a:pt x="197435" y="77819"/>
                </a:lnTo>
                <a:close/>
              </a:path>
              <a:path w="5161915" h="2165350" extrusionOk="0">
                <a:moveTo>
                  <a:pt x="291289" y="116728"/>
                </a:moveTo>
                <a:lnTo>
                  <a:pt x="281562" y="140191"/>
                </a:lnTo>
                <a:lnTo>
                  <a:pt x="351953" y="169373"/>
                </a:lnTo>
                <a:lnTo>
                  <a:pt x="361680" y="145910"/>
                </a:lnTo>
                <a:lnTo>
                  <a:pt x="291289" y="116728"/>
                </a:lnTo>
                <a:close/>
              </a:path>
              <a:path w="5161915" h="2165350" extrusionOk="0">
                <a:moveTo>
                  <a:pt x="385144" y="155637"/>
                </a:moveTo>
                <a:lnTo>
                  <a:pt x="375417" y="179100"/>
                </a:lnTo>
                <a:lnTo>
                  <a:pt x="445808" y="208282"/>
                </a:lnTo>
                <a:lnTo>
                  <a:pt x="455535" y="184819"/>
                </a:lnTo>
                <a:lnTo>
                  <a:pt x="385144" y="155637"/>
                </a:lnTo>
                <a:close/>
              </a:path>
              <a:path w="5161915" h="2165350" extrusionOk="0">
                <a:moveTo>
                  <a:pt x="478998" y="194546"/>
                </a:moveTo>
                <a:lnTo>
                  <a:pt x="469271" y="218010"/>
                </a:lnTo>
                <a:lnTo>
                  <a:pt x="539662" y="247192"/>
                </a:lnTo>
                <a:lnTo>
                  <a:pt x="549389" y="223728"/>
                </a:lnTo>
                <a:lnTo>
                  <a:pt x="478998" y="194546"/>
                </a:lnTo>
                <a:close/>
              </a:path>
              <a:path w="5161915" h="2165350" extrusionOk="0">
                <a:moveTo>
                  <a:pt x="572852" y="233456"/>
                </a:moveTo>
                <a:lnTo>
                  <a:pt x="563125" y="256919"/>
                </a:lnTo>
                <a:lnTo>
                  <a:pt x="633516" y="286101"/>
                </a:lnTo>
                <a:lnTo>
                  <a:pt x="643243" y="262638"/>
                </a:lnTo>
                <a:lnTo>
                  <a:pt x="572852" y="233456"/>
                </a:lnTo>
                <a:close/>
              </a:path>
              <a:path w="5161915" h="2165350" extrusionOk="0">
                <a:moveTo>
                  <a:pt x="666706" y="272365"/>
                </a:moveTo>
                <a:lnTo>
                  <a:pt x="656979" y="295828"/>
                </a:lnTo>
                <a:lnTo>
                  <a:pt x="727370" y="325010"/>
                </a:lnTo>
                <a:lnTo>
                  <a:pt x="737097" y="301547"/>
                </a:lnTo>
                <a:lnTo>
                  <a:pt x="666706" y="272365"/>
                </a:lnTo>
                <a:close/>
              </a:path>
              <a:path w="5161915" h="2165350" extrusionOk="0">
                <a:moveTo>
                  <a:pt x="760561" y="311274"/>
                </a:moveTo>
                <a:lnTo>
                  <a:pt x="750834" y="334737"/>
                </a:lnTo>
                <a:lnTo>
                  <a:pt x="821225" y="363919"/>
                </a:lnTo>
                <a:lnTo>
                  <a:pt x="830952" y="340456"/>
                </a:lnTo>
                <a:lnTo>
                  <a:pt x="760561" y="311274"/>
                </a:lnTo>
                <a:close/>
              </a:path>
              <a:path w="5161915" h="2165350" extrusionOk="0">
                <a:moveTo>
                  <a:pt x="854415" y="350183"/>
                </a:moveTo>
                <a:lnTo>
                  <a:pt x="844688" y="373647"/>
                </a:lnTo>
                <a:lnTo>
                  <a:pt x="915079" y="402830"/>
                </a:lnTo>
                <a:lnTo>
                  <a:pt x="924806" y="379365"/>
                </a:lnTo>
                <a:lnTo>
                  <a:pt x="854415" y="350183"/>
                </a:lnTo>
                <a:close/>
              </a:path>
              <a:path w="5161915" h="2165350" extrusionOk="0">
                <a:moveTo>
                  <a:pt x="948269" y="389093"/>
                </a:moveTo>
                <a:lnTo>
                  <a:pt x="938542" y="412556"/>
                </a:lnTo>
                <a:lnTo>
                  <a:pt x="1008933" y="441739"/>
                </a:lnTo>
                <a:lnTo>
                  <a:pt x="1018660" y="418275"/>
                </a:lnTo>
                <a:lnTo>
                  <a:pt x="948269" y="389093"/>
                </a:lnTo>
                <a:close/>
              </a:path>
              <a:path w="5161915" h="2165350" extrusionOk="0">
                <a:moveTo>
                  <a:pt x="1042123" y="428002"/>
                </a:moveTo>
                <a:lnTo>
                  <a:pt x="1032396" y="451465"/>
                </a:lnTo>
                <a:lnTo>
                  <a:pt x="1102787" y="480648"/>
                </a:lnTo>
                <a:lnTo>
                  <a:pt x="1112514" y="457184"/>
                </a:lnTo>
                <a:lnTo>
                  <a:pt x="1042123" y="428002"/>
                </a:lnTo>
                <a:close/>
              </a:path>
              <a:path w="5161915" h="2165350" extrusionOk="0">
                <a:moveTo>
                  <a:pt x="1135978" y="466911"/>
                </a:moveTo>
                <a:lnTo>
                  <a:pt x="1126251" y="490374"/>
                </a:lnTo>
                <a:lnTo>
                  <a:pt x="1196642" y="519556"/>
                </a:lnTo>
                <a:lnTo>
                  <a:pt x="1206369" y="496093"/>
                </a:lnTo>
                <a:lnTo>
                  <a:pt x="1135978" y="466911"/>
                </a:lnTo>
                <a:close/>
              </a:path>
              <a:path w="5161915" h="2165350" extrusionOk="0">
                <a:moveTo>
                  <a:pt x="1229832" y="505820"/>
                </a:moveTo>
                <a:lnTo>
                  <a:pt x="1220105" y="529285"/>
                </a:lnTo>
                <a:lnTo>
                  <a:pt x="1290496" y="558467"/>
                </a:lnTo>
                <a:lnTo>
                  <a:pt x="1300223" y="535002"/>
                </a:lnTo>
                <a:lnTo>
                  <a:pt x="1229832" y="505820"/>
                </a:lnTo>
                <a:close/>
              </a:path>
              <a:path w="5161915" h="2165350" extrusionOk="0">
                <a:moveTo>
                  <a:pt x="1323686" y="544730"/>
                </a:moveTo>
                <a:lnTo>
                  <a:pt x="1313959" y="568194"/>
                </a:lnTo>
                <a:lnTo>
                  <a:pt x="1384350" y="597376"/>
                </a:lnTo>
                <a:lnTo>
                  <a:pt x="1394077" y="573913"/>
                </a:lnTo>
                <a:lnTo>
                  <a:pt x="1323686" y="544730"/>
                </a:lnTo>
                <a:close/>
              </a:path>
              <a:path w="5161915" h="2165350" extrusionOk="0">
                <a:moveTo>
                  <a:pt x="1417540" y="583639"/>
                </a:moveTo>
                <a:lnTo>
                  <a:pt x="1407814" y="607103"/>
                </a:lnTo>
                <a:lnTo>
                  <a:pt x="1478205" y="636285"/>
                </a:lnTo>
                <a:lnTo>
                  <a:pt x="1487931" y="612821"/>
                </a:lnTo>
                <a:lnTo>
                  <a:pt x="1417540" y="583639"/>
                </a:lnTo>
                <a:close/>
              </a:path>
              <a:path w="5161915" h="2165350" extrusionOk="0">
                <a:moveTo>
                  <a:pt x="1511395" y="622548"/>
                </a:moveTo>
                <a:lnTo>
                  <a:pt x="1501668" y="646012"/>
                </a:lnTo>
                <a:lnTo>
                  <a:pt x="1572059" y="675194"/>
                </a:lnTo>
                <a:lnTo>
                  <a:pt x="1581786" y="651730"/>
                </a:lnTo>
                <a:lnTo>
                  <a:pt x="1511395" y="622548"/>
                </a:lnTo>
                <a:close/>
              </a:path>
              <a:path w="5161915" h="2165350" extrusionOk="0">
                <a:moveTo>
                  <a:pt x="1605249" y="661457"/>
                </a:moveTo>
                <a:lnTo>
                  <a:pt x="1595522" y="684922"/>
                </a:lnTo>
                <a:lnTo>
                  <a:pt x="1665913" y="714104"/>
                </a:lnTo>
                <a:lnTo>
                  <a:pt x="1675640" y="690639"/>
                </a:lnTo>
                <a:lnTo>
                  <a:pt x="1605249" y="661457"/>
                </a:lnTo>
                <a:close/>
              </a:path>
              <a:path w="5161915" h="2165350" extrusionOk="0">
                <a:moveTo>
                  <a:pt x="1699105" y="700368"/>
                </a:moveTo>
                <a:lnTo>
                  <a:pt x="1689376" y="723831"/>
                </a:lnTo>
                <a:lnTo>
                  <a:pt x="1759767" y="753013"/>
                </a:lnTo>
                <a:lnTo>
                  <a:pt x="1769494" y="729550"/>
                </a:lnTo>
                <a:lnTo>
                  <a:pt x="1699105" y="700368"/>
                </a:lnTo>
                <a:close/>
              </a:path>
              <a:path w="5161915" h="2165350" extrusionOk="0">
                <a:moveTo>
                  <a:pt x="1792959" y="739277"/>
                </a:moveTo>
                <a:lnTo>
                  <a:pt x="1783231" y="762740"/>
                </a:lnTo>
                <a:lnTo>
                  <a:pt x="1853622" y="791922"/>
                </a:lnTo>
                <a:lnTo>
                  <a:pt x="1863349" y="768459"/>
                </a:lnTo>
                <a:lnTo>
                  <a:pt x="1792959" y="739277"/>
                </a:lnTo>
                <a:close/>
              </a:path>
              <a:path w="5161915" h="2165350" extrusionOk="0">
                <a:moveTo>
                  <a:pt x="1886813" y="778186"/>
                </a:moveTo>
                <a:lnTo>
                  <a:pt x="1877085" y="801649"/>
                </a:lnTo>
                <a:lnTo>
                  <a:pt x="1947476" y="830831"/>
                </a:lnTo>
                <a:lnTo>
                  <a:pt x="1957204" y="807368"/>
                </a:lnTo>
                <a:lnTo>
                  <a:pt x="1886813" y="778186"/>
                </a:lnTo>
                <a:close/>
              </a:path>
              <a:path w="5161915" h="2165350" extrusionOk="0">
                <a:moveTo>
                  <a:pt x="1980667" y="817095"/>
                </a:moveTo>
                <a:lnTo>
                  <a:pt x="1970940" y="840559"/>
                </a:lnTo>
                <a:lnTo>
                  <a:pt x="2041330" y="869741"/>
                </a:lnTo>
                <a:lnTo>
                  <a:pt x="2051058" y="846277"/>
                </a:lnTo>
                <a:lnTo>
                  <a:pt x="1980667" y="817095"/>
                </a:lnTo>
                <a:close/>
              </a:path>
              <a:path w="5161915" h="2165350" extrusionOk="0">
                <a:moveTo>
                  <a:pt x="2074522" y="856005"/>
                </a:moveTo>
                <a:lnTo>
                  <a:pt x="2064795" y="879468"/>
                </a:lnTo>
                <a:lnTo>
                  <a:pt x="2135184" y="908650"/>
                </a:lnTo>
                <a:lnTo>
                  <a:pt x="2144913" y="885187"/>
                </a:lnTo>
                <a:lnTo>
                  <a:pt x="2074522" y="856005"/>
                </a:lnTo>
                <a:close/>
              </a:path>
              <a:path w="5161915" h="2165350" extrusionOk="0">
                <a:moveTo>
                  <a:pt x="2168376" y="894914"/>
                </a:moveTo>
                <a:lnTo>
                  <a:pt x="2158649" y="918377"/>
                </a:lnTo>
                <a:lnTo>
                  <a:pt x="2229039" y="947559"/>
                </a:lnTo>
                <a:lnTo>
                  <a:pt x="2238767" y="924096"/>
                </a:lnTo>
                <a:lnTo>
                  <a:pt x="2168376" y="894914"/>
                </a:lnTo>
                <a:close/>
              </a:path>
              <a:path w="5161915" h="2165350" extrusionOk="0">
                <a:moveTo>
                  <a:pt x="2262230" y="933823"/>
                </a:moveTo>
                <a:lnTo>
                  <a:pt x="2252503" y="957286"/>
                </a:lnTo>
                <a:lnTo>
                  <a:pt x="2322893" y="986468"/>
                </a:lnTo>
                <a:lnTo>
                  <a:pt x="2332621" y="963005"/>
                </a:lnTo>
                <a:lnTo>
                  <a:pt x="2262230" y="933823"/>
                </a:lnTo>
                <a:close/>
              </a:path>
              <a:path w="5161915" h="2165350" extrusionOk="0">
                <a:moveTo>
                  <a:pt x="2356084" y="972732"/>
                </a:moveTo>
                <a:lnTo>
                  <a:pt x="2346356" y="996196"/>
                </a:lnTo>
                <a:lnTo>
                  <a:pt x="2416747" y="1025378"/>
                </a:lnTo>
                <a:lnTo>
                  <a:pt x="2426475" y="1001914"/>
                </a:lnTo>
                <a:lnTo>
                  <a:pt x="2356084" y="972732"/>
                </a:lnTo>
                <a:close/>
              </a:path>
              <a:path w="5161915" h="2165350" extrusionOk="0">
                <a:moveTo>
                  <a:pt x="2449939" y="1011642"/>
                </a:moveTo>
                <a:lnTo>
                  <a:pt x="2440211" y="1035105"/>
                </a:lnTo>
                <a:lnTo>
                  <a:pt x="2510602" y="1064287"/>
                </a:lnTo>
                <a:lnTo>
                  <a:pt x="2520330" y="1040824"/>
                </a:lnTo>
                <a:lnTo>
                  <a:pt x="2449939" y="1011642"/>
                </a:lnTo>
                <a:close/>
              </a:path>
              <a:path w="5161915" h="2165350" extrusionOk="0">
                <a:moveTo>
                  <a:pt x="2543793" y="1050551"/>
                </a:moveTo>
                <a:lnTo>
                  <a:pt x="2534065" y="1074014"/>
                </a:lnTo>
                <a:lnTo>
                  <a:pt x="2604456" y="1103196"/>
                </a:lnTo>
                <a:lnTo>
                  <a:pt x="2614184" y="1079733"/>
                </a:lnTo>
                <a:lnTo>
                  <a:pt x="2543793" y="1050551"/>
                </a:lnTo>
                <a:close/>
              </a:path>
              <a:path w="5161915" h="2165350" extrusionOk="0">
                <a:moveTo>
                  <a:pt x="2637647" y="1089460"/>
                </a:moveTo>
                <a:lnTo>
                  <a:pt x="2627919" y="1112923"/>
                </a:lnTo>
                <a:lnTo>
                  <a:pt x="2698310" y="1142105"/>
                </a:lnTo>
                <a:lnTo>
                  <a:pt x="2708038" y="1118642"/>
                </a:lnTo>
                <a:lnTo>
                  <a:pt x="2637647" y="1089460"/>
                </a:lnTo>
                <a:close/>
              </a:path>
              <a:path w="5161915" h="2165350" extrusionOk="0">
                <a:moveTo>
                  <a:pt x="2731502" y="1128370"/>
                </a:moveTo>
                <a:lnTo>
                  <a:pt x="2721773" y="1151834"/>
                </a:lnTo>
                <a:lnTo>
                  <a:pt x="2792164" y="1181016"/>
                </a:lnTo>
                <a:lnTo>
                  <a:pt x="2801893" y="1157552"/>
                </a:lnTo>
                <a:lnTo>
                  <a:pt x="2731502" y="1128370"/>
                </a:lnTo>
                <a:close/>
              </a:path>
              <a:path w="5161915" h="2165350" extrusionOk="0">
                <a:moveTo>
                  <a:pt x="2825356" y="1167279"/>
                </a:moveTo>
                <a:lnTo>
                  <a:pt x="2815628" y="1190743"/>
                </a:lnTo>
                <a:lnTo>
                  <a:pt x="2886019" y="1219925"/>
                </a:lnTo>
                <a:lnTo>
                  <a:pt x="2895747" y="1196461"/>
                </a:lnTo>
                <a:lnTo>
                  <a:pt x="2825356" y="1167279"/>
                </a:lnTo>
                <a:close/>
              </a:path>
              <a:path w="5161915" h="2165350" extrusionOk="0">
                <a:moveTo>
                  <a:pt x="2919210" y="1206188"/>
                </a:moveTo>
                <a:lnTo>
                  <a:pt x="2909482" y="1229652"/>
                </a:lnTo>
                <a:lnTo>
                  <a:pt x="2979873" y="1258834"/>
                </a:lnTo>
                <a:lnTo>
                  <a:pt x="2989601" y="1235370"/>
                </a:lnTo>
                <a:lnTo>
                  <a:pt x="2919210" y="1206188"/>
                </a:lnTo>
                <a:close/>
              </a:path>
              <a:path w="5161915" h="2165350" extrusionOk="0">
                <a:moveTo>
                  <a:pt x="3013064" y="1245097"/>
                </a:moveTo>
                <a:lnTo>
                  <a:pt x="3003336" y="1268562"/>
                </a:lnTo>
                <a:lnTo>
                  <a:pt x="3073727" y="1297744"/>
                </a:lnTo>
                <a:lnTo>
                  <a:pt x="3083455" y="1274279"/>
                </a:lnTo>
                <a:lnTo>
                  <a:pt x="3013064" y="1245097"/>
                </a:lnTo>
                <a:close/>
              </a:path>
              <a:path w="5161915" h="2165350" extrusionOk="0">
                <a:moveTo>
                  <a:pt x="3106919" y="1284008"/>
                </a:moveTo>
                <a:lnTo>
                  <a:pt x="3097190" y="1307471"/>
                </a:lnTo>
                <a:lnTo>
                  <a:pt x="3167581" y="1336653"/>
                </a:lnTo>
                <a:lnTo>
                  <a:pt x="3177310" y="1313190"/>
                </a:lnTo>
                <a:lnTo>
                  <a:pt x="3106919" y="1284008"/>
                </a:lnTo>
                <a:close/>
              </a:path>
              <a:path w="5161915" h="2165350" extrusionOk="0">
                <a:moveTo>
                  <a:pt x="3200773" y="1322917"/>
                </a:moveTo>
                <a:lnTo>
                  <a:pt x="3191045" y="1346380"/>
                </a:lnTo>
                <a:lnTo>
                  <a:pt x="3261436" y="1375562"/>
                </a:lnTo>
                <a:lnTo>
                  <a:pt x="3271164" y="1352099"/>
                </a:lnTo>
                <a:lnTo>
                  <a:pt x="3200773" y="1322917"/>
                </a:lnTo>
                <a:close/>
              </a:path>
              <a:path w="5161915" h="2165350" extrusionOk="0">
                <a:moveTo>
                  <a:pt x="3294627" y="1361826"/>
                </a:moveTo>
                <a:lnTo>
                  <a:pt x="3284899" y="1385290"/>
                </a:lnTo>
                <a:lnTo>
                  <a:pt x="3355290" y="1414472"/>
                </a:lnTo>
                <a:lnTo>
                  <a:pt x="3365018" y="1391008"/>
                </a:lnTo>
                <a:lnTo>
                  <a:pt x="3294627" y="1361826"/>
                </a:lnTo>
                <a:close/>
              </a:path>
              <a:path w="5161915" h="2165350" extrusionOk="0">
                <a:moveTo>
                  <a:pt x="3388481" y="1400736"/>
                </a:moveTo>
                <a:lnTo>
                  <a:pt x="3378753" y="1424199"/>
                </a:lnTo>
                <a:lnTo>
                  <a:pt x="3449144" y="1453381"/>
                </a:lnTo>
                <a:lnTo>
                  <a:pt x="3458872" y="1429918"/>
                </a:lnTo>
                <a:lnTo>
                  <a:pt x="3388481" y="1400736"/>
                </a:lnTo>
                <a:close/>
              </a:path>
              <a:path w="5161915" h="2165350" extrusionOk="0">
                <a:moveTo>
                  <a:pt x="3482336" y="1439645"/>
                </a:moveTo>
                <a:lnTo>
                  <a:pt x="3472607" y="1463108"/>
                </a:lnTo>
                <a:lnTo>
                  <a:pt x="3542999" y="1492290"/>
                </a:lnTo>
                <a:lnTo>
                  <a:pt x="3552727" y="1468827"/>
                </a:lnTo>
                <a:lnTo>
                  <a:pt x="3482336" y="1439645"/>
                </a:lnTo>
                <a:close/>
              </a:path>
              <a:path w="5161915" h="2165350" extrusionOk="0">
                <a:moveTo>
                  <a:pt x="3576190" y="1478554"/>
                </a:moveTo>
                <a:lnTo>
                  <a:pt x="3566462" y="1502017"/>
                </a:lnTo>
                <a:lnTo>
                  <a:pt x="3636853" y="1531199"/>
                </a:lnTo>
                <a:lnTo>
                  <a:pt x="3646580" y="1507736"/>
                </a:lnTo>
                <a:lnTo>
                  <a:pt x="3576190" y="1478554"/>
                </a:lnTo>
                <a:close/>
              </a:path>
              <a:path w="5161915" h="2165350" extrusionOk="0">
                <a:moveTo>
                  <a:pt x="3670044" y="1517464"/>
                </a:moveTo>
                <a:lnTo>
                  <a:pt x="3660316" y="1540927"/>
                </a:lnTo>
                <a:lnTo>
                  <a:pt x="3730707" y="1570109"/>
                </a:lnTo>
                <a:lnTo>
                  <a:pt x="3740434" y="1546646"/>
                </a:lnTo>
                <a:lnTo>
                  <a:pt x="3670044" y="1517464"/>
                </a:lnTo>
                <a:close/>
              </a:path>
              <a:path w="5161915" h="2165350" extrusionOk="0">
                <a:moveTo>
                  <a:pt x="3763898" y="1556373"/>
                </a:moveTo>
                <a:lnTo>
                  <a:pt x="3754170" y="1579836"/>
                </a:lnTo>
                <a:lnTo>
                  <a:pt x="3824561" y="1609018"/>
                </a:lnTo>
                <a:lnTo>
                  <a:pt x="3834288" y="1585555"/>
                </a:lnTo>
                <a:lnTo>
                  <a:pt x="3763898" y="1556373"/>
                </a:lnTo>
                <a:close/>
              </a:path>
              <a:path w="5161915" h="2165350" extrusionOk="0">
                <a:moveTo>
                  <a:pt x="3857753" y="1595282"/>
                </a:moveTo>
                <a:lnTo>
                  <a:pt x="3848025" y="1618745"/>
                </a:lnTo>
                <a:lnTo>
                  <a:pt x="3918416" y="1647927"/>
                </a:lnTo>
                <a:lnTo>
                  <a:pt x="3928143" y="1624464"/>
                </a:lnTo>
                <a:lnTo>
                  <a:pt x="3857753" y="1595282"/>
                </a:lnTo>
                <a:close/>
              </a:path>
              <a:path w="5161915" h="2165350" extrusionOk="0">
                <a:moveTo>
                  <a:pt x="3951607" y="1634191"/>
                </a:moveTo>
                <a:lnTo>
                  <a:pt x="3941879" y="1657656"/>
                </a:lnTo>
                <a:lnTo>
                  <a:pt x="4012270" y="1686836"/>
                </a:lnTo>
                <a:lnTo>
                  <a:pt x="4021997" y="1663373"/>
                </a:lnTo>
                <a:lnTo>
                  <a:pt x="3951607" y="1634191"/>
                </a:lnTo>
                <a:close/>
              </a:path>
              <a:path w="5161915" h="2165350" extrusionOk="0">
                <a:moveTo>
                  <a:pt x="4045461" y="1673101"/>
                </a:moveTo>
                <a:lnTo>
                  <a:pt x="4035733" y="1696565"/>
                </a:lnTo>
                <a:lnTo>
                  <a:pt x="4106124" y="1725747"/>
                </a:lnTo>
                <a:lnTo>
                  <a:pt x="4115851" y="1702282"/>
                </a:lnTo>
                <a:lnTo>
                  <a:pt x="4045461" y="1673101"/>
                </a:lnTo>
                <a:close/>
              </a:path>
              <a:path w="5161915" h="2165350" extrusionOk="0">
                <a:moveTo>
                  <a:pt x="4139316" y="1712010"/>
                </a:moveTo>
                <a:lnTo>
                  <a:pt x="4129587" y="1735474"/>
                </a:lnTo>
                <a:lnTo>
                  <a:pt x="4199978" y="1764656"/>
                </a:lnTo>
                <a:lnTo>
                  <a:pt x="4209705" y="1741192"/>
                </a:lnTo>
                <a:lnTo>
                  <a:pt x="4139316" y="1712010"/>
                </a:lnTo>
                <a:close/>
              </a:path>
              <a:path w="5161915" h="2165350" extrusionOk="0">
                <a:moveTo>
                  <a:pt x="4233169" y="1750919"/>
                </a:moveTo>
                <a:lnTo>
                  <a:pt x="4223442" y="1774383"/>
                </a:lnTo>
                <a:lnTo>
                  <a:pt x="4293833" y="1803565"/>
                </a:lnTo>
                <a:lnTo>
                  <a:pt x="4303560" y="1780101"/>
                </a:lnTo>
                <a:lnTo>
                  <a:pt x="4233169" y="1750919"/>
                </a:lnTo>
                <a:close/>
              </a:path>
              <a:path w="5161915" h="2165350" extrusionOk="0">
                <a:moveTo>
                  <a:pt x="4327023" y="1789828"/>
                </a:moveTo>
                <a:lnTo>
                  <a:pt x="4317296" y="1813292"/>
                </a:lnTo>
                <a:lnTo>
                  <a:pt x="4387687" y="1842474"/>
                </a:lnTo>
                <a:lnTo>
                  <a:pt x="4397414" y="1819010"/>
                </a:lnTo>
                <a:lnTo>
                  <a:pt x="4327023" y="1789828"/>
                </a:lnTo>
                <a:close/>
              </a:path>
              <a:path w="5161915" h="2165350" extrusionOk="0">
                <a:moveTo>
                  <a:pt x="4420877" y="1828737"/>
                </a:moveTo>
                <a:lnTo>
                  <a:pt x="4411150" y="1852202"/>
                </a:lnTo>
                <a:lnTo>
                  <a:pt x="4481541" y="1881383"/>
                </a:lnTo>
                <a:lnTo>
                  <a:pt x="4491268" y="1857919"/>
                </a:lnTo>
                <a:lnTo>
                  <a:pt x="4420877" y="1828737"/>
                </a:lnTo>
                <a:close/>
              </a:path>
              <a:path w="5161915" h="2165350" extrusionOk="0">
                <a:moveTo>
                  <a:pt x="4514731" y="1867648"/>
                </a:moveTo>
                <a:lnTo>
                  <a:pt x="4505004" y="1891111"/>
                </a:lnTo>
                <a:lnTo>
                  <a:pt x="4575395" y="1920292"/>
                </a:lnTo>
                <a:lnTo>
                  <a:pt x="4585122" y="1896829"/>
                </a:lnTo>
                <a:lnTo>
                  <a:pt x="4514731" y="1867648"/>
                </a:lnTo>
                <a:close/>
              </a:path>
              <a:path w="5161915" h="2165350" extrusionOk="0">
                <a:moveTo>
                  <a:pt x="4608586" y="1906556"/>
                </a:moveTo>
                <a:lnTo>
                  <a:pt x="4598859" y="1930020"/>
                </a:lnTo>
                <a:lnTo>
                  <a:pt x="4669250" y="1959202"/>
                </a:lnTo>
                <a:lnTo>
                  <a:pt x="4678977" y="1935738"/>
                </a:lnTo>
                <a:lnTo>
                  <a:pt x="4608586" y="1906556"/>
                </a:lnTo>
                <a:close/>
              </a:path>
              <a:path w="5161915" h="2165350" extrusionOk="0">
                <a:moveTo>
                  <a:pt x="4702440" y="1945466"/>
                </a:moveTo>
                <a:lnTo>
                  <a:pt x="4692713" y="1968929"/>
                </a:lnTo>
                <a:lnTo>
                  <a:pt x="4763104" y="1998111"/>
                </a:lnTo>
                <a:lnTo>
                  <a:pt x="4772831" y="1974647"/>
                </a:lnTo>
                <a:lnTo>
                  <a:pt x="4702440" y="1945466"/>
                </a:lnTo>
                <a:close/>
              </a:path>
              <a:path w="5161915" h="2165350" extrusionOk="0">
                <a:moveTo>
                  <a:pt x="4796294" y="1984375"/>
                </a:moveTo>
                <a:lnTo>
                  <a:pt x="4786567" y="2007838"/>
                </a:lnTo>
                <a:lnTo>
                  <a:pt x="4856958" y="2037020"/>
                </a:lnTo>
                <a:lnTo>
                  <a:pt x="4866685" y="2013557"/>
                </a:lnTo>
                <a:lnTo>
                  <a:pt x="4796294" y="1984375"/>
                </a:lnTo>
                <a:close/>
              </a:path>
              <a:path w="5161915" h="2165350" extrusionOk="0">
                <a:moveTo>
                  <a:pt x="4890148" y="2023284"/>
                </a:moveTo>
                <a:lnTo>
                  <a:pt x="4880422" y="2046748"/>
                </a:lnTo>
                <a:lnTo>
                  <a:pt x="4950813" y="2075929"/>
                </a:lnTo>
                <a:lnTo>
                  <a:pt x="4960539" y="2052466"/>
                </a:lnTo>
                <a:lnTo>
                  <a:pt x="4890148" y="2023284"/>
                </a:lnTo>
                <a:close/>
              </a:path>
              <a:path w="5161915" h="2165350" extrusionOk="0">
                <a:moveTo>
                  <a:pt x="5090105" y="2133676"/>
                </a:moveTo>
                <a:lnTo>
                  <a:pt x="5042289" y="2140174"/>
                </a:lnTo>
                <a:lnTo>
                  <a:pt x="5037420" y="2146573"/>
                </a:lnTo>
                <a:lnTo>
                  <a:pt x="5039309" y="2160474"/>
                </a:lnTo>
                <a:lnTo>
                  <a:pt x="5045710" y="2165342"/>
                </a:lnTo>
                <a:lnTo>
                  <a:pt x="5146521" y="2151642"/>
                </a:lnTo>
                <a:lnTo>
                  <a:pt x="5133442" y="2151642"/>
                </a:lnTo>
                <a:lnTo>
                  <a:pt x="5090105" y="2133676"/>
                </a:lnTo>
                <a:close/>
              </a:path>
              <a:path w="5161915" h="2165350" extrusionOk="0">
                <a:moveTo>
                  <a:pt x="5115080" y="2130282"/>
                </a:moveTo>
                <a:lnTo>
                  <a:pt x="5090105" y="2133676"/>
                </a:lnTo>
                <a:lnTo>
                  <a:pt x="5133442" y="2151642"/>
                </a:lnTo>
                <a:lnTo>
                  <a:pt x="5135111" y="2147617"/>
                </a:lnTo>
                <a:lnTo>
                  <a:pt x="5128251" y="2147617"/>
                </a:lnTo>
                <a:lnTo>
                  <a:pt x="5115080" y="2130282"/>
                </a:lnTo>
                <a:close/>
              </a:path>
              <a:path w="5161915" h="2165350" extrusionOk="0">
                <a:moveTo>
                  <a:pt x="5082898" y="2055335"/>
                </a:moveTo>
                <a:lnTo>
                  <a:pt x="5071727" y="2063822"/>
                </a:lnTo>
                <a:lnTo>
                  <a:pt x="5070640" y="2071789"/>
                </a:lnTo>
                <a:lnTo>
                  <a:pt x="5099832" y="2110213"/>
                </a:lnTo>
                <a:lnTo>
                  <a:pt x="5143169" y="2128179"/>
                </a:lnTo>
                <a:lnTo>
                  <a:pt x="5133442" y="2151642"/>
                </a:lnTo>
                <a:lnTo>
                  <a:pt x="5146521" y="2151642"/>
                </a:lnTo>
                <a:lnTo>
                  <a:pt x="5161645" y="2149587"/>
                </a:lnTo>
                <a:lnTo>
                  <a:pt x="5090864" y="2056423"/>
                </a:lnTo>
                <a:lnTo>
                  <a:pt x="5082898" y="2055335"/>
                </a:lnTo>
                <a:close/>
              </a:path>
              <a:path w="5161915" h="2165350" extrusionOk="0">
                <a:moveTo>
                  <a:pt x="5136653" y="2127350"/>
                </a:moveTo>
                <a:lnTo>
                  <a:pt x="5115080" y="2130282"/>
                </a:lnTo>
                <a:lnTo>
                  <a:pt x="5128251" y="2147617"/>
                </a:lnTo>
                <a:lnTo>
                  <a:pt x="5136653" y="2127350"/>
                </a:lnTo>
                <a:close/>
              </a:path>
              <a:path w="5161915" h="2165350" extrusionOk="0">
                <a:moveTo>
                  <a:pt x="5141170" y="2127350"/>
                </a:moveTo>
                <a:lnTo>
                  <a:pt x="5136653" y="2127350"/>
                </a:lnTo>
                <a:lnTo>
                  <a:pt x="5128251" y="2147617"/>
                </a:lnTo>
                <a:lnTo>
                  <a:pt x="5135111" y="2147617"/>
                </a:lnTo>
                <a:lnTo>
                  <a:pt x="5143169" y="2128179"/>
                </a:lnTo>
                <a:lnTo>
                  <a:pt x="5141170" y="2127350"/>
                </a:lnTo>
                <a:close/>
              </a:path>
              <a:path w="5161915" h="2165350" extrusionOk="0">
                <a:moveTo>
                  <a:pt x="5077857" y="2101102"/>
                </a:moveTo>
                <a:lnTo>
                  <a:pt x="5068130" y="2124566"/>
                </a:lnTo>
                <a:lnTo>
                  <a:pt x="5090105" y="2133676"/>
                </a:lnTo>
                <a:lnTo>
                  <a:pt x="5115080" y="2130282"/>
                </a:lnTo>
                <a:lnTo>
                  <a:pt x="5099832" y="2110213"/>
                </a:lnTo>
                <a:lnTo>
                  <a:pt x="5077857" y="2101102"/>
                </a:lnTo>
                <a:close/>
              </a:path>
              <a:path w="5161915" h="2165350" extrusionOk="0">
                <a:moveTo>
                  <a:pt x="5099832" y="2110213"/>
                </a:moveTo>
                <a:lnTo>
                  <a:pt x="5115080" y="2130282"/>
                </a:lnTo>
                <a:lnTo>
                  <a:pt x="5136653" y="2127350"/>
                </a:lnTo>
                <a:lnTo>
                  <a:pt x="5141170" y="2127350"/>
                </a:lnTo>
                <a:lnTo>
                  <a:pt x="5099832" y="2110213"/>
                </a:lnTo>
                <a:close/>
              </a:path>
              <a:path w="5161915" h="2165350" extrusionOk="0">
                <a:moveTo>
                  <a:pt x="4984003" y="2062193"/>
                </a:moveTo>
                <a:lnTo>
                  <a:pt x="4974276" y="2085657"/>
                </a:lnTo>
                <a:lnTo>
                  <a:pt x="5044667" y="2114839"/>
                </a:lnTo>
                <a:lnTo>
                  <a:pt x="5054394" y="2091375"/>
                </a:lnTo>
                <a:lnTo>
                  <a:pt x="4984003" y="2062193"/>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88" name="Google Shape;488;p33"/>
          <p:cNvGrpSpPr/>
          <p:nvPr/>
        </p:nvGrpSpPr>
        <p:grpSpPr>
          <a:xfrm>
            <a:off x="1429511" y="1133855"/>
            <a:ext cx="307848" cy="3681984"/>
            <a:chOff x="1429511" y="1133855"/>
            <a:chExt cx="307848" cy="3681984"/>
          </a:xfrm>
        </p:grpSpPr>
        <p:pic>
          <p:nvPicPr>
            <p:cNvPr id="489" name="Google Shape;489;p33"/>
            <p:cNvPicPr preferRelativeResize="0"/>
            <p:nvPr/>
          </p:nvPicPr>
          <p:blipFill rotWithShape="1">
            <a:blip r:embed="rId4">
              <a:alphaModFix/>
            </a:blip>
            <a:srcRect/>
            <a:stretch/>
          </p:blipFill>
          <p:spPr>
            <a:xfrm>
              <a:off x="1429511" y="1133855"/>
              <a:ext cx="307848" cy="3681984"/>
            </a:xfrm>
            <a:prstGeom prst="rect">
              <a:avLst/>
            </a:prstGeom>
            <a:noFill/>
            <a:ln>
              <a:noFill/>
            </a:ln>
          </p:spPr>
        </p:pic>
        <p:sp>
          <p:nvSpPr>
            <p:cNvPr id="490" name="Google Shape;490;p33"/>
            <p:cNvSpPr/>
            <p:nvPr/>
          </p:nvSpPr>
          <p:spPr>
            <a:xfrm>
              <a:off x="1523921" y="1156696"/>
              <a:ext cx="118110" cy="3486150"/>
            </a:xfrm>
            <a:custGeom>
              <a:avLst/>
              <a:gdLst/>
              <a:ahLst/>
              <a:cxnLst/>
              <a:rect l="l" t="t" r="r" b="b"/>
              <a:pathLst>
                <a:path w="118110" h="3486150" extrusionOk="0">
                  <a:moveTo>
                    <a:pt x="14112" y="3370232"/>
                  </a:moveTo>
                  <a:lnTo>
                    <a:pt x="2019" y="3377342"/>
                  </a:lnTo>
                  <a:lnTo>
                    <a:pt x="0" y="3385125"/>
                  </a:lnTo>
                  <a:lnTo>
                    <a:pt x="59298" y="3485987"/>
                  </a:lnTo>
                  <a:lnTo>
                    <a:pt x="73884" y="3460785"/>
                  </a:lnTo>
                  <a:lnTo>
                    <a:pt x="46512" y="3460785"/>
                  </a:lnTo>
                  <a:lnTo>
                    <a:pt x="46426" y="3435578"/>
                  </a:lnTo>
                  <a:lnTo>
                    <a:pt x="46301" y="3413763"/>
                  </a:lnTo>
                  <a:lnTo>
                    <a:pt x="21896" y="3372252"/>
                  </a:lnTo>
                  <a:lnTo>
                    <a:pt x="14112" y="3370232"/>
                  </a:lnTo>
                  <a:close/>
                </a:path>
                <a:path w="118110" h="3486150" extrusionOk="0">
                  <a:moveTo>
                    <a:pt x="46352" y="3413849"/>
                  </a:moveTo>
                  <a:lnTo>
                    <a:pt x="46512" y="3460785"/>
                  </a:lnTo>
                  <a:lnTo>
                    <a:pt x="71912" y="3460698"/>
                  </a:lnTo>
                  <a:lnTo>
                    <a:pt x="71891" y="3454421"/>
                  </a:lnTo>
                  <a:lnTo>
                    <a:pt x="48220" y="3454421"/>
                  </a:lnTo>
                  <a:lnTo>
                    <a:pt x="59126" y="3435578"/>
                  </a:lnTo>
                  <a:lnTo>
                    <a:pt x="46352" y="3413849"/>
                  </a:lnTo>
                  <a:close/>
                </a:path>
                <a:path w="118110" h="3486150" extrusionOk="0">
                  <a:moveTo>
                    <a:pt x="103692" y="3369926"/>
                  </a:moveTo>
                  <a:lnTo>
                    <a:pt x="95924" y="3371999"/>
                  </a:lnTo>
                  <a:lnTo>
                    <a:pt x="71752" y="3413763"/>
                  </a:lnTo>
                  <a:lnTo>
                    <a:pt x="71912" y="3460698"/>
                  </a:lnTo>
                  <a:lnTo>
                    <a:pt x="46512" y="3460785"/>
                  </a:lnTo>
                  <a:lnTo>
                    <a:pt x="73884" y="3460785"/>
                  </a:lnTo>
                  <a:lnTo>
                    <a:pt x="117908" y="3384722"/>
                  </a:lnTo>
                  <a:lnTo>
                    <a:pt x="115834" y="3376953"/>
                  </a:lnTo>
                  <a:lnTo>
                    <a:pt x="103692" y="3369926"/>
                  </a:lnTo>
                  <a:close/>
                </a:path>
                <a:path w="118110" h="3486150" extrusionOk="0">
                  <a:moveTo>
                    <a:pt x="59126" y="3435578"/>
                  </a:moveTo>
                  <a:lnTo>
                    <a:pt x="48220" y="3454421"/>
                  </a:lnTo>
                  <a:lnTo>
                    <a:pt x="70161" y="3454346"/>
                  </a:lnTo>
                  <a:lnTo>
                    <a:pt x="59126" y="3435578"/>
                  </a:lnTo>
                  <a:close/>
                </a:path>
                <a:path w="118110" h="3486150" extrusionOk="0">
                  <a:moveTo>
                    <a:pt x="71752" y="3413763"/>
                  </a:moveTo>
                  <a:lnTo>
                    <a:pt x="59126" y="3435578"/>
                  </a:lnTo>
                  <a:lnTo>
                    <a:pt x="70161" y="3454346"/>
                  </a:lnTo>
                  <a:lnTo>
                    <a:pt x="48220" y="3454421"/>
                  </a:lnTo>
                  <a:lnTo>
                    <a:pt x="71891" y="3454421"/>
                  </a:lnTo>
                  <a:lnTo>
                    <a:pt x="71752" y="3413763"/>
                  </a:lnTo>
                  <a:close/>
                </a:path>
                <a:path w="118110" h="3486150" extrusionOk="0">
                  <a:moveTo>
                    <a:pt x="60091" y="0"/>
                  </a:moveTo>
                  <a:lnTo>
                    <a:pt x="34691" y="86"/>
                  </a:lnTo>
                  <a:lnTo>
                    <a:pt x="46352" y="3413849"/>
                  </a:lnTo>
                  <a:lnTo>
                    <a:pt x="59126" y="3435578"/>
                  </a:lnTo>
                  <a:lnTo>
                    <a:pt x="71702" y="3413849"/>
                  </a:lnTo>
                  <a:lnTo>
                    <a:pt x="71602" y="3369926"/>
                  </a:lnTo>
                  <a:lnTo>
                    <a:pt x="60091" y="0"/>
                  </a:lnTo>
                  <a:close/>
                </a:path>
              </a:pathLst>
            </a:custGeom>
            <a:solidFill>
              <a:srgbClr val="4F81B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91" name="Google Shape;491;p33"/>
          <p:cNvSpPr txBox="1"/>
          <p:nvPr/>
        </p:nvSpPr>
        <p:spPr>
          <a:xfrm>
            <a:off x="2393245" y="723391"/>
            <a:ext cx="4035851" cy="243656"/>
          </a:xfrm>
          <a:prstGeom prst="rect">
            <a:avLst/>
          </a:prstGeom>
          <a:noFill/>
          <a:ln>
            <a:noFill/>
          </a:ln>
        </p:spPr>
        <p:txBody>
          <a:bodyPr spcFirstLastPara="1" wrap="square" lIns="0" tIns="12700" rIns="0" bIns="0" anchor="t" anchorCtr="0">
            <a:spAutoFit/>
          </a:bodyPr>
          <a:lstStyle/>
          <a:p>
            <a:pPr marL="12700" lvl="0"/>
            <a:r>
              <a:rPr lang="pt-PT" sz="1500" dirty="0">
                <a:solidFill>
                  <a:schemeClr val="dk1"/>
                </a:solidFill>
                <a:latin typeface="Calibri"/>
                <a:ea typeface="Calibri"/>
                <a:cs typeface="Calibri"/>
                <a:sym typeface="Calibri"/>
              </a:rPr>
              <a:t>Lógicas de territorialização da oferta</a:t>
            </a:r>
            <a:endParaRPr sz="1500" dirty="0">
              <a:solidFill>
                <a:schemeClr val="dk1"/>
              </a:solidFill>
              <a:latin typeface="Calibri"/>
              <a:ea typeface="Calibri"/>
              <a:cs typeface="Calibri"/>
              <a:sym typeface="Calibri"/>
            </a:endParaRPr>
          </a:p>
        </p:txBody>
      </p:sp>
      <p:sp>
        <p:nvSpPr>
          <p:cNvPr id="493" name="Google Shape;493;p33"/>
          <p:cNvSpPr txBox="1"/>
          <p:nvPr/>
        </p:nvSpPr>
        <p:spPr>
          <a:xfrm rot="1260000">
            <a:off x="5320839" y="3570764"/>
            <a:ext cx="1529340" cy="231987"/>
          </a:xfrm>
          <a:prstGeom prst="rect">
            <a:avLst/>
          </a:prstGeom>
          <a:noFill/>
          <a:ln>
            <a:noFill/>
          </a:ln>
        </p:spPr>
        <p:txBody>
          <a:bodyPr spcFirstLastPara="1" wrap="square" lIns="0" tIns="0" rIns="0" bIns="0" anchor="t" anchorCtr="0">
            <a:spAutoFit/>
          </a:bodyPr>
          <a:lstStyle/>
          <a:p>
            <a:pPr marL="0" marR="0" lvl="0" indent="0" algn="l" rtl="0">
              <a:lnSpc>
                <a:spcPct val="66666"/>
              </a:lnSpc>
              <a:spcBef>
                <a:spcPts val="0"/>
              </a:spcBef>
              <a:spcAft>
                <a:spcPts val="0"/>
              </a:spcAft>
              <a:buNone/>
            </a:pPr>
            <a:r>
              <a:rPr lang="pt-PT" sz="2250" baseline="30000" dirty="0">
                <a:solidFill>
                  <a:srgbClr val="984807"/>
                </a:solidFill>
                <a:latin typeface="Arial"/>
                <a:ea typeface="Arial"/>
                <a:cs typeface="Arial"/>
                <a:sym typeface="Arial"/>
              </a:rPr>
              <a:t>Territorialização</a:t>
            </a:r>
            <a:endParaRPr sz="1500" dirty="0">
              <a:solidFill>
                <a:schemeClr val="dk1"/>
              </a:solidFill>
              <a:latin typeface="Arial"/>
              <a:ea typeface="Arial"/>
              <a:cs typeface="Arial"/>
              <a:sym typeface="Arial"/>
            </a:endParaRPr>
          </a:p>
        </p:txBody>
      </p:sp>
      <p:sp>
        <p:nvSpPr>
          <p:cNvPr id="494" name="Google Shape;494;p33"/>
          <p:cNvSpPr txBox="1"/>
          <p:nvPr/>
        </p:nvSpPr>
        <p:spPr>
          <a:xfrm>
            <a:off x="5046291" y="5410708"/>
            <a:ext cx="3027045"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l-GR" sz="1000">
                <a:solidFill>
                  <a:schemeClr val="dk1"/>
                </a:solidFill>
                <a:latin typeface="Arial"/>
                <a:ea typeface="Arial"/>
                <a:cs typeface="Arial"/>
                <a:sym typeface="Arial"/>
              </a:rPr>
              <a:t>Source: according to Loïc Perron, Claude Janin, 2014</a:t>
            </a:r>
            <a:endParaRPr sz="1000">
              <a:solidFill>
                <a:schemeClr val="dk1"/>
              </a:solidFill>
              <a:latin typeface="Arial"/>
              <a:ea typeface="Arial"/>
              <a:cs typeface="Arial"/>
              <a:sym typeface="Arial"/>
            </a:endParaRPr>
          </a:p>
        </p:txBody>
      </p:sp>
      <p:sp>
        <p:nvSpPr>
          <p:cNvPr id="495" name="Google Shape;495;p33"/>
          <p:cNvSpPr txBox="1">
            <a:spLocks noGrp="1"/>
          </p:cNvSpPr>
          <p:nvPr>
            <p:ph type="title"/>
          </p:nvPr>
        </p:nvSpPr>
        <p:spPr>
          <a:xfrm>
            <a:off x="419100" y="242018"/>
            <a:ext cx="8305800" cy="628377"/>
          </a:xfrm>
          <a:prstGeom prst="rect">
            <a:avLst/>
          </a:prstGeom>
          <a:noFill/>
          <a:ln>
            <a:noFill/>
          </a:ln>
        </p:spPr>
        <p:txBody>
          <a:bodyPr spcFirstLastPara="1" wrap="square" lIns="0" tIns="12700" rIns="0" bIns="0" anchor="t" anchorCtr="0">
            <a:spAutoFit/>
          </a:bodyPr>
          <a:lstStyle/>
          <a:p>
            <a:pPr marL="12700" lvl="0"/>
            <a:r>
              <a:rPr lang="pt-PT" sz="2000" b="1" dirty="0">
                <a:solidFill>
                  <a:srgbClr val="0070C0"/>
                </a:solidFill>
              </a:rPr>
              <a:t>Posicionamento dos recursos: utilização da grelha de dupla entrada (oferta/procura)</a:t>
            </a:r>
            <a:endParaRPr sz="2000" dirty="0">
              <a:latin typeface="Calibri"/>
              <a:ea typeface="Calibri"/>
              <a:cs typeface="Calibri"/>
              <a:sym typeface="Calibri"/>
            </a:endParaRPr>
          </a:p>
        </p:txBody>
      </p:sp>
      <p:sp>
        <p:nvSpPr>
          <p:cNvPr id="3" name="Rectangle 2">
            <a:extLst>
              <a:ext uri="{FF2B5EF4-FFF2-40B4-BE49-F238E27FC236}">
                <a16:creationId xmlns:a16="http://schemas.microsoft.com/office/drawing/2014/main" id="{8043BCCD-AA26-438C-8C23-B1D5366EC054}"/>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801C7DB7-A92A-41A5-A7D7-B421D115038D}"/>
              </a:ext>
            </a:extLst>
          </p:cNvPr>
          <p:cNvSpPr>
            <a:spLocks noChangeArrowheads="1"/>
          </p:cNvSpPr>
          <p:nvPr/>
        </p:nvSpPr>
        <p:spPr bwMode="auto">
          <a:xfrm>
            <a:off x="4724367" y="-124599"/>
            <a:ext cx="6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chemeClr val="tx1"/>
              </a:solidFill>
              <a:effectLst/>
              <a:latin typeface="Arial" panose="020B0604020202020204" pitchFamily="34" charset="0"/>
            </a:endParaRPr>
          </a:p>
        </p:txBody>
      </p:sp>
      <p:sp>
        <p:nvSpPr>
          <p:cNvPr id="6" name="CaixaDeTexto 5">
            <a:extLst>
              <a:ext uri="{FF2B5EF4-FFF2-40B4-BE49-F238E27FC236}">
                <a16:creationId xmlns:a16="http://schemas.microsoft.com/office/drawing/2014/main" id="{29486C43-6343-4596-B0D1-2316BC48B9A5}"/>
              </a:ext>
            </a:extLst>
          </p:cNvPr>
          <p:cNvSpPr txBox="1"/>
          <p:nvPr/>
        </p:nvSpPr>
        <p:spPr>
          <a:xfrm rot="16200000">
            <a:off x="-755908" y="2674481"/>
            <a:ext cx="3858419" cy="307777"/>
          </a:xfrm>
          <a:prstGeom prst="rect">
            <a:avLst/>
          </a:prstGeom>
          <a:noFill/>
        </p:spPr>
        <p:txBody>
          <a:bodyPr wrap="square" rtlCol="0">
            <a:spAutoFit/>
          </a:bodyPr>
          <a:lstStyle/>
          <a:p>
            <a:r>
              <a:rPr lang="pt-PT" dirty="0"/>
              <a:t>Planeamento regional orientado pela procura</a:t>
            </a:r>
          </a:p>
        </p:txBody>
      </p:sp>
      <p:sp>
        <p:nvSpPr>
          <p:cNvPr id="7" name="Rectangle 5">
            <a:extLst>
              <a:ext uri="{FF2B5EF4-FFF2-40B4-BE49-F238E27FC236}">
                <a16:creationId xmlns:a16="http://schemas.microsoft.com/office/drawing/2014/main" id="{2BF8FF16-56E1-4B0C-8BA3-89F45C3D0B27}"/>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501"/>
        <p:cNvGrpSpPr/>
        <p:nvPr/>
      </p:nvGrpSpPr>
      <p:grpSpPr>
        <a:xfrm>
          <a:off x="0" y="0"/>
          <a:ext cx="0" cy="0"/>
          <a:chOff x="0" y="0"/>
          <a:chExt cx="0" cy="0"/>
        </a:xfrm>
      </p:grpSpPr>
      <p:graphicFrame>
        <p:nvGraphicFramePr>
          <p:cNvPr id="502" name="Google Shape;502;p34"/>
          <p:cNvGraphicFramePr/>
          <p:nvPr>
            <p:extLst>
              <p:ext uri="{D42A27DB-BD31-4B8C-83A1-F6EECF244321}">
                <p14:modId xmlns:p14="http://schemas.microsoft.com/office/powerpoint/2010/main" val="4277185637"/>
              </p:ext>
            </p:extLst>
          </p:nvPr>
        </p:nvGraphicFramePr>
        <p:xfrm>
          <a:off x="125866" y="2"/>
          <a:ext cx="8689133" cy="5680052"/>
        </p:xfrm>
        <a:graphic>
          <a:graphicData uri="http://schemas.openxmlformats.org/drawingml/2006/table">
            <a:tbl>
              <a:tblPr firstRow="1" bandRow="1">
                <a:gradFill>
                  <a:gsLst>
                    <a:gs pos="0">
                      <a:srgbClr val="FFBB82"/>
                    </a:gs>
                    <a:gs pos="35000">
                      <a:srgbClr val="FFCFA8"/>
                    </a:gs>
                    <a:gs pos="100000">
                      <a:srgbClr val="FFEBD9"/>
                    </a:gs>
                  </a:gsLst>
                  <a:lin ang="16200000" scaled="0"/>
                </a:gradFill>
                <a:tableStyleId>{7F523407-E584-40D0-8206-E8F7E2FEB83C}</a:tableStyleId>
              </a:tblPr>
              <a:tblGrid>
                <a:gridCol w="996389">
                  <a:extLst>
                    <a:ext uri="{9D8B030D-6E8A-4147-A177-3AD203B41FA5}">
                      <a16:colId xmlns:a16="http://schemas.microsoft.com/office/drawing/2014/main" val="20000"/>
                    </a:ext>
                  </a:extLst>
                </a:gridCol>
                <a:gridCol w="996389">
                  <a:extLst>
                    <a:ext uri="{9D8B030D-6E8A-4147-A177-3AD203B41FA5}">
                      <a16:colId xmlns:a16="http://schemas.microsoft.com/office/drawing/2014/main" val="20001"/>
                    </a:ext>
                  </a:extLst>
                </a:gridCol>
                <a:gridCol w="996389">
                  <a:extLst>
                    <a:ext uri="{9D8B030D-6E8A-4147-A177-3AD203B41FA5}">
                      <a16:colId xmlns:a16="http://schemas.microsoft.com/office/drawing/2014/main" val="20002"/>
                    </a:ext>
                  </a:extLst>
                </a:gridCol>
                <a:gridCol w="774796">
                  <a:extLst>
                    <a:ext uri="{9D8B030D-6E8A-4147-A177-3AD203B41FA5}">
                      <a16:colId xmlns:a16="http://schemas.microsoft.com/office/drawing/2014/main" val="20003"/>
                    </a:ext>
                  </a:extLst>
                </a:gridCol>
                <a:gridCol w="1214602">
                  <a:extLst>
                    <a:ext uri="{9D8B030D-6E8A-4147-A177-3AD203B41FA5}">
                      <a16:colId xmlns:a16="http://schemas.microsoft.com/office/drawing/2014/main" val="20004"/>
                    </a:ext>
                  </a:extLst>
                </a:gridCol>
                <a:gridCol w="893716">
                  <a:extLst>
                    <a:ext uri="{9D8B030D-6E8A-4147-A177-3AD203B41FA5}">
                      <a16:colId xmlns:a16="http://schemas.microsoft.com/office/drawing/2014/main" val="20005"/>
                    </a:ext>
                  </a:extLst>
                </a:gridCol>
                <a:gridCol w="1664852">
                  <a:extLst>
                    <a:ext uri="{9D8B030D-6E8A-4147-A177-3AD203B41FA5}">
                      <a16:colId xmlns:a16="http://schemas.microsoft.com/office/drawing/2014/main" val="20006"/>
                    </a:ext>
                  </a:extLst>
                </a:gridCol>
                <a:gridCol w="1152000">
                  <a:extLst>
                    <a:ext uri="{9D8B030D-6E8A-4147-A177-3AD203B41FA5}">
                      <a16:colId xmlns:a16="http://schemas.microsoft.com/office/drawing/2014/main" val="20007"/>
                    </a:ext>
                  </a:extLst>
                </a:gridCol>
              </a:tblGrid>
              <a:tr h="696769">
                <a:tc gridSpan="7">
                  <a:txBody>
                    <a:bodyPr/>
                    <a:lstStyle/>
                    <a:p>
                      <a:pPr marL="90805" marR="0" lvl="0" indent="0" algn="l" rtl="0">
                        <a:lnSpc>
                          <a:spcPct val="100000"/>
                        </a:lnSpc>
                        <a:spcBef>
                          <a:spcPts val="0"/>
                        </a:spcBef>
                        <a:spcAft>
                          <a:spcPts val="0"/>
                        </a:spcAft>
                        <a:buNone/>
                      </a:pPr>
                      <a:r>
                        <a:rPr lang="pt-PT" sz="1200" b="0" u="none" strike="noStrike" cap="none" dirty="0">
                          <a:latin typeface="Calibri" panose="020F0502020204030204" pitchFamily="34" charset="0"/>
                          <a:ea typeface="Calibri" panose="020F0502020204030204" pitchFamily="34" charset="0"/>
                          <a:cs typeface="Calibri" panose="020F0502020204030204" pitchFamily="34" charset="0"/>
                        </a:rPr>
                        <a:t>Explorar as potenciais combinações entre componentes</a:t>
                      </a:r>
                    </a:p>
                    <a:p>
                      <a:pPr marL="6364288"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pt-PT" sz="1200" b="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rPr>
                        <a:t>Produtos em bruto e transformados </a:t>
                      </a: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a:txBody>
                    <a:bodyPr/>
                    <a:lstStyle/>
                    <a:p>
                      <a:pPr marL="0" marR="0" lvl="0" indent="0" algn="l" rtl="0">
                        <a:lnSpc>
                          <a:spcPct val="100000"/>
                        </a:lnSpc>
                        <a:spcBef>
                          <a:spcPts val="0"/>
                        </a:spcBef>
                        <a:spcAft>
                          <a:spcPts val="0"/>
                        </a:spcAft>
                        <a:buNone/>
                      </a:pPr>
                      <a:endParaRPr sz="1200" b="0" u="none" strike="noStrike" cap="none" dirty="0">
                        <a:latin typeface="Calibri" panose="020F0502020204030204" pitchFamily="34" charset="0"/>
                        <a:ea typeface="Calibri" panose="020F0502020204030204" pitchFamily="34" charset="0"/>
                        <a:cs typeface="Calibri" panose="020F0502020204030204" pitchFamily="34" charset="0"/>
                        <a:sym typeface="Times New Roman"/>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10279">
                <a:tc gridSpan="6">
                  <a:txBody>
                    <a:bodyPr/>
                    <a:lstStyle/>
                    <a:p>
                      <a:pPr marL="4933950" marR="205740" lvl="0" indent="0" algn="l" defTabSz="971550" rtl="0">
                        <a:lnSpc>
                          <a:spcPct val="100000"/>
                        </a:lnSpc>
                        <a:spcBef>
                          <a:spcPts val="0"/>
                        </a:spcBef>
                        <a:spcAft>
                          <a:spcPts val="0"/>
                        </a:spcAft>
                        <a:buNone/>
                      </a:pPr>
                      <a:r>
                        <a:rPr lang="pt-PT" sz="1200" b="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Práticas e know-how </a:t>
                      </a:r>
                      <a:endParaRPr sz="1200" b="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0" marR="0" marT="241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a:txBody>
                    <a:bodyPr/>
                    <a:lstStyle/>
                    <a:p>
                      <a:pPr marL="90805" marR="306070" lvl="0" indent="0" algn="l" rtl="0">
                        <a:lnSpc>
                          <a:spcPct val="100000"/>
                        </a:lnSpc>
                        <a:spcBef>
                          <a:spcPts val="0"/>
                        </a:spcBef>
                        <a:spcAft>
                          <a:spcPts val="0"/>
                        </a:spcAft>
                        <a:buNone/>
                      </a:pPr>
                      <a:r>
                        <a:rPr lang="pt-PT" sz="1200" b="0" u="none" strike="noStrike" cap="none" dirty="0">
                          <a:solidFill>
                            <a:schemeClr val="bg1"/>
                          </a:solidFill>
                          <a:latin typeface="Calibri" panose="020F0502020204030204" pitchFamily="34" charset="0"/>
                          <a:ea typeface="Calibri" panose="020F0502020204030204" pitchFamily="34" charset="0"/>
                          <a:cs typeface="Calibri" panose="020F0502020204030204" pitchFamily="34" charset="0"/>
                        </a:rPr>
                        <a:t>Circuitos curtos, mercados locais</a:t>
                      </a:r>
                      <a:endParaRPr sz="1200" b="0" u="none" strike="noStrike" cap="none" dirty="0">
                        <a:solidFill>
                          <a:schemeClr val="bg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0" marR="0" marT="241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433705" lvl="0" indent="0" algn="l" defTabSz="989013" rtl="0">
                        <a:lnSpc>
                          <a:spcPct val="100000"/>
                        </a:lnSpc>
                        <a:spcBef>
                          <a:spcPts val="0"/>
                        </a:spcBef>
                        <a:spcAft>
                          <a:spcPts val="0"/>
                        </a:spcAft>
                        <a:buNone/>
                      </a:pPr>
                      <a:r>
                        <a:rPr lang="pt-PT" sz="1200" b="0" u="none" strike="noStrike" cap="none" dirty="0">
                          <a:latin typeface="Calibri" panose="020F0502020204030204" pitchFamily="34" charset="0"/>
                          <a:ea typeface="Calibri" panose="020F0502020204030204" pitchFamily="34" charset="0"/>
                          <a:cs typeface="Calibri" panose="020F0502020204030204" pitchFamily="34" charset="0"/>
                        </a:rPr>
                        <a:t>Produtos em bruto e transformados </a:t>
                      </a:r>
                      <a:endParaRPr sz="1200" b="0" u="none" strike="noStrike" cap="none" dirty="0">
                        <a:latin typeface="Calibri" panose="020F0502020204030204" pitchFamily="34" charset="0"/>
                        <a:ea typeface="Calibri" panose="020F0502020204030204" pitchFamily="34" charset="0"/>
                        <a:cs typeface="Calibri" panose="020F0502020204030204" pitchFamily="34" charset="0"/>
                        <a:sym typeface="Calibri"/>
                      </a:endParaRPr>
                    </a:p>
                  </a:txBody>
                  <a:tcPr marL="0" marR="0" marT="3047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85226">
                <a:tc gridSpan="3">
                  <a:txBody>
                    <a:bodyPr/>
                    <a:lstStyle/>
                    <a:p>
                      <a:pPr marL="186690" marR="0" lvl="0" indent="0" algn="l" rtl="0">
                        <a:lnSpc>
                          <a:spcPct val="100000"/>
                        </a:lnSpc>
                        <a:spcBef>
                          <a:spcPts val="0"/>
                        </a:spcBef>
                        <a:spcAft>
                          <a:spcPts val="0"/>
                        </a:spcAft>
                        <a:buNone/>
                      </a:pPr>
                      <a:r>
                        <a:rPr lang="pt-PT" sz="1200" b="0" u="none" strike="noStrike" cap="none" dirty="0">
                          <a:solidFill>
                            <a:srgbClr val="0070C0"/>
                          </a:solidFill>
                          <a:latin typeface="Calibri" panose="020F0502020204030204" pitchFamily="34" charset="0"/>
                          <a:ea typeface="Calibri" panose="020F0502020204030204" pitchFamily="34" charset="0"/>
                          <a:cs typeface="Calibri" panose="020F0502020204030204" pitchFamily="34" charset="0"/>
                        </a:rPr>
                        <a:t>Combinar recursos</a:t>
                      </a:r>
                      <a:endParaRPr sz="1200" b="0" u="none" strike="noStrike" cap="none" dirty="0">
                        <a:latin typeface="Calibri" panose="020F0502020204030204" pitchFamily="34" charset="0"/>
                        <a:ea typeface="Calibri" panose="020F0502020204030204" pitchFamily="34" charset="0"/>
                        <a:cs typeface="Calibri" panose="020F0502020204030204" pitchFamily="34" charset="0"/>
                        <a:sym typeface="Calibri"/>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pt-PT"/>
                    </a:p>
                  </a:txBody>
                  <a:tcPr/>
                </a:tc>
                <a:tc hMerge="1">
                  <a:txBody>
                    <a:bodyPr/>
                    <a:lstStyle/>
                    <a:p>
                      <a:endParaRPr lang="pt-PT"/>
                    </a:p>
                  </a:txBody>
                  <a:tcPr/>
                </a:tc>
                <a:tc>
                  <a:txBody>
                    <a:bodyPr/>
                    <a:lstStyle/>
                    <a:p>
                      <a:pPr marL="0" marR="0" lvl="0" indent="0" algn="l" rtl="0">
                        <a:lnSpc>
                          <a:spcPct val="100000"/>
                        </a:lnSpc>
                        <a:spcBef>
                          <a:spcPts val="0"/>
                        </a:spcBef>
                        <a:spcAft>
                          <a:spcPts val="0"/>
                        </a:spcAft>
                        <a:buNone/>
                      </a:pPr>
                      <a:endParaRPr sz="1200" b="0" u="none" strike="noStrike" cap="none" dirty="0">
                        <a:latin typeface="Calibri" panose="020F0502020204030204" pitchFamily="34" charset="0"/>
                        <a:ea typeface="Calibri" panose="020F0502020204030204" pitchFamily="34" charset="0"/>
                        <a:cs typeface="Calibri" panose="020F0502020204030204" pitchFamily="34" charset="0"/>
                        <a:sym typeface="Times New Roman"/>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indent="0">
                        <a:lnSpc>
                          <a:spcPct val="100000"/>
                        </a:lnSpc>
                      </a:pPr>
                      <a:r>
                        <a:rPr lang="pt-PT" sz="12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Objetos associados (raça, biodiversidade vegetal)</a:t>
                      </a:r>
                    </a:p>
                  </a:txBody>
                  <a:tcPr marL="0" marR="0" marT="3237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91440" marR="0" lvl="0" indent="0" algn="l" rtl="0">
                        <a:lnSpc>
                          <a:spcPct val="100000"/>
                        </a:lnSpc>
                        <a:spcBef>
                          <a:spcPts val="0"/>
                        </a:spcBef>
                        <a:spcAft>
                          <a:spcPts val="0"/>
                        </a:spcAft>
                        <a:buNone/>
                      </a:pPr>
                      <a:r>
                        <a:rPr lang="pt-PT" sz="1200" b="0" i="0" u="none" strike="noStrike" cap="none" dirty="0">
                          <a:solidFill>
                            <a:schemeClr val="bg1"/>
                          </a:solidFill>
                          <a:effectLst/>
                          <a:latin typeface="Calibri" panose="020F0502020204030204" pitchFamily="34" charset="0"/>
                          <a:ea typeface="Calibri" panose="020F0502020204030204" pitchFamily="34" charset="0"/>
                          <a:cs typeface="Calibri" panose="020F0502020204030204" pitchFamily="34" charset="0"/>
                          <a:sym typeface="Arial"/>
                        </a:rPr>
                        <a:t>Ecomuseu </a:t>
                      </a:r>
                      <a:endParaRPr sz="1200" b="0" u="none" strike="noStrike" cap="none" dirty="0">
                        <a:solidFill>
                          <a:schemeClr val="bg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0" marR="0" marT="3365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90805" marR="164465" lvl="0" indent="0" algn="l" rtl="0">
                        <a:lnSpc>
                          <a:spcPct val="100000"/>
                        </a:lnSpc>
                        <a:spcBef>
                          <a:spcPts val="0"/>
                        </a:spcBef>
                        <a:spcAft>
                          <a:spcPts val="0"/>
                        </a:spcAft>
                        <a:buNone/>
                      </a:pPr>
                      <a:r>
                        <a:rPr lang="pt-PT" sz="1200" b="0" i="0" u="none" strike="noStrike" cap="none" dirty="0">
                          <a:solidFill>
                            <a:schemeClr val="bg1"/>
                          </a:solidFill>
                          <a:effectLst/>
                          <a:latin typeface="Calibri" panose="020F0502020204030204" pitchFamily="34" charset="0"/>
                          <a:ea typeface="Calibri" panose="020F0502020204030204" pitchFamily="34" charset="0"/>
                          <a:cs typeface="Calibri" panose="020F0502020204030204" pitchFamily="34" charset="0"/>
                          <a:sym typeface="Arial"/>
                        </a:rPr>
                        <a:t>Visita a uma empresa, loja de produtores, demonstração de fabrico, experiência</a:t>
                      </a:r>
                      <a:endParaRPr sz="1200" b="0" u="none" strike="noStrike" cap="none" dirty="0">
                        <a:solidFill>
                          <a:schemeClr val="bg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0" marR="0" marT="3047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247650" lvl="0" indent="0" algn="l" rtl="0">
                        <a:lnSpc>
                          <a:spcPct val="100000"/>
                        </a:lnSpc>
                        <a:spcBef>
                          <a:spcPts val="0"/>
                        </a:spcBef>
                        <a:spcAft>
                          <a:spcPts val="0"/>
                        </a:spcAft>
                        <a:buNone/>
                      </a:pPr>
                      <a:r>
                        <a:rPr lang="pt-PT" sz="1200" b="0" u="none" strike="noStrike" cap="none" dirty="0">
                          <a:latin typeface="Calibri" panose="020F0502020204030204" pitchFamily="34" charset="0"/>
                          <a:ea typeface="Calibri" panose="020F0502020204030204" pitchFamily="34" charset="0"/>
                          <a:cs typeface="Calibri" panose="020F0502020204030204" pitchFamily="34" charset="0"/>
                        </a:rPr>
                        <a:t>Práticas e know-how </a:t>
                      </a:r>
                    </a:p>
                  </a:txBody>
                  <a:tcPr marL="0" marR="0" marT="241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900608">
                <a:tc gridSpan="4">
                  <a:txBody>
                    <a:bodyPr/>
                    <a:lstStyle/>
                    <a:p>
                      <a:pPr marL="2794000" marR="254634" lvl="0" indent="0" algn="l" rtl="0">
                        <a:lnSpc>
                          <a:spcPct val="100000"/>
                        </a:lnSpc>
                        <a:spcBef>
                          <a:spcPts val="0"/>
                        </a:spcBef>
                        <a:spcAft>
                          <a:spcPts val="0"/>
                        </a:spcAft>
                        <a:buNone/>
                      </a:pPr>
                      <a:r>
                        <a:rPr lang="pt-PT" sz="1200" b="0" u="none" strike="noStrike" cap="none" dirty="0">
                          <a:latin typeface="Calibri" panose="020F0502020204030204" pitchFamily="34" charset="0"/>
                          <a:ea typeface="Calibri" panose="020F0502020204030204" pitchFamily="34" charset="0"/>
                          <a:cs typeface="Calibri" panose="020F0502020204030204" pitchFamily="34" charset="0"/>
                        </a:rPr>
                        <a:t>Património culinário </a:t>
                      </a:r>
                      <a:endParaRPr sz="1200" b="0" u="none" strike="noStrike" cap="none" dirty="0">
                        <a:latin typeface="Calibri" panose="020F0502020204030204" pitchFamily="34" charset="0"/>
                        <a:ea typeface="Calibri" panose="020F0502020204030204" pitchFamily="34" charset="0"/>
                        <a:cs typeface="Calibri" panose="020F0502020204030204" pitchFamily="34" charset="0"/>
                        <a:sym typeface="Calibri"/>
                      </a:endParaRPr>
                    </a:p>
                  </a:txBody>
                  <a:tcPr marL="0" marR="0" marT="241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pt-PT"/>
                    </a:p>
                  </a:txBody>
                  <a:tcPr/>
                </a:tc>
                <a:tc hMerge="1">
                  <a:txBody>
                    <a:bodyPr/>
                    <a:lstStyle/>
                    <a:p>
                      <a:endParaRPr lang="pt-PT"/>
                    </a:p>
                  </a:txBody>
                  <a:tcPr/>
                </a:tc>
                <a:tc hMerge="1">
                  <a:txBody>
                    <a:bodyPr/>
                    <a:lstStyle/>
                    <a:p>
                      <a:endParaRPr lang="pt-PT"/>
                    </a:p>
                  </a:txBody>
                  <a:tcPr/>
                </a:tc>
                <a:tc>
                  <a:txBody>
                    <a:bodyPr/>
                    <a:lstStyle/>
                    <a:p>
                      <a:pPr marL="0" marR="0" lvl="0" indent="0" algn="l" rtl="0">
                        <a:lnSpc>
                          <a:spcPct val="100000"/>
                        </a:lnSpc>
                        <a:spcBef>
                          <a:spcPts val="0"/>
                        </a:spcBef>
                        <a:spcAft>
                          <a:spcPts val="0"/>
                        </a:spcAft>
                        <a:buNone/>
                      </a:pPr>
                      <a:endParaRPr sz="1200" b="0" u="none" strike="noStrike" cap="none" dirty="0">
                        <a:latin typeface="Calibri" panose="020F0502020204030204" pitchFamily="34" charset="0"/>
                        <a:ea typeface="Calibri" panose="020F0502020204030204" pitchFamily="34" charset="0"/>
                        <a:cs typeface="Calibri" panose="020F0502020204030204" pitchFamily="34" charset="0"/>
                        <a:sym typeface="Times New Roman"/>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nSpc>
                          <a:spcPct val="100000"/>
                        </a:lnSpc>
                      </a:pPr>
                      <a:r>
                        <a:rPr lang="pt-PT" sz="1200" b="0" i="0" u="none" strike="noStrike" cap="none" dirty="0">
                          <a:solidFill>
                            <a:schemeClr val="bg1"/>
                          </a:solidFill>
                          <a:effectLst/>
                          <a:latin typeface="Calibri" panose="020F0502020204030204" pitchFamily="34" charset="0"/>
                          <a:ea typeface="Calibri" panose="020F0502020204030204" pitchFamily="34" charset="0"/>
                          <a:cs typeface="Calibri" panose="020F0502020204030204" pitchFamily="34" charset="0"/>
                          <a:sym typeface="Arial"/>
                        </a:rPr>
                        <a:t>Conservação de espécies e  variedades </a:t>
                      </a:r>
                    </a:p>
                  </a:txBody>
                  <a:tcPr marL="0" marR="0" marT="2985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nSpc>
                          <a:spcPct val="100000"/>
                        </a:lnSpc>
                      </a:pPr>
                      <a:r>
                        <a:rPr lang="pt-PT" sz="1200" b="0" i="0" u="none" strike="noStrike" cap="none" dirty="0">
                          <a:solidFill>
                            <a:schemeClr val="bg1"/>
                          </a:solidFill>
                          <a:effectLst/>
                          <a:latin typeface="Calibri" panose="020F0502020204030204" pitchFamily="34" charset="0"/>
                          <a:ea typeface="Calibri" panose="020F0502020204030204" pitchFamily="34" charset="0"/>
                          <a:cs typeface="Calibri" panose="020F0502020204030204" pitchFamily="34" charset="0"/>
                          <a:sym typeface="Arial"/>
                        </a:rPr>
                        <a:t>Concursos ou festivais de raças ou produtos locais </a:t>
                      </a:r>
                    </a:p>
                  </a:txBody>
                  <a:tcPr marL="0" marR="0" marT="241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nSpc>
                          <a:spcPct val="100000"/>
                        </a:lnSpc>
                      </a:pPr>
                      <a:r>
                        <a:rPr lang="pt-PT" sz="12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Objetos associados (raça, biodiversidade vegetal)</a:t>
                      </a:r>
                    </a:p>
                  </a:txBody>
                  <a:tcPr marL="0" marR="0" marT="311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22772">
                <a:tc gridSpan="3">
                  <a:txBody>
                    <a:bodyPr/>
                    <a:lstStyle/>
                    <a:p>
                      <a:pPr marL="1901825" marR="97790" lvl="0" indent="0" algn="l" rtl="0">
                        <a:lnSpc>
                          <a:spcPct val="100000"/>
                        </a:lnSpc>
                        <a:spcBef>
                          <a:spcPts val="0"/>
                        </a:spcBef>
                        <a:spcAft>
                          <a:spcPts val="0"/>
                        </a:spcAft>
                        <a:buNone/>
                      </a:pPr>
                      <a:r>
                        <a:rPr lang="pt-PT" sz="1200" b="0" u="none" strike="noStrike" cap="none" dirty="0">
                          <a:latin typeface="Calibri" panose="020F0502020204030204" pitchFamily="34" charset="0"/>
                          <a:ea typeface="Calibri" panose="020F0502020204030204" pitchFamily="34" charset="0"/>
                          <a:cs typeface="Calibri" panose="020F0502020204030204" pitchFamily="34" charset="0"/>
                        </a:rPr>
                        <a:t>Produção artesanal, saber-fazer </a:t>
                      </a:r>
                      <a:endParaRPr sz="1200" b="0" u="none" strike="noStrike" cap="none" dirty="0">
                        <a:latin typeface="Calibri" panose="020F0502020204030204" pitchFamily="34" charset="0"/>
                        <a:ea typeface="Calibri" panose="020F0502020204030204" pitchFamily="34" charset="0"/>
                        <a:cs typeface="Calibri" panose="020F0502020204030204" pitchFamily="34" charset="0"/>
                        <a:sym typeface="Calibri"/>
                      </a:endParaRPr>
                    </a:p>
                  </a:txBody>
                  <a:tcPr marL="0" marR="0" marT="1967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pt-PT"/>
                    </a:p>
                  </a:txBody>
                  <a:tcPr/>
                </a:tc>
                <a:tc hMerge="1">
                  <a:txBody>
                    <a:bodyPr/>
                    <a:lstStyle/>
                    <a:p>
                      <a:endParaRPr lang="pt-PT"/>
                    </a:p>
                  </a:txBody>
                  <a:tcPr/>
                </a:tc>
                <a:tc>
                  <a:txBody>
                    <a:bodyPr/>
                    <a:lstStyle/>
                    <a:p>
                      <a:pPr marL="0" marR="0" lvl="0" indent="0" algn="l" rtl="0">
                        <a:lnSpc>
                          <a:spcPct val="100000"/>
                        </a:lnSpc>
                        <a:spcBef>
                          <a:spcPts val="0"/>
                        </a:spcBef>
                        <a:spcAft>
                          <a:spcPts val="0"/>
                        </a:spcAft>
                        <a:buNone/>
                      </a:pPr>
                      <a:endParaRPr sz="1200" b="0" u="none" strike="noStrike" cap="none">
                        <a:latin typeface="Calibri" panose="020F0502020204030204" pitchFamily="34" charset="0"/>
                        <a:ea typeface="Calibri" panose="020F0502020204030204" pitchFamily="34" charset="0"/>
                        <a:cs typeface="Calibri" panose="020F0502020204030204" pitchFamily="34" charset="0"/>
                        <a:sym typeface="Times New Roman"/>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nSpc>
                          <a:spcPct val="100000"/>
                        </a:lnSpc>
                      </a:pPr>
                      <a:r>
                        <a:rPr lang="pt-PT" sz="1200" b="0" i="0" u="none" strike="noStrike" cap="none" dirty="0">
                          <a:solidFill>
                            <a:schemeClr val="bg1"/>
                          </a:solidFill>
                          <a:effectLst/>
                          <a:latin typeface="Calibri" panose="020F0502020204030204" pitchFamily="34" charset="0"/>
                          <a:ea typeface="Calibri" panose="020F0502020204030204" pitchFamily="34" charset="0"/>
                          <a:cs typeface="Calibri" panose="020F0502020204030204" pitchFamily="34" charset="0"/>
                          <a:sym typeface="Arial"/>
                        </a:rPr>
                        <a:t>Inventário, criação de receitas específicas  </a:t>
                      </a:r>
                    </a:p>
                  </a:txBody>
                  <a:tcPr marL="0" marR="0" marT="2730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panose="020F0502020204030204" pitchFamily="34" charset="0"/>
                        <a:ea typeface="Calibri" panose="020F0502020204030204" pitchFamily="34" charset="0"/>
                        <a:cs typeface="Calibri" panose="020F0502020204030204" pitchFamily="34" charset="0"/>
                        <a:sym typeface="Times New Roman"/>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90805" marR="0" lvl="0" indent="0" algn="l" rtl="0">
                        <a:lnSpc>
                          <a:spcPct val="100000"/>
                        </a:lnSpc>
                        <a:spcBef>
                          <a:spcPts val="0"/>
                        </a:spcBef>
                        <a:spcAft>
                          <a:spcPts val="0"/>
                        </a:spcAft>
                        <a:buNone/>
                      </a:pPr>
                      <a:r>
                        <a:rPr lang="pt-PT" sz="1200" b="0" i="0" u="none" strike="noStrike" cap="none" dirty="0">
                          <a:solidFill>
                            <a:schemeClr val="bg1"/>
                          </a:solidFill>
                          <a:effectLst/>
                          <a:latin typeface="Calibri" panose="020F0502020204030204" pitchFamily="34" charset="0"/>
                          <a:ea typeface="Calibri" panose="020F0502020204030204" pitchFamily="34" charset="0"/>
                          <a:cs typeface="Calibri" panose="020F0502020204030204" pitchFamily="34" charset="0"/>
                          <a:sym typeface="Arial"/>
                        </a:rPr>
                        <a:t>Gastronomia local </a:t>
                      </a:r>
                      <a:endParaRPr sz="1200" b="0" u="none" strike="noStrike" cap="none" dirty="0">
                        <a:solidFill>
                          <a:schemeClr val="bg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0" marR="0" marT="3175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nSpc>
                          <a:spcPct val="100000"/>
                        </a:lnSpc>
                      </a:pPr>
                      <a:r>
                        <a:rPr lang="pt-PT" sz="12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Património culinário </a:t>
                      </a:r>
                    </a:p>
                  </a:txBody>
                  <a:tcPr marL="0" marR="0" marT="1967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51009">
                <a:tc gridSpan="2">
                  <a:txBody>
                    <a:bodyPr/>
                    <a:lstStyle/>
                    <a:p>
                      <a:pPr marL="854075" marR="227965" lvl="0" indent="0" algn="l" rtl="0">
                        <a:lnSpc>
                          <a:spcPct val="100000"/>
                        </a:lnSpc>
                        <a:spcBef>
                          <a:spcPts val="0"/>
                        </a:spcBef>
                        <a:spcAft>
                          <a:spcPts val="0"/>
                        </a:spcAft>
                        <a:buNone/>
                      </a:pPr>
                      <a:r>
                        <a:rPr lang="pt-PT" sz="12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Componentes culturais (festas) </a:t>
                      </a:r>
                      <a:endParaRPr sz="1200" b="0" u="none" strike="noStrike" cap="none" dirty="0">
                        <a:latin typeface="Calibri" panose="020F0502020204030204" pitchFamily="34" charset="0"/>
                        <a:ea typeface="Calibri" panose="020F0502020204030204" pitchFamily="34" charset="0"/>
                        <a:cs typeface="Calibri" panose="020F0502020204030204" pitchFamily="34" charset="0"/>
                        <a:sym typeface="Calibri"/>
                      </a:endParaRPr>
                    </a:p>
                  </a:txBody>
                  <a:tcPr marL="0" marR="0" marT="2985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pt-PT"/>
                    </a:p>
                  </a:txBody>
                  <a:tcPr/>
                </a:tc>
                <a:tc>
                  <a:txBody>
                    <a:bodyPr/>
                    <a:lstStyle/>
                    <a:p>
                      <a:pPr marL="0" marR="0" lvl="0" indent="0" algn="l" rtl="0">
                        <a:lnSpc>
                          <a:spcPct val="100000"/>
                        </a:lnSpc>
                        <a:spcBef>
                          <a:spcPts val="0"/>
                        </a:spcBef>
                        <a:spcAft>
                          <a:spcPts val="0"/>
                        </a:spcAft>
                        <a:buNone/>
                      </a:pPr>
                      <a:endParaRPr sz="1200" b="0" u="none" strike="noStrike" cap="none" dirty="0">
                        <a:latin typeface="Calibri" panose="020F0502020204030204" pitchFamily="34" charset="0"/>
                        <a:ea typeface="Calibri" panose="020F0502020204030204" pitchFamily="34" charset="0"/>
                        <a:cs typeface="Calibri" panose="020F0502020204030204" pitchFamily="34" charset="0"/>
                        <a:sym typeface="Times New Roman"/>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dirty="0">
                        <a:latin typeface="Calibri" panose="020F0502020204030204" pitchFamily="34" charset="0"/>
                        <a:ea typeface="Calibri" panose="020F0502020204030204" pitchFamily="34" charset="0"/>
                        <a:cs typeface="Calibri" panose="020F0502020204030204" pitchFamily="34" charset="0"/>
                        <a:sym typeface="Times New Roman"/>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dirty="0">
                        <a:latin typeface="Calibri" panose="020F0502020204030204" pitchFamily="34" charset="0"/>
                        <a:ea typeface="Calibri" panose="020F0502020204030204" pitchFamily="34" charset="0"/>
                        <a:cs typeface="Calibri" panose="020F0502020204030204" pitchFamily="34" charset="0"/>
                        <a:sym typeface="Times New Roman"/>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dirty="0">
                        <a:latin typeface="Calibri" panose="020F0502020204030204" pitchFamily="34" charset="0"/>
                        <a:ea typeface="Calibri" panose="020F0502020204030204" pitchFamily="34" charset="0"/>
                        <a:cs typeface="Calibri" panose="020F0502020204030204" pitchFamily="34" charset="0"/>
                        <a:sym typeface="Times New Roman"/>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nSpc>
                          <a:spcPct val="100000"/>
                        </a:lnSpc>
                      </a:pPr>
                      <a:r>
                        <a:rPr lang="pt-PT" sz="1200" b="0" i="0" u="none" strike="noStrike" cap="none" dirty="0">
                          <a:solidFill>
                            <a:schemeClr val="bg1"/>
                          </a:solidFill>
                          <a:effectLst/>
                          <a:latin typeface="Calibri" panose="020F0502020204030204" pitchFamily="34" charset="0"/>
                          <a:ea typeface="Calibri" panose="020F0502020204030204" pitchFamily="34" charset="0"/>
                          <a:cs typeface="Calibri" panose="020F0502020204030204" pitchFamily="34" charset="0"/>
                          <a:sym typeface="Arial"/>
                        </a:rPr>
                        <a:t>Rota do saber-fazer (produtores, artesãos) </a:t>
                      </a:r>
                    </a:p>
                  </a:txBody>
                  <a:tcPr marL="0" marR="0" marT="241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nSpc>
                          <a:spcPct val="100000"/>
                        </a:lnSpc>
                      </a:pPr>
                      <a:r>
                        <a:rPr lang="pt-PT" sz="12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Produção artesanal, saber-fazer </a:t>
                      </a:r>
                    </a:p>
                  </a:txBody>
                  <a:tcPr marL="0" marR="0" marT="2985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46933">
                <a:tc>
                  <a:txBody>
                    <a:bodyPr/>
                    <a:lstStyle/>
                    <a:p>
                      <a:pPr>
                        <a:lnSpc>
                          <a:spcPct val="100000"/>
                        </a:lnSpc>
                      </a:pPr>
                      <a:r>
                        <a:rPr lang="pt-PT" sz="1200" b="0" i="0" u="none" strike="noStrike" cap="none" dirty="0">
                          <a:solidFill>
                            <a:schemeClr val="dk1"/>
                          </a:solidFill>
                          <a:effectLst/>
                          <a:latin typeface="Calibri"/>
                          <a:ea typeface="Calibri"/>
                          <a:cs typeface="Calibri"/>
                          <a:sym typeface="Arial"/>
                        </a:rPr>
                        <a:t>Paisagem cultural </a:t>
                      </a:r>
                    </a:p>
                  </a:txBody>
                  <a:tcPr marL="0" marR="0" marT="2477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2">
                  <a:txBody>
                    <a:bodyPr/>
                    <a:lstStyle/>
                    <a:p>
                      <a:pPr>
                        <a:lnSpc>
                          <a:spcPct val="100000"/>
                        </a:lnSpc>
                      </a:pPr>
                      <a:r>
                        <a:rPr lang="pt-PT" sz="1200" b="0" i="0" u="none" strike="noStrike" cap="none" dirty="0">
                          <a:solidFill>
                            <a:schemeClr val="bg1"/>
                          </a:solidFill>
                          <a:effectLst/>
                          <a:latin typeface="Calibri" panose="020F0502020204030204" pitchFamily="34" charset="0"/>
                          <a:ea typeface="Calibri" panose="020F0502020204030204" pitchFamily="34" charset="0"/>
                          <a:cs typeface="Calibri" panose="020F0502020204030204" pitchFamily="34" charset="0"/>
                          <a:sym typeface="Arial"/>
                        </a:rPr>
                        <a:t>Festa baseada num produto local </a:t>
                      </a:r>
                    </a:p>
                  </a:txBody>
                  <a:tcPr marL="0" marR="0" marT="2477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pt-PT"/>
                    </a:p>
                  </a:txBody>
                  <a:tcPr/>
                </a:tc>
                <a:tc>
                  <a:txBody>
                    <a:bodyPr/>
                    <a:lstStyle/>
                    <a:p>
                      <a:pPr marL="90805" marR="229870" lvl="0" indent="0" algn="l" rtl="0">
                        <a:lnSpc>
                          <a:spcPct val="100000"/>
                        </a:lnSpc>
                        <a:spcBef>
                          <a:spcPts val="0"/>
                        </a:spcBef>
                        <a:spcAft>
                          <a:spcPts val="0"/>
                        </a:spcAft>
                        <a:buNone/>
                      </a:pPr>
                      <a:r>
                        <a:rPr lang="pt-PT" sz="1200" b="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a:rPr>
                        <a:t>Menu ”</a:t>
                      </a:r>
                      <a:r>
                        <a:rPr lang="pt-PT" sz="1200" b="0" u="none" strike="noStrike" cap="none"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Calibri"/>
                        </a:rPr>
                        <a:t>terroir</a:t>
                      </a:r>
                      <a:r>
                        <a:rPr lang="pt-PT" sz="1200" b="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a:rPr>
                        <a:t>”</a:t>
                      </a:r>
                      <a:endParaRPr sz="1200" b="0" u="none" strike="noStrike" cap="none" dirty="0">
                        <a:latin typeface="Calibri" panose="020F0502020204030204" pitchFamily="34" charset="0"/>
                        <a:ea typeface="Calibri" panose="020F0502020204030204" pitchFamily="34" charset="0"/>
                        <a:cs typeface="Calibri" panose="020F0502020204030204" pitchFamily="34" charset="0"/>
                        <a:sym typeface="Calibri"/>
                      </a:endParaRPr>
                    </a:p>
                  </a:txBody>
                  <a:tcPr marL="0" marR="0" marT="2477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panose="020F0502020204030204" pitchFamily="34" charset="0"/>
                        <a:ea typeface="Calibri" panose="020F0502020204030204" pitchFamily="34" charset="0"/>
                        <a:cs typeface="Calibri" panose="020F0502020204030204" pitchFamily="34" charset="0"/>
                        <a:sym typeface="Times New Roman"/>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panose="020F0502020204030204" pitchFamily="34" charset="0"/>
                        <a:ea typeface="Calibri" panose="020F0502020204030204" pitchFamily="34" charset="0"/>
                        <a:cs typeface="Calibri" panose="020F0502020204030204" pitchFamily="34" charset="0"/>
                        <a:sym typeface="Times New Roman"/>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nSpc>
                          <a:spcPct val="100000"/>
                        </a:lnSpc>
                      </a:pPr>
                      <a:r>
                        <a:rPr lang="pt-PT" sz="1200" b="0" i="0" u="none" strike="noStrike" cap="none" dirty="0">
                          <a:solidFill>
                            <a:schemeClr val="bg1"/>
                          </a:solidFill>
                          <a:effectLst/>
                          <a:latin typeface="Calibri" panose="020F0502020204030204" pitchFamily="34" charset="0"/>
                          <a:ea typeface="Calibri" panose="020F0502020204030204" pitchFamily="34" charset="0"/>
                          <a:cs typeface="Calibri" panose="020F0502020204030204" pitchFamily="34" charset="0"/>
                          <a:sym typeface="Arial"/>
                        </a:rPr>
                        <a:t>Mercado baseado num produto local </a:t>
                      </a:r>
                    </a:p>
                  </a:txBody>
                  <a:tcPr marL="0" marR="0" marT="3430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294640" lvl="0" indent="0" algn="l" rtl="0">
                        <a:lnSpc>
                          <a:spcPct val="100000"/>
                        </a:lnSpc>
                        <a:spcBef>
                          <a:spcPts val="0"/>
                        </a:spcBef>
                        <a:spcAft>
                          <a:spcPts val="0"/>
                        </a:spcAft>
                        <a:buNone/>
                      </a:pPr>
                      <a:r>
                        <a:rPr lang="pt-PT" sz="12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Componentes culturais (festas) </a:t>
                      </a:r>
                      <a:endParaRPr sz="1200" b="0" u="none" strike="noStrike" cap="none" dirty="0">
                        <a:latin typeface="Calibri" panose="020F0502020204030204" pitchFamily="34" charset="0"/>
                        <a:ea typeface="Calibri" panose="020F0502020204030204" pitchFamily="34" charset="0"/>
                        <a:cs typeface="Calibri" panose="020F0502020204030204" pitchFamily="34" charset="0"/>
                        <a:sym typeface="Calibri"/>
                      </a:endParaRPr>
                    </a:p>
                  </a:txBody>
                  <a:tcPr marL="0" marR="0" marT="311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619676">
                <a:tc gridSpan="3">
                  <a:txBody>
                    <a:bodyPr/>
                    <a:lstStyle/>
                    <a:p>
                      <a:pPr marL="854075" marR="1247140" lvl="0" indent="0" algn="l" rtl="0">
                        <a:lnSpc>
                          <a:spcPct val="101800"/>
                        </a:lnSpc>
                        <a:spcBef>
                          <a:spcPts val="0"/>
                        </a:spcBef>
                        <a:spcAft>
                          <a:spcPts val="0"/>
                        </a:spcAft>
                        <a:buNone/>
                      </a:pPr>
                      <a:r>
                        <a:rPr lang="pt-PT" sz="1200" b="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rPr>
                        <a:t>Visita à paisagem emblemática </a:t>
                      </a:r>
                      <a:endParaRPr sz="1200" b="0" u="none" strike="noStrike" cap="none" dirty="0">
                        <a:latin typeface="Calibri" panose="020F0502020204030204" pitchFamily="34" charset="0"/>
                        <a:ea typeface="Calibri" panose="020F0502020204030204" pitchFamily="34" charset="0"/>
                        <a:cs typeface="Calibri" panose="020F0502020204030204" pitchFamily="34" charset="0"/>
                        <a:sym typeface="Calibri"/>
                      </a:endParaRPr>
                    </a:p>
                  </a:txBody>
                  <a:tcPr marL="0" marR="0" marT="3047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pt-PT"/>
                    </a:p>
                  </a:txBody>
                  <a:tcPr/>
                </a:tc>
                <a:tc hMerge="1">
                  <a:txBody>
                    <a:bodyPr/>
                    <a:lstStyle/>
                    <a:p>
                      <a:endParaRPr lang="pt-PT"/>
                    </a:p>
                  </a:txBody>
                  <a:tcPr/>
                </a:tc>
                <a:tc>
                  <a:txBody>
                    <a:bodyPr/>
                    <a:lstStyle/>
                    <a:p>
                      <a:pPr marL="0" marR="0" lvl="0" indent="0" algn="l" rtl="0">
                        <a:lnSpc>
                          <a:spcPct val="100000"/>
                        </a:lnSpc>
                        <a:spcBef>
                          <a:spcPts val="0"/>
                        </a:spcBef>
                        <a:spcAft>
                          <a:spcPts val="0"/>
                        </a:spcAft>
                        <a:buNone/>
                      </a:pPr>
                      <a:endParaRPr sz="1200" b="0" u="none" strike="noStrike" cap="none">
                        <a:latin typeface="Calibri" panose="020F0502020204030204" pitchFamily="34" charset="0"/>
                        <a:ea typeface="Calibri" panose="020F0502020204030204" pitchFamily="34" charset="0"/>
                        <a:cs typeface="Calibri" panose="020F0502020204030204" pitchFamily="34" charset="0"/>
                        <a:sym typeface="Times New Roman"/>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panose="020F0502020204030204" pitchFamily="34" charset="0"/>
                        <a:ea typeface="Calibri" panose="020F0502020204030204" pitchFamily="34" charset="0"/>
                        <a:cs typeface="Calibri" panose="020F0502020204030204" pitchFamily="34" charset="0"/>
                        <a:sym typeface="Times New Roman"/>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u="none" strike="noStrike" cap="none">
                        <a:latin typeface="Calibri" panose="020F0502020204030204" pitchFamily="34" charset="0"/>
                        <a:ea typeface="Calibri" panose="020F0502020204030204" pitchFamily="34" charset="0"/>
                        <a:cs typeface="Calibri" panose="020F0502020204030204" pitchFamily="34" charset="0"/>
                        <a:sym typeface="Times New Roman"/>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90805" marR="0" lvl="0" indent="0" algn="l" rtl="0">
                        <a:lnSpc>
                          <a:spcPct val="100000"/>
                        </a:lnSpc>
                        <a:spcBef>
                          <a:spcPts val="0"/>
                        </a:spcBef>
                        <a:spcAft>
                          <a:spcPts val="0"/>
                        </a:spcAft>
                        <a:buNone/>
                      </a:pPr>
                      <a:r>
                        <a:rPr lang="pt-PT" sz="1200" b="0" i="0" u="none" strike="noStrike" cap="none" dirty="0">
                          <a:solidFill>
                            <a:schemeClr val="bg1"/>
                          </a:solidFill>
                          <a:effectLst/>
                          <a:latin typeface="Calibri" panose="020F0502020204030204" pitchFamily="34" charset="0"/>
                          <a:ea typeface="Calibri" panose="020F0502020204030204" pitchFamily="34" charset="0"/>
                          <a:cs typeface="Calibri" panose="020F0502020204030204" pitchFamily="34" charset="0"/>
                          <a:sym typeface="Arial"/>
                        </a:rPr>
                        <a:t>Excursão com degustação de produtos </a:t>
                      </a:r>
                      <a:endParaRPr sz="1200" b="0" u="none" strike="noStrike" cap="none" dirty="0">
                        <a:solidFill>
                          <a:schemeClr val="bg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0" marR="0" marT="3365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r>
                        <a:rPr lang="pt-PT" sz="12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Paisagem cultural </a:t>
                      </a:r>
                    </a:p>
                  </a:txBody>
                  <a:tcPr marL="0" marR="0" marT="241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503" name="Google Shape;503;p34"/>
          <p:cNvSpPr txBox="1"/>
          <p:nvPr/>
        </p:nvSpPr>
        <p:spPr>
          <a:xfrm>
            <a:off x="329001" y="446986"/>
            <a:ext cx="3027045" cy="166712"/>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pt-PT" sz="1000" dirty="0">
                <a:solidFill>
                  <a:schemeClr val="dk1"/>
                </a:solidFill>
                <a:latin typeface="Arial"/>
                <a:ea typeface="Arial"/>
                <a:cs typeface="Arial"/>
                <a:sym typeface="Arial"/>
              </a:rPr>
              <a:t>Fonte</a:t>
            </a:r>
            <a:r>
              <a:rPr lang="el-GR" sz="1000" dirty="0">
                <a:solidFill>
                  <a:schemeClr val="dk1"/>
                </a:solidFill>
                <a:latin typeface="Arial"/>
                <a:ea typeface="Arial"/>
                <a:cs typeface="Arial"/>
                <a:sym typeface="Arial"/>
              </a:rPr>
              <a:t>: according to Loïc Perron, Claude Janin, 2014</a:t>
            </a:r>
            <a:endParaRPr sz="1000" dirty="0">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507"/>
        <p:cNvGrpSpPr/>
        <p:nvPr/>
      </p:nvGrpSpPr>
      <p:grpSpPr>
        <a:xfrm>
          <a:off x="0" y="0"/>
          <a:ext cx="0" cy="0"/>
          <a:chOff x="0" y="0"/>
          <a:chExt cx="0" cy="0"/>
        </a:xfrm>
      </p:grpSpPr>
      <p:sp>
        <p:nvSpPr>
          <p:cNvPr id="508" name="Google Shape;508;p35"/>
          <p:cNvSpPr/>
          <p:nvPr/>
        </p:nvSpPr>
        <p:spPr>
          <a:xfrm>
            <a:off x="1752600" y="2096007"/>
            <a:ext cx="6572250" cy="1104900"/>
          </a:xfrm>
          <a:custGeom>
            <a:avLst/>
            <a:gdLst/>
            <a:ahLst/>
            <a:cxnLst/>
            <a:rect l="l" t="t" r="r" b="b"/>
            <a:pathLst>
              <a:path w="6572250" h="1104900" extrusionOk="0">
                <a:moveTo>
                  <a:pt x="6572250" y="0"/>
                </a:moveTo>
                <a:lnTo>
                  <a:pt x="0" y="0"/>
                </a:lnTo>
                <a:lnTo>
                  <a:pt x="0" y="1104635"/>
                </a:lnTo>
                <a:lnTo>
                  <a:pt x="6572250" y="1104635"/>
                </a:lnTo>
                <a:lnTo>
                  <a:pt x="6572250" y="0"/>
                </a:lnTo>
                <a:close/>
              </a:path>
            </a:pathLst>
          </a:custGeom>
          <a:solidFill>
            <a:srgbClr val="FDEAD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 name="Google Shape;509;p35"/>
          <p:cNvSpPr txBox="1">
            <a:spLocks noGrp="1"/>
          </p:cNvSpPr>
          <p:nvPr>
            <p:ph type="title"/>
          </p:nvPr>
        </p:nvSpPr>
        <p:spPr>
          <a:xfrm>
            <a:off x="2156660" y="2096007"/>
            <a:ext cx="5234740" cy="505267"/>
          </a:xfrm>
          <a:prstGeom prst="rect">
            <a:avLst/>
          </a:prstGeom>
          <a:noFill/>
          <a:ln>
            <a:noFill/>
          </a:ln>
        </p:spPr>
        <p:txBody>
          <a:bodyPr spcFirstLastPara="1" wrap="square" lIns="0" tIns="12700" rIns="0" bIns="0" anchor="t" anchorCtr="0">
            <a:spAutoFit/>
          </a:bodyPr>
          <a:lstStyle/>
          <a:p>
            <a:r>
              <a:rPr lang="pt-PT" b="1" dirty="0"/>
              <a:t>Etapa 3. Reflexão estratégica </a:t>
            </a:r>
            <a:endParaRPr lang="pt-PT"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61"/>
        <p:cNvGrpSpPr/>
        <p:nvPr/>
      </p:nvGrpSpPr>
      <p:grpSpPr>
        <a:xfrm>
          <a:off x="0" y="0"/>
          <a:ext cx="0" cy="0"/>
          <a:chOff x="0" y="0"/>
          <a:chExt cx="0" cy="0"/>
        </a:xfrm>
      </p:grpSpPr>
      <p:sp>
        <p:nvSpPr>
          <p:cNvPr id="62" name="Google Shape;62;p9"/>
          <p:cNvSpPr/>
          <p:nvPr/>
        </p:nvSpPr>
        <p:spPr>
          <a:xfrm>
            <a:off x="628650" y="2305182"/>
            <a:ext cx="7886700" cy="1104900"/>
          </a:xfrm>
          <a:custGeom>
            <a:avLst/>
            <a:gdLst/>
            <a:ahLst/>
            <a:cxnLst/>
            <a:rect l="l" t="t" r="r" b="b"/>
            <a:pathLst>
              <a:path w="7886700" h="1104900" extrusionOk="0">
                <a:moveTo>
                  <a:pt x="7886700" y="0"/>
                </a:moveTo>
                <a:lnTo>
                  <a:pt x="0" y="0"/>
                </a:lnTo>
                <a:lnTo>
                  <a:pt x="0" y="1104635"/>
                </a:lnTo>
                <a:lnTo>
                  <a:pt x="7886700" y="1104635"/>
                </a:lnTo>
                <a:lnTo>
                  <a:pt x="7886700" y="0"/>
                </a:lnTo>
                <a:close/>
              </a:path>
            </a:pathLst>
          </a:custGeom>
          <a:solidFill>
            <a:srgbClr val="8FAA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 name="Google Shape;63;p9"/>
          <p:cNvSpPr txBox="1">
            <a:spLocks noGrp="1"/>
          </p:cNvSpPr>
          <p:nvPr>
            <p:ph type="title"/>
          </p:nvPr>
        </p:nvSpPr>
        <p:spPr>
          <a:xfrm>
            <a:off x="707390" y="2317810"/>
            <a:ext cx="7729219" cy="614774"/>
          </a:xfrm>
          <a:prstGeom prst="rect">
            <a:avLst/>
          </a:prstGeom>
          <a:noFill/>
          <a:ln>
            <a:noFill/>
          </a:ln>
        </p:spPr>
        <p:txBody>
          <a:bodyPr spcFirstLastPara="1" wrap="square" lIns="0" tIns="57775" rIns="0" bIns="0" anchor="t" anchorCtr="0">
            <a:spAutoFit/>
          </a:bodyPr>
          <a:lstStyle/>
          <a:p>
            <a:pPr marL="12700" marR="5080" lvl="0">
              <a:lnSpc>
                <a:spcPct val="112500"/>
              </a:lnSpc>
            </a:pPr>
            <a:r>
              <a:rPr lang="el-GR" dirty="0"/>
              <a:t>I. </a:t>
            </a:r>
            <a:r>
              <a:rPr lang="pt-PT" dirty="0"/>
              <a:t>Da ideia ao projeto: construir uma estratégia</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513"/>
        <p:cNvGrpSpPr/>
        <p:nvPr/>
      </p:nvGrpSpPr>
      <p:grpSpPr>
        <a:xfrm>
          <a:off x="0" y="0"/>
          <a:ext cx="0" cy="0"/>
          <a:chOff x="0" y="0"/>
          <a:chExt cx="0" cy="0"/>
        </a:xfrm>
      </p:grpSpPr>
      <p:sp>
        <p:nvSpPr>
          <p:cNvPr id="514" name="Google Shape;514;p36"/>
          <p:cNvSpPr txBox="1">
            <a:spLocks noGrp="1"/>
          </p:cNvSpPr>
          <p:nvPr>
            <p:ph type="title"/>
          </p:nvPr>
        </p:nvSpPr>
        <p:spPr>
          <a:xfrm>
            <a:off x="891728" y="301244"/>
            <a:ext cx="7801421" cy="755720"/>
          </a:xfrm>
          <a:prstGeom prst="rect">
            <a:avLst/>
          </a:prstGeom>
          <a:noFill/>
          <a:ln>
            <a:noFill/>
          </a:ln>
        </p:spPr>
        <p:txBody>
          <a:bodyPr spcFirstLastPara="1" wrap="square" lIns="0" tIns="9525" rIns="0" bIns="0" anchor="t" anchorCtr="0">
            <a:spAutoFit/>
          </a:bodyPr>
          <a:lstStyle/>
          <a:p>
            <a:pPr marR="5080" lvl="0" algn="ctr">
              <a:lnSpc>
                <a:spcPct val="100800"/>
              </a:lnSpc>
            </a:pPr>
            <a:r>
              <a:rPr lang="pt-PT" sz="2400" dirty="0"/>
              <a:t>Repartição dos intervenientes por tipo de engenharia e tipo de alavanca de ativação de recursos </a:t>
            </a:r>
            <a:endParaRPr sz="2400" dirty="0">
              <a:latin typeface="Calibri"/>
              <a:ea typeface="Calibri"/>
              <a:cs typeface="Calibri"/>
              <a:sym typeface="Calibri"/>
            </a:endParaRPr>
          </a:p>
        </p:txBody>
      </p:sp>
      <p:graphicFrame>
        <p:nvGraphicFramePr>
          <p:cNvPr id="515" name="Google Shape;515;p36"/>
          <p:cNvGraphicFramePr/>
          <p:nvPr>
            <p:extLst>
              <p:ext uri="{D42A27DB-BD31-4B8C-83A1-F6EECF244321}">
                <p14:modId xmlns:p14="http://schemas.microsoft.com/office/powerpoint/2010/main" val="1712277345"/>
              </p:ext>
            </p:extLst>
          </p:nvPr>
        </p:nvGraphicFramePr>
        <p:xfrm>
          <a:off x="450850" y="1327150"/>
          <a:ext cx="8229600" cy="3743071"/>
        </p:xfrm>
        <a:graphic>
          <a:graphicData uri="http://schemas.openxmlformats.org/drawingml/2006/table">
            <a:tbl>
              <a:tblPr firstRow="1" bandRow="1">
                <a:noFill/>
                <a:tableStyleId>{38B58312-3704-440A-BA7D-287E3234E9DC}</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943600">
                <a:tc>
                  <a:txBody>
                    <a:bodyPr/>
                    <a:lstStyle/>
                    <a:p>
                      <a:pPr marL="0" marR="0" lvl="0" indent="0" algn="l" rtl="0">
                        <a:lnSpc>
                          <a:spcPct val="100000"/>
                        </a:lnSpc>
                        <a:spcBef>
                          <a:spcPts val="0"/>
                        </a:spcBef>
                        <a:spcAft>
                          <a:spcPts val="0"/>
                        </a:spcAft>
                        <a:buNone/>
                      </a:pPr>
                      <a:endParaRPr sz="1700" u="none" strike="noStrike" cap="none">
                        <a:latin typeface="Times New Roman"/>
                        <a:ea typeface="Times New Roman"/>
                        <a:cs typeface="Times New Roman"/>
                        <a:sym typeface="Times New Roman"/>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tcPr>
                </a:tc>
                <a:tc gridSpan="3">
                  <a:txBody>
                    <a:bodyPr/>
                    <a:lstStyle/>
                    <a:p>
                      <a:pPr marL="0" marR="0" lvl="0" indent="0" algn="ctr" rtl="0">
                        <a:lnSpc>
                          <a:spcPct val="120000"/>
                        </a:lnSpc>
                        <a:spcBef>
                          <a:spcPts val="0"/>
                        </a:spcBef>
                        <a:spcAft>
                          <a:spcPts val="0"/>
                        </a:spcAft>
                        <a:buNone/>
                      </a:pPr>
                      <a:r>
                        <a:rPr lang="pt-PT" sz="2000" b="1" u="none" strike="noStrike" cap="none" dirty="0">
                          <a:solidFill>
                            <a:srgbClr val="FFFFFF"/>
                          </a:solidFill>
                          <a:latin typeface="Calibri"/>
                          <a:ea typeface="Calibri"/>
                          <a:cs typeface="Calibri"/>
                          <a:sym typeface="Calibri"/>
                        </a:rPr>
                        <a:t>QUEM? </a:t>
                      </a:r>
                    </a:p>
                    <a:p>
                      <a:pPr marL="0" marR="0" lvl="0" indent="0" algn="ctr" rtl="0">
                        <a:lnSpc>
                          <a:spcPct val="120000"/>
                        </a:lnSpc>
                        <a:spcBef>
                          <a:spcPts val="0"/>
                        </a:spcBef>
                        <a:spcAft>
                          <a:spcPts val="0"/>
                        </a:spcAft>
                        <a:buNone/>
                      </a:pPr>
                      <a:r>
                        <a:rPr lang="pt-PT" sz="2000" b="1" u="none" strike="noStrike" cap="none" dirty="0">
                          <a:solidFill>
                            <a:srgbClr val="FFFFFF"/>
                          </a:solidFill>
                          <a:latin typeface="Calibri"/>
                          <a:ea typeface="Calibri"/>
                          <a:cs typeface="Calibri"/>
                          <a:sym typeface="Calibri"/>
                        </a:rPr>
                        <a:t>Assinalar em cada caixa as pessoas ou organizações capazes de realizar a ação </a:t>
                      </a:r>
                      <a:endParaRPr sz="1500" u="none" strike="noStrike" cap="none" dirty="0">
                        <a:latin typeface="Calibri"/>
                        <a:ea typeface="Calibri"/>
                        <a:cs typeface="Calibri"/>
                        <a:sym typeface="Calibri"/>
                      </a:endParaRPr>
                    </a:p>
                  </a:txBody>
                  <a:tcPr marL="0" marR="0" marT="3365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57150" cap="flat" cmpd="sng">
                      <a:solidFill>
                        <a:srgbClr val="FFFFFF"/>
                      </a:solidFill>
                      <a:prstDash val="solid"/>
                      <a:round/>
                      <a:headEnd type="none" w="sm" len="sm"/>
                      <a:tailEnd type="none" w="sm" len="sm"/>
                    </a:lnB>
                    <a:solidFill>
                      <a:srgbClr val="F79646"/>
                    </a:solidFill>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10000"/>
                  </a:ext>
                </a:extLst>
              </a:tr>
              <a:tr h="606425">
                <a:tc>
                  <a:txBody>
                    <a:bodyPr/>
                    <a:lstStyle/>
                    <a:p>
                      <a:pPr marL="0" marR="96520" lvl="0" indent="0" algn="ctr" rtl="0">
                        <a:lnSpc>
                          <a:spcPct val="100000"/>
                        </a:lnSpc>
                        <a:spcBef>
                          <a:spcPts val="0"/>
                        </a:spcBef>
                        <a:spcAft>
                          <a:spcPts val="0"/>
                        </a:spcAft>
                        <a:buNone/>
                      </a:pPr>
                      <a:r>
                        <a:rPr lang="pt-PT" sz="1500" b="1" u="none" strike="noStrike" cap="none" dirty="0">
                          <a:latin typeface="Calibri"/>
                          <a:ea typeface="Calibri"/>
                          <a:cs typeface="Calibri"/>
                          <a:sym typeface="Calibri"/>
                        </a:rPr>
                        <a:t>Alavancas de exploração do recurso </a:t>
                      </a:r>
                      <a:endParaRPr sz="1500" u="none" strike="noStrike" cap="none" dirty="0">
                        <a:latin typeface="Calibri"/>
                        <a:ea typeface="Calibri"/>
                        <a:cs typeface="Calibri"/>
                        <a:sym typeface="Calibri"/>
                      </a:endParaRPr>
                    </a:p>
                  </a:txBody>
                  <a:tcPr marL="0" marR="0" marT="3430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571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CDDCF"/>
                    </a:solidFill>
                  </a:tcPr>
                </a:tc>
                <a:tc>
                  <a:txBody>
                    <a:bodyPr/>
                    <a:lstStyle/>
                    <a:p>
                      <a:pPr marL="668655" marR="0" lvl="0" indent="0" algn="l" rtl="0">
                        <a:lnSpc>
                          <a:spcPct val="100000"/>
                        </a:lnSpc>
                        <a:spcBef>
                          <a:spcPts val="0"/>
                        </a:spcBef>
                        <a:spcAft>
                          <a:spcPts val="0"/>
                        </a:spcAft>
                        <a:buNone/>
                      </a:pPr>
                      <a:r>
                        <a:rPr lang="pt-PT" sz="1400" b="0" i="0" u="none" strike="noStrike" cap="none" dirty="0">
                          <a:solidFill>
                            <a:schemeClr val="dk1"/>
                          </a:solidFill>
                          <a:effectLst/>
                          <a:latin typeface="Calibri"/>
                          <a:ea typeface="Calibri"/>
                          <a:cs typeface="Calibri"/>
                          <a:sym typeface="Arial"/>
                        </a:rPr>
                        <a:t>Técnica </a:t>
                      </a:r>
                      <a:endParaRPr sz="1500" u="none" strike="noStrike" cap="none" dirty="0">
                        <a:latin typeface="Calibri"/>
                        <a:ea typeface="Calibri"/>
                        <a:cs typeface="Calibri"/>
                        <a:sym typeface="Calibri"/>
                      </a:endParaRPr>
                    </a:p>
                  </a:txBody>
                  <a:tcPr marL="0" marR="0" marT="3430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571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CDDCF"/>
                    </a:solidFill>
                  </a:tcPr>
                </a:tc>
                <a:tc>
                  <a:txBody>
                    <a:bodyPr/>
                    <a:lstStyle/>
                    <a:p>
                      <a:pPr marL="614045" marR="0" lvl="0" indent="0" algn="l" rtl="0">
                        <a:lnSpc>
                          <a:spcPct val="100000"/>
                        </a:lnSpc>
                        <a:spcBef>
                          <a:spcPts val="0"/>
                        </a:spcBef>
                        <a:spcAft>
                          <a:spcPts val="0"/>
                        </a:spcAft>
                        <a:buNone/>
                      </a:pPr>
                      <a:r>
                        <a:rPr lang="pt-PT" sz="1400" b="0" i="0" u="none" strike="noStrike" cap="none" dirty="0">
                          <a:solidFill>
                            <a:schemeClr val="dk1"/>
                          </a:solidFill>
                          <a:effectLst/>
                          <a:latin typeface="Calibri"/>
                          <a:ea typeface="Calibri"/>
                          <a:cs typeface="Calibri"/>
                          <a:sym typeface="Arial"/>
                        </a:rPr>
                        <a:t>Animação </a:t>
                      </a:r>
                      <a:endParaRPr sz="1500" u="none" strike="noStrike" cap="none" dirty="0">
                        <a:latin typeface="Calibri"/>
                        <a:ea typeface="Calibri"/>
                        <a:cs typeface="Calibri"/>
                        <a:sym typeface="Calibri"/>
                      </a:endParaRPr>
                    </a:p>
                  </a:txBody>
                  <a:tcPr marL="0" marR="0" marT="3430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571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CDDCF"/>
                    </a:solidFill>
                  </a:tcPr>
                </a:tc>
                <a:tc>
                  <a:txBody>
                    <a:bodyPr/>
                    <a:lstStyle/>
                    <a:p>
                      <a:pPr marL="511809"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pt-PT" sz="1400" b="0" i="0" u="none" strike="noStrike" cap="none" dirty="0">
                          <a:solidFill>
                            <a:schemeClr val="dk1"/>
                          </a:solidFill>
                          <a:effectLst/>
                          <a:latin typeface="Calibri"/>
                          <a:ea typeface="Calibri"/>
                          <a:cs typeface="Calibri"/>
                          <a:sym typeface="Arial"/>
                        </a:rPr>
                        <a:t>Coordenação  </a:t>
                      </a:r>
                    </a:p>
                  </a:txBody>
                  <a:tcPr marL="0" marR="0" marT="3430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571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CDDCF"/>
                    </a:solidFill>
                  </a:tcPr>
                </a:tc>
                <a:extLst>
                  <a:ext uri="{0D108BD9-81ED-4DB2-BD59-A6C34878D82A}">
                    <a16:rowId xmlns:a16="http://schemas.microsoft.com/office/drawing/2014/main" val="10001"/>
                  </a:ext>
                </a:extLst>
              </a:tr>
              <a:tr h="534675">
                <a:tc>
                  <a:txBody>
                    <a:bodyPr/>
                    <a:lstStyle/>
                    <a:p>
                      <a:pPr marL="91440" marR="0" lvl="0" indent="0" algn="l" rtl="0">
                        <a:lnSpc>
                          <a:spcPct val="100000"/>
                        </a:lnSpc>
                        <a:spcBef>
                          <a:spcPts val="0"/>
                        </a:spcBef>
                        <a:spcAft>
                          <a:spcPts val="0"/>
                        </a:spcAft>
                        <a:buNone/>
                      </a:pPr>
                      <a:r>
                        <a:rPr lang="pt-PT" sz="1500" u="none" strike="noStrike" cap="none" dirty="0">
                          <a:latin typeface="Calibri"/>
                          <a:ea typeface="Calibri"/>
                          <a:cs typeface="Calibri"/>
                          <a:sym typeface="Calibri"/>
                        </a:rPr>
                        <a:t>Especificação da oferta </a:t>
                      </a:r>
                    </a:p>
                  </a:txBody>
                  <a:tcPr marL="0" marR="0" marT="3430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DEFE9"/>
                    </a:solidFill>
                  </a:tcPr>
                </a:tc>
                <a:tc>
                  <a:txBody>
                    <a:bodyPr/>
                    <a:lstStyle/>
                    <a:p>
                      <a:pPr marL="0" marR="0" lvl="0" indent="0" algn="l" rtl="0">
                        <a:lnSpc>
                          <a:spcPct val="100000"/>
                        </a:lnSpc>
                        <a:spcBef>
                          <a:spcPts val="0"/>
                        </a:spcBef>
                        <a:spcAft>
                          <a:spcPts val="0"/>
                        </a:spcAft>
                        <a:buNone/>
                      </a:pPr>
                      <a:endParaRPr sz="1700" u="none" strike="noStrike" cap="none">
                        <a:latin typeface="Times New Roman"/>
                        <a:ea typeface="Times New Roman"/>
                        <a:cs typeface="Times New Roman"/>
                        <a:sym typeface="Times New Roman"/>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DEFE9"/>
                    </a:solidFill>
                  </a:tcPr>
                </a:tc>
                <a:tc>
                  <a:txBody>
                    <a:bodyPr/>
                    <a:lstStyle/>
                    <a:p>
                      <a:pPr marL="0" marR="0" lvl="0" indent="0" algn="l" rtl="0">
                        <a:lnSpc>
                          <a:spcPct val="100000"/>
                        </a:lnSpc>
                        <a:spcBef>
                          <a:spcPts val="0"/>
                        </a:spcBef>
                        <a:spcAft>
                          <a:spcPts val="0"/>
                        </a:spcAft>
                        <a:buNone/>
                      </a:pPr>
                      <a:endParaRPr sz="1700" u="none" strike="noStrike" cap="none">
                        <a:latin typeface="Times New Roman"/>
                        <a:ea typeface="Times New Roman"/>
                        <a:cs typeface="Times New Roman"/>
                        <a:sym typeface="Times New Roman"/>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DEFE9"/>
                    </a:solidFill>
                  </a:tcPr>
                </a:tc>
                <a:tc>
                  <a:txBody>
                    <a:bodyPr/>
                    <a:lstStyle/>
                    <a:p>
                      <a:pPr marL="0" marR="0" lvl="0" indent="0" algn="l" rtl="0">
                        <a:lnSpc>
                          <a:spcPct val="100000"/>
                        </a:lnSpc>
                        <a:spcBef>
                          <a:spcPts val="0"/>
                        </a:spcBef>
                        <a:spcAft>
                          <a:spcPts val="0"/>
                        </a:spcAft>
                        <a:buNone/>
                      </a:pPr>
                      <a:endParaRPr sz="1700" u="none" strike="noStrike" cap="none">
                        <a:latin typeface="Times New Roman"/>
                        <a:ea typeface="Times New Roman"/>
                        <a:cs typeface="Times New Roman"/>
                        <a:sym typeface="Times New Roman"/>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DEFE9"/>
                    </a:solidFill>
                  </a:tcPr>
                </a:tc>
                <a:extLst>
                  <a:ext uri="{0D108BD9-81ED-4DB2-BD59-A6C34878D82A}">
                    <a16:rowId xmlns:a16="http://schemas.microsoft.com/office/drawing/2014/main" val="10002"/>
                  </a:ext>
                </a:extLst>
              </a:tr>
              <a:tr h="711825">
                <a:tc>
                  <a:txBody>
                    <a:bodyPr/>
                    <a:lstStyle/>
                    <a:p>
                      <a:pPr marL="91440" marR="0" lvl="0" indent="0" algn="l" rtl="0">
                        <a:lnSpc>
                          <a:spcPct val="100000"/>
                        </a:lnSpc>
                        <a:spcBef>
                          <a:spcPts val="0"/>
                        </a:spcBef>
                        <a:spcAft>
                          <a:spcPts val="0"/>
                        </a:spcAft>
                        <a:buNone/>
                      </a:pPr>
                      <a:r>
                        <a:rPr lang="pt-PT" sz="1500" u="none" strike="noStrike" cap="none" dirty="0">
                          <a:latin typeface="Calibri"/>
                          <a:ea typeface="Calibri"/>
                          <a:cs typeface="Calibri"/>
                          <a:sym typeface="Calibri"/>
                        </a:rPr>
                        <a:t>Alargar as formas de desenvolvimento do recurso </a:t>
                      </a:r>
                    </a:p>
                  </a:txBody>
                  <a:tcPr marL="0" marR="0" marT="32375"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CDDCF"/>
                    </a:solidFill>
                  </a:tcPr>
                </a:tc>
                <a:tc>
                  <a:txBody>
                    <a:bodyPr/>
                    <a:lstStyle/>
                    <a:p>
                      <a:pPr marL="0" marR="0" lvl="0" indent="0" algn="l" rtl="0">
                        <a:lnSpc>
                          <a:spcPct val="100000"/>
                        </a:lnSpc>
                        <a:spcBef>
                          <a:spcPts val="0"/>
                        </a:spcBef>
                        <a:spcAft>
                          <a:spcPts val="0"/>
                        </a:spcAft>
                        <a:buNone/>
                      </a:pPr>
                      <a:endParaRPr sz="1700" u="none" strike="noStrike" cap="none">
                        <a:latin typeface="Times New Roman"/>
                        <a:ea typeface="Times New Roman"/>
                        <a:cs typeface="Times New Roman"/>
                        <a:sym typeface="Times New Roman"/>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CDDCF"/>
                    </a:solidFill>
                  </a:tcPr>
                </a:tc>
                <a:tc>
                  <a:txBody>
                    <a:bodyPr/>
                    <a:lstStyle/>
                    <a:p>
                      <a:pPr marL="0" marR="0" lvl="0" indent="0" algn="l" rtl="0">
                        <a:lnSpc>
                          <a:spcPct val="100000"/>
                        </a:lnSpc>
                        <a:spcBef>
                          <a:spcPts val="0"/>
                        </a:spcBef>
                        <a:spcAft>
                          <a:spcPts val="0"/>
                        </a:spcAft>
                        <a:buNone/>
                      </a:pPr>
                      <a:endParaRPr sz="1700" u="none" strike="noStrike" cap="none">
                        <a:latin typeface="Times New Roman"/>
                        <a:ea typeface="Times New Roman"/>
                        <a:cs typeface="Times New Roman"/>
                        <a:sym typeface="Times New Roman"/>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CDDCF"/>
                    </a:solidFill>
                  </a:tcPr>
                </a:tc>
                <a:tc>
                  <a:txBody>
                    <a:bodyPr/>
                    <a:lstStyle/>
                    <a:p>
                      <a:pPr marL="0" marR="0" lvl="0" indent="0" algn="l" rtl="0">
                        <a:lnSpc>
                          <a:spcPct val="100000"/>
                        </a:lnSpc>
                        <a:spcBef>
                          <a:spcPts val="0"/>
                        </a:spcBef>
                        <a:spcAft>
                          <a:spcPts val="0"/>
                        </a:spcAft>
                        <a:buNone/>
                      </a:pPr>
                      <a:endParaRPr sz="1700" u="none" strike="noStrike" cap="none">
                        <a:latin typeface="Times New Roman"/>
                        <a:ea typeface="Times New Roman"/>
                        <a:cs typeface="Times New Roman"/>
                        <a:sym typeface="Times New Roman"/>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CDDCF"/>
                    </a:solidFill>
                  </a:tcPr>
                </a:tc>
                <a:extLst>
                  <a:ext uri="{0D108BD9-81ED-4DB2-BD59-A6C34878D82A}">
                    <a16:rowId xmlns:a16="http://schemas.microsoft.com/office/drawing/2014/main" val="10003"/>
                  </a:ext>
                </a:extLst>
              </a:tr>
              <a:tr h="777250">
                <a:tc>
                  <a:txBody>
                    <a:bodyPr/>
                    <a:lstStyle/>
                    <a:p>
                      <a:pPr marL="91440" marR="0" lvl="0" indent="0" algn="l" rtl="0">
                        <a:lnSpc>
                          <a:spcPct val="100000"/>
                        </a:lnSpc>
                        <a:spcBef>
                          <a:spcPts val="0"/>
                        </a:spcBef>
                        <a:spcAft>
                          <a:spcPts val="0"/>
                        </a:spcAft>
                        <a:buNone/>
                      </a:pPr>
                      <a:r>
                        <a:rPr lang="pt-PT" sz="1500" u="none" strike="noStrike" cap="none" dirty="0">
                          <a:latin typeface="Calibri"/>
                          <a:ea typeface="Calibri"/>
                          <a:cs typeface="Calibri"/>
                          <a:sym typeface="Calibri"/>
                        </a:rPr>
                        <a:t>Coordenação, gestão de projetos, governação</a:t>
                      </a:r>
                    </a:p>
                  </a:txBody>
                  <a:tcPr marL="0" marR="0" marT="3365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DEFE9"/>
                    </a:solidFill>
                  </a:tcPr>
                </a:tc>
                <a:tc>
                  <a:txBody>
                    <a:bodyPr/>
                    <a:lstStyle/>
                    <a:p>
                      <a:pPr marL="0" marR="0" lvl="0" indent="0" algn="l" rtl="0">
                        <a:lnSpc>
                          <a:spcPct val="100000"/>
                        </a:lnSpc>
                        <a:spcBef>
                          <a:spcPts val="0"/>
                        </a:spcBef>
                        <a:spcAft>
                          <a:spcPts val="0"/>
                        </a:spcAft>
                        <a:buNone/>
                      </a:pPr>
                      <a:endParaRPr sz="1700" u="none" strike="noStrike" cap="none">
                        <a:latin typeface="Times New Roman"/>
                        <a:ea typeface="Times New Roman"/>
                        <a:cs typeface="Times New Roman"/>
                        <a:sym typeface="Times New Roman"/>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DEFE9"/>
                    </a:solidFill>
                  </a:tcPr>
                </a:tc>
                <a:tc>
                  <a:txBody>
                    <a:bodyPr/>
                    <a:lstStyle/>
                    <a:p>
                      <a:pPr marL="0" marR="0" lvl="0" indent="0" algn="l" rtl="0">
                        <a:lnSpc>
                          <a:spcPct val="100000"/>
                        </a:lnSpc>
                        <a:spcBef>
                          <a:spcPts val="0"/>
                        </a:spcBef>
                        <a:spcAft>
                          <a:spcPts val="0"/>
                        </a:spcAft>
                        <a:buNone/>
                      </a:pPr>
                      <a:endParaRPr sz="1700" u="none" strike="noStrike" cap="none">
                        <a:latin typeface="Times New Roman"/>
                        <a:ea typeface="Times New Roman"/>
                        <a:cs typeface="Times New Roman"/>
                        <a:sym typeface="Times New Roman"/>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DEFE9"/>
                    </a:solidFill>
                  </a:tcPr>
                </a:tc>
                <a:tc>
                  <a:txBody>
                    <a:bodyPr/>
                    <a:lstStyle/>
                    <a:p>
                      <a:pPr marL="0" marR="0" lvl="0" indent="0" algn="l" rtl="0">
                        <a:lnSpc>
                          <a:spcPct val="100000"/>
                        </a:lnSpc>
                        <a:spcBef>
                          <a:spcPts val="0"/>
                        </a:spcBef>
                        <a:spcAft>
                          <a:spcPts val="0"/>
                        </a:spcAft>
                        <a:buNone/>
                      </a:pPr>
                      <a:endParaRPr sz="1700" u="none" strike="noStrike" cap="none" dirty="0">
                        <a:latin typeface="Times New Roman"/>
                        <a:ea typeface="Times New Roman"/>
                        <a:cs typeface="Times New Roman"/>
                        <a:sym typeface="Times New Roman"/>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DEFE9"/>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519"/>
        <p:cNvGrpSpPr/>
        <p:nvPr/>
      </p:nvGrpSpPr>
      <p:grpSpPr>
        <a:xfrm>
          <a:off x="0" y="0"/>
          <a:ext cx="0" cy="0"/>
          <a:chOff x="0" y="0"/>
          <a:chExt cx="0" cy="0"/>
        </a:xfrm>
      </p:grpSpPr>
      <p:sp>
        <p:nvSpPr>
          <p:cNvPr id="520" name="Google Shape;520;p37"/>
          <p:cNvSpPr/>
          <p:nvPr/>
        </p:nvSpPr>
        <p:spPr>
          <a:xfrm>
            <a:off x="1284837" y="1874204"/>
            <a:ext cx="6572250" cy="1104900"/>
          </a:xfrm>
          <a:custGeom>
            <a:avLst/>
            <a:gdLst/>
            <a:ahLst/>
            <a:cxnLst/>
            <a:rect l="l" t="t" r="r" b="b"/>
            <a:pathLst>
              <a:path w="6572250" h="1104900" extrusionOk="0">
                <a:moveTo>
                  <a:pt x="6572250" y="0"/>
                </a:moveTo>
                <a:lnTo>
                  <a:pt x="0" y="0"/>
                </a:lnTo>
                <a:lnTo>
                  <a:pt x="0" y="1104635"/>
                </a:lnTo>
                <a:lnTo>
                  <a:pt x="6572250" y="1104635"/>
                </a:lnTo>
                <a:lnTo>
                  <a:pt x="6572250" y="0"/>
                </a:lnTo>
                <a:close/>
              </a:path>
            </a:pathLst>
          </a:custGeom>
          <a:solidFill>
            <a:srgbClr val="FDEAD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 name="Google Shape;521;p37"/>
          <p:cNvSpPr txBox="1">
            <a:spLocks noGrp="1"/>
          </p:cNvSpPr>
          <p:nvPr>
            <p:ph type="title"/>
          </p:nvPr>
        </p:nvSpPr>
        <p:spPr>
          <a:xfrm>
            <a:off x="2747876" y="2096007"/>
            <a:ext cx="4262523" cy="505267"/>
          </a:xfrm>
          <a:prstGeom prst="rect">
            <a:avLst/>
          </a:prstGeom>
          <a:noFill/>
          <a:ln>
            <a:noFill/>
          </a:ln>
        </p:spPr>
        <p:txBody>
          <a:bodyPr spcFirstLastPara="1" wrap="square" lIns="0" tIns="12700" rIns="0" bIns="0" anchor="t" anchorCtr="0">
            <a:spAutoFit/>
          </a:bodyPr>
          <a:lstStyle/>
          <a:p>
            <a:r>
              <a:rPr lang="pt-PT" dirty="0"/>
              <a:t>Etapa 4. O projeto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525"/>
        <p:cNvGrpSpPr/>
        <p:nvPr/>
      </p:nvGrpSpPr>
      <p:grpSpPr>
        <a:xfrm>
          <a:off x="0" y="0"/>
          <a:ext cx="0" cy="0"/>
          <a:chOff x="0" y="0"/>
          <a:chExt cx="0" cy="0"/>
        </a:xfrm>
      </p:grpSpPr>
      <p:sp>
        <p:nvSpPr>
          <p:cNvPr id="526" name="Google Shape;526;p38"/>
          <p:cNvSpPr txBox="1"/>
          <p:nvPr/>
        </p:nvSpPr>
        <p:spPr>
          <a:xfrm>
            <a:off x="519006" y="501903"/>
            <a:ext cx="8157845" cy="4666001"/>
          </a:xfrm>
          <a:prstGeom prst="rect">
            <a:avLst/>
          </a:prstGeom>
          <a:noFill/>
          <a:ln>
            <a:noFill/>
          </a:ln>
        </p:spPr>
        <p:txBody>
          <a:bodyPr spcFirstLastPara="1" wrap="square" lIns="0" tIns="48875" rIns="0" bIns="0" anchor="t" anchorCtr="0">
            <a:spAutoFit/>
          </a:bodyPr>
          <a:lstStyle/>
          <a:p>
            <a:pPr marL="12700" lvl="0"/>
            <a:r>
              <a:rPr lang="pt-PT" sz="2500" dirty="0">
                <a:solidFill>
                  <a:schemeClr val="dk1"/>
                </a:solidFill>
                <a:latin typeface="Calibri"/>
                <a:ea typeface="Calibri"/>
                <a:cs typeface="Calibri"/>
                <a:sym typeface="Calibri"/>
              </a:rPr>
              <a:t>De carácter interdisciplinar e territorial </a:t>
            </a:r>
          </a:p>
          <a:p>
            <a:pPr marL="355600" lvl="0" indent="-342900">
              <a:buFont typeface="Arial" panose="020B0604020202020204" pitchFamily="34" charset="0"/>
              <a:buChar char="•"/>
            </a:pPr>
            <a:r>
              <a:rPr lang="pt-PT" sz="2500" dirty="0">
                <a:solidFill>
                  <a:schemeClr val="dk1"/>
                </a:solidFill>
                <a:latin typeface="Calibri"/>
                <a:ea typeface="Calibri"/>
                <a:cs typeface="Calibri"/>
                <a:sym typeface="Calibri"/>
              </a:rPr>
              <a:t>Escolha de uma escala territorial pertinente em todas as suas componentes, tendo em conta as ligações e relações a estabelecer com outras escalas territoriais. </a:t>
            </a:r>
          </a:p>
          <a:p>
            <a:pPr marL="355600" lvl="0" indent="-342900">
              <a:buFont typeface="Arial" panose="020B0604020202020204" pitchFamily="34" charset="0"/>
              <a:buChar char="•"/>
            </a:pPr>
            <a:r>
              <a:rPr lang="pt-PT" sz="2500" dirty="0">
                <a:solidFill>
                  <a:schemeClr val="dk1"/>
                </a:solidFill>
                <a:latin typeface="Calibri"/>
                <a:ea typeface="Calibri"/>
                <a:cs typeface="Calibri"/>
                <a:sym typeface="Calibri"/>
              </a:rPr>
              <a:t>Identificação das diferentes categorias de </a:t>
            </a:r>
            <a:r>
              <a:rPr lang="pt-PT" sz="2500" dirty="0" err="1">
                <a:solidFill>
                  <a:schemeClr val="dk1"/>
                </a:solidFill>
                <a:latin typeface="Calibri"/>
                <a:ea typeface="Calibri"/>
                <a:cs typeface="Calibri"/>
                <a:sym typeface="Calibri"/>
              </a:rPr>
              <a:t>actores</a:t>
            </a:r>
            <a:r>
              <a:rPr lang="pt-PT" sz="2500" dirty="0">
                <a:solidFill>
                  <a:schemeClr val="dk1"/>
                </a:solidFill>
                <a:latin typeface="Calibri"/>
                <a:ea typeface="Calibri"/>
                <a:cs typeface="Calibri"/>
                <a:sym typeface="Calibri"/>
              </a:rPr>
              <a:t> a envolver e da qualidade da sua representação nos órgãos do projeto. </a:t>
            </a:r>
          </a:p>
          <a:p>
            <a:pPr marL="355600" lvl="0" indent="-342900">
              <a:buFont typeface="Arial" panose="020B0604020202020204" pitchFamily="34" charset="0"/>
              <a:buChar char="•"/>
            </a:pPr>
            <a:r>
              <a:rPr lang="pt-PT" sz="2500" dirty="0">
                <a:solidFill>
                  <a:schemeClr val="dk1"/>
                </a:solidFill>
                <a:latin typeface="Calibri"/>
                <a:ea typeface="Calibri"/>
                <a:cs typeface="Calibri"/>
                <a:sym typeface="Calibri"/>
              </a:rPr>
              <a:t>Afetação de recursos para a coordenação, identificação e organização das competências e dos recursos humanos a envolver. </a:t>
            </a:r>
          </a:p>
          <a:p>
            <a:pPr marL="355600" lvl="0" indent="-342900">
              <a:buFont typeface="Arial" panose="020B0604020202020204" pitchFamily="34" charset="0"/>
              <a:buChar char="•"/>
            </a:pPr>
            <a:r>
              <a:rPr lang="pt-PT" sz="2500" dirty="0">
                <a:solidFill>
                  <a:schemeClr val="dk1"/>
                </a:solidFill>
                <a:latin typeface="Calibri"/>
                <a:ea typeface="Calibri"/>
                <a:cs typeface="Calibri"/>
                <a:sym typeface="Calibri"/>
              </a:rPr>
              <a:t>Escolhas em termos de apoio político/institucional: competências, legitimidade.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530"/>
        <p:cNvGrpSpPr/>
        <p:nvPr/>
      </p:nvGrpSpPr>
      <p:grpSpPr>
        <a:xfrm>
          <a:off x="0" y="0"/>
          <a:ext cx="0" cy="0"/>
          <a:chOff x="0" y="0"/>
          <a:chExt cx="0" cy="0"/>
        </a:xfrm>
      </p:grpSpPr>
      <p:sp>
        <p:nvSpPr>
          <p:cNvPr id="531" name="Google Shape;531;p39"/>
          <p:cNvSpPr/>
          <p:nvPr/>
        </p:nvSpPr>
        <p:spPr>
          <a:xfrm>
            <a:off x="1284837" y="1874204"/>
            <a:ext cx="6572250" cy="1104900"/>
          </a:xfrm>
          <a:custGeom>
            <a:avLst/>
            <a:gdLst/>
            <a:ahLst/>
            <a:cxnLst/>
            <a:rect l="l" t="t" r="r" b="b"/>
            <a:pathLst>
              <a:path w="6572250" h="1104900" extrusionOk="0">
                <a:moveTo>
                  <a:pt x="6572250" y="0"/>
                </a:moveTo>
                <a:lnTo>
                  <a:pt x="0" y="0"/>
                </a:lnTo>
                <a:lnTo>
                  <a:pt x="0" y="1104635"/>
                </a:lnTo>
                <a:lnTo>
                  <a:pt x="6572250" y="1104635"/>
                </a:lnTo>
                <a:lnTo>
                  <a:pt x="6572250" y="0"/>
                </a:lnTo>
                <a:close/>
              </a:path>
            </a:pathLst>
          </a:custGeom>
          <a:solidFill>
            <a:srgbClr val="FDEAD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2" name="Google Shape;532;p39"/>
          <p:cNvSpPr txBox="1">
            <a:spLocks noGrp="1"/>
          </p:cNvSpPr>
          <p:nvPr>
            <p:ph type="title"/>
          </p:nvPr>
        </p:nvSpPr>
        <p:spPr>
          <a:xfrm>
            <a:off x="2611574" y="2096007"/>
            <a:ext cx="4170226" cy="505267"/>
          </a:xfrm>
          <a:prstGeom prst="rect">
            <a:avLst/>
          </a:prstGeom>
          <a:noFill/>
          <a:ln>
            <a:noFill/>
          </a:ln>
        </p:spPr>
        <p:txBody>
          <a:bodyPr spcFirstLastPara="1" wrap="square" lIns="0" tIns="12700" rIns="0" bIns="0" anchor="t" anchorCtr="0">
            <a:spAutoFit/>
          </a:bodyPr>
          <a:lstStyle/>
          <a:p>
            <a:r>
              <a:rPr lang="pt-PT" dirty="0"/>
              <a:t>Etapa 5. A organização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536"/>
        <p:cNvGrpSpPr/>
        <p:nvPr/>
      </p:nvGrpSpPr>
      <p:grpSpPr>
        <a:xfrm>
          <a:off x="0" y="0"/>
          <a:ext cx="0" cy="0"/>
          <a:chOff x="0" y="0"/>
          <a:chExt cx="0" cy="0"/>
        </a:xfrm>
      </p:grpSpPr>
      <p:sp>
        <p:nvSpPr>
          <p:cNvPr id="537" name="Google Shape;537;p40"/>
          <p:cNvSpPr txBox="1"/>
          <p:nvPr/>
        </p:nvSpPr>
        <p:spPr>
          <a:xfrm>
            <a:off x="637010" y="411229"/>
            <a:ext cx="8130540" cy="4684606"/>
          </a:xfrm>
          <a:prstGeom prst="rect">
            <a:avLst/>
          </a:prstGeom>
          <a:noFill/>
          <a:ln>
            <a:noFill/>
          </a:ln>
        </p:spPr>
        <p:txBody>
          <a:bodyPr spcFirstLastPara="1" wrap="square" lIns="0" tIns="67300" rIns="0" bIns="0" anchor="t" anchorCtr="0">
            <a:spAutoFit/>
          </a:bodyPr>
          <a:lstStyle/>
          <a:p>
            <a:pPr marL="12700" lvl="0"/>
            <a:r>
              <a:rPr lang="pt-PT" sz="2000" dirty="0">
                <a:solidFill>
                  <a:schemeClr val="dk1"/>
                </a:solidFill>
                <a:latin typeface="Calibri"/>
                <a:ea typeface="Calibri"/>
                <a:cs typeface="Calibri"/>
                <a:sym typeface="Calibri"/>
              </a:rPr>
              <a:t>Os elementos-chave desta fase são </a:t>
            </a:r>
          </a:p>
          <a:p>
            <a:pPr marL="298450" lvl="0" indent="-285750">
              <a:buFont typeface="Arial" panose="020B0604020202020204" pitchFamily="34" charset="0"/>
              <a:buChar char="•"/>
            </a:pPr>
            <a:r>
              <a:rPr lang="pt-PT" sz="2000" dirty="0">
                <a:solidFill>
                  <a:schemeClr val="dk1"/>
                </a:solidFill>
                <a:latin typeface="Calibri"/>
                <a:ea typeface="Calibri"/>
                <a:cs typeface="Calibri"/>
                <a:sym typeface="Calibri"/>
              </a:rPr>
              <a:t>a apropriação do projeto e do conceito por todos os intervenientes e a sua mobilização </a:t>
            </a:r>
          </a:p>
          <a:p>
            <a:pPr marL="298450" lvl="0" indent="-285750">
              <a:buFont typeface="Arial" panose="020B0604020202020204" pitchFamily="34" charset="0"/>
              <a:buChar char="•"/>
            </a:pPr>
            <a:r>
              <a:rPr lang="pt-PT" sz="2000" dirty="0">
                <a:solidFill>
                  <a:schemeClr val="dk1"/>
                </a:solidFill>
                <a:latin typeface="Calibri"/>
                <a:ea typeface="Calibri"/>
                <a:cs typeface="Calibri"/>
                <a:sym typeface="Calibri"/>
              </a:rPr>
              <a:t>reunir os atores, criar os fóruns de intercâmbio necessários (quais?)</a:t>
            </a:r>
          </a:p>
          <a:p>
            <a:pPr marL="298450" lvl="0" indent="-285750">
              <a:buFont typeface="Arial" panose="020B0604020202020204" pitchFamily="34" charset="0"/>
              <a:buChar char="•"/>
            </a:pPr>
            <a:r>
              <a:rPr lang="pt-PT" sz="2000" dirty="0">
                <a:solidFill>
                  <a:schemeClr val="dk1"/>
                </a:solidFill>
                <a:latin typeface="Calibri"/>
                <a:ea typeface="Calibri"/>
                <a:cs typeface="Calibri"/>
                <a:sym typeface="Calibri"/>
              </a:rPr>
              <a:t>gerar novos conhecimentos sobre o território, os seus recursos e potencialidades de desenvolvimento, os seus atores e redes, o seu ambiente, etc. </a:t>
            </a:r>
          </a:p>
          <a:p>
            <a:pPr marL="298450" lvl="0" indent="-285750">
              <a:buFont typeface="Arial" panose="020B0604020202020204" pitchFamily="34" charset="0"/>
              <a:buChar char="•"/>
            </a:pPr>
            <a:r>
              <a:rPr lang="pt-PT" sz="2000" dirty="0">
                <a:solidFill>
                  <a:schemeClr val="dk1"/>
                </a:solidFill>
                <a:latin typeface="Calibri"/>
                <a:ea typeface="Calibri"/>
                <a:cs typeface="Calibri"/>
                <a:sym typeface="Calibri"/>
              </a:rPr>
              <a:t>desenvolver novas ofertas: perspetivando as ofertas existentes e estimulando abordagens criativas para renovar a oferta, fazer emergir novas ideias, formalizá-las e testá-las (por exemplo, "</a:t>
            </a:r>
            <a:r>
              <a:rPr lang="pt-PT" sz="2000" i="1" dirty="0">
                <a:solidFill>
                  <a:schemeClr val="dk1"/>
                </a:solidFill>
                <a:latin typeface="Calibri"/>
                <a:ea typeface="Calibri"/>
                <a:cs typeface="Calibri"/>
                <a:sym typeface="Calibri"/>
              </a:rPr>
              <a:t>design </a:t>
            </a:r>
            <a:r>
              <a:rPr lang="pt-PT" sz="2000" i="1" dirty="0" err="1">
                <a:solidFill>
                  <a:schemeClr val="dk1"/>
                </a:solidFill>
                <a:latin typeface="Calibri"/>
                <a:ea typeface="Calibri"/>
                <a:cs typeface="Calibri"/>
                <a:sym typeface="Calibri"/>
              </a:rPr>
              <a:t>thinking</a:t>
            </a:r>
            <a:r>
              <a:rPr lang="pt-PT" sz="2000" dirty="0">
                <a:solidFill>
                  <a:schemeClr val="dk1"/>
                </a:solidFill>
                <a:latin typeface="Calibri"/>
                <a:ea typeface="Calibri"/>
                <a:cs typeface="Calibri"/>
                <a:sym typeface="Calibri"/>
              </a:rPr>
              <a:t>") </a:t>
            </a:r>
          </a:p>
          <a:p>
            <a:pPr marL="298450" lvl="0" indent="-285750">
              <a:buFont typeface="Arial" panose="020B0604020202020204" pitchFamily="34" charset="0"/>
              <a:buChar char="•"/>
            </a:pPr>
            <a:r>
              <a:rPr lang="pt-PT" sz="2000" dirty="0">
                <a:solidFill>
                  <a:schemeClr val="dk1"/>
                </a:solidFill>
                <a:latin typeface="Calibri"/>
                <a:ea typeface="Calibri"/>
                <a:cs typeface="Calibri"/>
                <a:sym typeface="Calibri"/>
              </a:rPr>
              <a:t>organizar a comunicação/promoção coletiva e criar um sistema de acompanhamento e avaliação para consolidar e desenvolver as ofertas, </a:t>
            </a:r>
          </a:p>
          <a:p>
            <a:pPr marL="298450" lvl="0" indent="-285750">
              <a:buFont typeface="Arial" panose="020B0604020202020204" pitchFamily="34" charset="0"/>
              <a:buChar char="•"/>
            </a:pPr>
            <a:r>
              <a:rPr lang="pt-PT" sz="2000" dirty="0">
                <a:solidFill>
                  <a:schemeClr val="dk1"/>
                </a:solidFill>
                <a:latin typeface="Calibri"/>
                <a:ea typeface="Calibri"/>
                <a:cs typeface="Calibri"/>
                <a:sym typeface="Calibri"/>
              </a:rPr>
              <a:t>formalizar uma abordagem coletiva para progredir e qualificar os profissionais em função das suas necessidades, desenvolver as ofertas e alargar o leque de prestadores de serviços envolvidos.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541"/>
        <p:cNvGrpSpPr/>
        <p:nvPr/>
      </p:nvGrpSpPr>
      <p:grpSpPr>
        <a:xfrm>
          <a:off x="0" y="0"/>
          <a:ext cx="0" cy="0"/>
          <a:chOff x="0" y="0"/>
          <a:chExt cx="0" cy="0"/>
        </a:xfrm>
      </p:grpSpPr>
      <p:sp>
        <p:nvSpPr>
          <p:cNvPr id="542" name="Google Shape;542;p41"/>
          <p:cNvSpPr txBox="1"/>
          <p:nvPr/>
        </p:nvSpPr>
        <p:spPr>
          <a:xfrm>
            <a:off x="838200" y="419100"/>
            <a:ext cx="7543800" cy="5014193"/>
          </a:xfrm>
          <a:prstGeom prst="rect">
            <a:avLst/>
          </a:prstGeom>
          <a:noFill/>
          <a:ln>
            <a:noFill/>
          </a:ln>
        </p:spPr>
        <p:txBody>
          <a:bodyPr spcFirstLastPara="1" wrap="square" lIns="0" tIns="12700" rIns="0" bIns="0" anchor="t" anchorCtr="0">
            <a:spAutoFit/>
          </a:bodyPr>
          <a:lstStyle/>
          <a:p>
            <a:pPr marL="12700" lvl="0"/>
            <a:r>
              <a:rPr lang="pt-PT" sz="2500" dirty="0">
                <a:solidFill>
                  <a:schemeClr val="dk1"/>
                </a:solidFill>
                <a:latin typeface="Calibri"/>
                <a:ea typeface="Calibri"/>
                <a:cs typeface="Calibri"/>
                <a:sym typeface="Calibri"/>
              </a:rPr>
              <a:t>Os principais pontos a ter em conta : </a:t>
            </a:r>
          </a:p>
          <a:p>
            <a:pPr marL="355600" lvl="0" indent="-342900">
              <a:buFont typeface="Arial" panose="020B0604020202020204" pitchFamily="34" charset="0"/>
              <a:buChar char="•"/>
            </a:pPr>
            <a:r>
              <a:rPr lang="pt-PT" sz="2500" dirty="0">
                <a:solidFill>
                  <a:schemeClr val="dk1"/>
                </a:solidFill>
                <a:latin typeface="Calibri"/>
                <a:ea typeface="Calibri"/>
                <a:cs typeface="Calibri"/>
                <a:sym typeface="Calibri"/>
              </a:rPr>
              <a:t>a gestão da disponibilidade e da participação dos diferentes atores e o lugar atribuído à consulta, à controvérsia e à produção coletiva nos métodos de liderança </a:t>
            </a:r>
          </a:p>
          <a:p>
            <a:pPr marL="355600" lvl="0" indent="-342900">
              <a:buFont typeface="Arial" panose="020B0604020202020204" pitchFamily="34" charset="0"/>
              <a:buChar char="•"/>
            </a:pPr>
            <a:r>
              <a:rPr lang="pt-PT" sz="2500" dirty="0">
                <a:solidFill>
                  <a:schemeClr val="dk1"/>
                </a:solidFill>
                <a:latin typeface="Calibri"/>
                <a:ea typeface="Calibri"/>
                <a:cs typeface="Calibri"/>
                <a:sym typeface="Calibri"/>
              </a:rPr>
              <a:t>as modalidades de partilha de conhecimentos entre os atores sobre os recursos que podem ser desenvolvidos no território </a:t>
            </a:r>
          </a:p>
          <a:p>
            <a:pPr marL="355600" lvl="0" indent="-342900">
              <a:buFont typeface="Arial" panose="020B0604020202020204" pitchFamily="34" charset="0"/>
              <a:buChar char="•"/>
            </a:pPr>
            <a:r>
              <a:rPr lang="pt-PT" sz="2500" dirty="0">
                <a:solidFill>
                  <a:schemeClr val="dk1"/>
                </a:solidFill>
                <a:latin typeface="Calibri"/>
                <a:ea typeface="Calibri"/>
                <a:cs typeface="Calibri"/>
                <a:sym typeface="Calibri"/>
              </a:rPr>
              <a:t>a gestão dos diferentes prazos na realização dos objetivos: a necessidade de combinar o curto prazo para mobilizar e ter sucesso, e o médio prazo para permitir o desenvolvimento de projetos que concretizem as ambições da região.</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546"/>
        <p:cNvGrpSpPr/>
        <p:nvPr/>
      </p:nvGrpSpPr>
      <p:grpSpPr>
        <a:xfrm>
          <a:off x="0" y="0"/>
          <a:ext cx="0" cy="0"/>
          <a:chOff x="0" y="0"/>
          <a:chExt cx="0" cy="0"/>
        </a:xfrm>
      </p:grpSpPr>
      <p:sp>
        <p:nvSpPr>
          <p:cNvPr id="547" name="Google Shape;547;p42"/>
          <p:cNvSpPr/>
          <p:nvPr/>
        </p:nvSpPr>
        <p:spPr>
          <a:xfrm>
            <a:off x="628650" y="2305182"/>
            <a:ext cx="7886700" cy="1104900"/>
          </a:xfrm>
          <a:custGeom>
            <a:avLst/>
            <a:gdLst/>
            <a:ahLst/>
            <a:cxnLst/>
            <a:rect l="l" t="t" r="r" b="b"/>
            <a:pathLst>
              <a:path w="7886700" h="1104900" extrusionOk="0">
                <a:moveTo>
                  <a:pt x="7886700" y="0"/>
                </a:moveTo>
                <a:lnTo>
                  <a:pt x="0" y="0"/>
                </a:lnTo>
                <a:lnTo>
                  <a:pt x="0" y="1104635"/>
                </a:lnTo>
                <a:lnTo>
                  <a:pt x="7886700" y="1104635"/>
                </a:lnTo>
                <a:lnTo>
                  <a:pt x="7886700" y="0"/>
                </a:lnTo>
                <a:close/>
              </a:path>
            </a:pathLst>
          </a:custGeom>
          <a:solidFill>
            <a:srgbClr val="A9D18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8" name="Google Shape;548;p42"/>
          <p:cNvSpPr txBox="1">
            <a:spLocks noGrp="1"/>
          </p:cNvSpPr>
          <p:nvPr>
            <p:ph type="title"/>
          </p:nvPr>
        </p:nvSpPr>
        <p:spPr>
          <a:xfrm>
            <a:off x="628650" y="2335888"/>
            <a:ext cx="7674610" cy="1043224"/>
          </a:xfrm>
          <a:prstGeom prst="rect">
            <a:avLst/>
          </a:prstGeom>
          <a:noFill/>
          <a:ln>
            <a:noFill/>
          </a:ln>
        </p:spPr>
        <p:txBody>
          <a:bodyPr spcFirstLastPara="1" wrap="square" lIns="0" tIns="57775" rIns="0" bIns="0" anchor="t" anchorCtr="0">
            <a:spAutoFit/>
          </a:bodyPr>
          <a:lstStyle/>
          <a:p>
            <a:r>
              <a:rPr lang="pt-PT" dirty="0"/>
              <a:t>III. Quais são os desafios para os produtos alimentares?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552"/>
        <p:cNvGrpSpPr/>
        <p:nvPr/>
      </p:nvGrpSpPr>
      <p:grpSpPr>
        <a:xfrm>
          <a:off x="0" y="0"/>
          <a:ext cx="0" cy="0"/>
          <a:chOff x="0" y="0"/>
          <a:chExt cx="0" cy="0"/>
        </a:xfrm>
      </p:grpSpPr>
      <p:sp>
        <p:nvSpPr>
          <p:cNvPr id="553" name="Google Shape;553;p43"/>
          <p:cNvSpPr/>
          <p:nvPr/>
        </p:nvSpPr>
        <p:spPr>
          <a:xfrm>
            <a:off x="816428" y="1874204"/>
            <a:ext cx="7699375" cy="1104900"/>
          </a:xfrm>
          <a:custGeom>
            <a:avLst/>
            <a:gdLst/>
            <a:ahLst/>
            <a:cxnLst/>
            <a:rect l="l" t="t" r="r" b="b"/>
            <a:pathLst>
              <a:path w="7699375" h="1104900" extrusionOk="0">
                <a:moveTo>
                  <a:pt x="7698918" y="0"/>
                </a:moveTo>
                <a:lnTo>
                  <a:pt x="0" y="0"/>
                </a:lnTo>
                <a:lnTo>
                  <a:pt x="0" y="1104635"/>
                </a:lnTo>
                <a:lnTo>
                  <a:pt x="7698918" y="1104635"/>
                </a:lnTo>
                <a:lnTo>
                  <a:pt x="7698918" y="0"/>
                </a:lnTo>
                <a:close/>
              </a:path>
            </a:pathLst>
          </a:custGeom>
          <a:solidFill>
            <a:srgbClr val="E2F0D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4" name="Google Shape;554;p43"/>
          <p:cNvSpPr txBox="1">
            <a:spLocks noGrp="1"/>
          </p:cNvSpPr>
          <p:nvPr>
            <p:ph type="title"/>
          </p:nvPr>
        </p:nvSpPr>
        <p:spPr>
          <a:xfrm>
            <a:off x="895168" y="2082337"/>
            <a:ext cx="7432404" cy="509104"/>
          </a:xfrm>
          <a:prstGeom prst="rect">
            <a:avLst/>
          </a:prstGeom>
          <a:noFill/>
          <a:ln>
            <a:noFill/>
          </a:ln>
        </p:spPr>
        <p:txBody>
          <a:bodyPr spcFirstLastPara="1" wrap="square" lIns="0" tIns="16500" rIns="0" bIns="0" anchor="t" anchorCtr="0">
            <a:spAutoFit/>
          </a:bodyPr>
          <a:lstStyle/>
          <a:p>
            <a:r>
              <a:rPr lang="pt-PT" dirty="0"/>
              <a:t>1. Sistemas alimentares sustentáveis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558"/>
        <p:cNvGrpSpPr/>
        <p:nvPr/>
      </p:nvGrpSpPr>
      <p:grpSpPr>
        <a:xfrm>
          <a:off x="0" y="0"/>
          <a:ext cx="0" cy="0"/>
          <a:chOff x="0" y="0"/>
          <a:chExt cx="0" cy="0"/>
        </a:xfrm>
      </p:grpSpPr>
      <p:sp>
        <p:nvSpPr>
          <p:cNvPr id="559" name="Google Shape;559;p44"/>
          <p:cNvSpPr txBox="1">
            <a:spLocks noGrp="1"/>
          </p:cNvSpPr>
          <p:nvPr>
            <p:ph type="title"/>
          </p:nvPr>
        </p:nvSpPr>
        <p:spPr>
          <a:xfrm>
            <a:off x="1447800" y="647700"/>
            <a:ext cx="6208298" cy="259045"/>
          </a:xfrm>
          <a:prstGeom prst="rect">
            <a:avLst/>
          </a:prstGeom>
          <a:noFill/>
          <a:ln>
            <a:noFill/>
          </a:ln>
        </p:spPr>
        <p:txBody>
          <a:bodyPr spcFirstLastPara="1" wrap="square" lIns="0" tIns="12700" rIns="0" bIns="0" anchor="t" anchorCtr="0">
            <a:spAutoFit/>
          </a:bodyPr>
          <a:lstStyle/>
          <a:p>
            <a:pPr marL="12700" lvl="0"/>
            <a:r>
              <a:rPr lang="pt-PT" sz="1600" b="1" dirty="0">
                <a:solidFill>
                  <a:srgbClr val="5E5E5E"/>
                </a:solidFill>
                <a:latin typeface="Arial"/>
                <a:ea typeface="Arial"/>
                <a:cs typeface="Arial"/>
                <a:sym typeface="Arial"/>
              </a:rPr>
              <a:t>A sustentabilidade no centro do sistema alimentar </a:t>
            </a:r>
            <a:endParaRPr sz="1600" dirty="0">
              <a:latin typeface="Arial"/>
              <a:ea typeface="Arial"/>
              <a:cs typeface="Arial"/>
              <a:sym typeface="Arial"/>
            </a:endParaRPr>
          </a:p>
        </p:txBody>
      </p:sp>
      <p:pic>
        <p:nvPicPr>
          <p:cNvPr id="560" name="Google Shape;560;p44"/>
          <p:cNvPicPr preferRelativeResize="0"/>
          <p:nvPr/>
        </p:nvPicPr>
        <p:blipFill rotWithShape="1">
          <a:blip r:embed="rId3">
            <a:alphaModFix/>
          </a:blip>
          <a:srcRect/>
          <a:stretch/>
        </p:blipFill>
        <p:spPr>
          <a:xfrm>
            <a:off x="3354946" y="2015759"/>
            <a:ext cx="2816506" cy="2816152"/>
          </a:xfrm>
          <a:prstGeom prst="rect">
            <a:avLst/>
          </a:prstGeom>
          <a:noFill/>
          <a:ln>
            <a:noFill/>
          </a:ln>
        </p:spPr>
      </p:pic>
      <p:sp>
        <p:nvSpPr>
          <p:cNvPr id="561" name="Google Shape;561;p44"/>
          <p:cNvSpPr txBox="1"/>
          <p:nvPr/>
        </p:nvSpPr>
        <p:spPr>
          <a:xfrm>
            <a:off x="4961481" y="2255437"/>
            <a:ext cx="1033780" cy="228268"/>
          </a:xfrm>
          <a:prstGeom prst="rect">
            <a:avLst/>
          </a:prstGeom>
          <a:noFill/>
          <a:ln>
            <a:noFill/>
          </a:ln>
        </p:spPr>
        <p:txBody>
          <a:bodyPr spcFirstLastPara="1" wrap="square" lIns="0" tIns="12700" rIns="0" bIns="0" anchor="t" anchorCtr="0">
            <a:spAutoFit/>
          </a:bodyPr>
          <a:lstStyle/>
          <a:p>
            <a:pPr marL="12700" lvl="0"/>
            <a:r>
              <a:rPr lang="pt-PT" dirty="0"/>
              <a:t>Produção</a:t>
            </a:r>
            <a:endParaRPr sz="1600" dirty="0">
              <a:solidFill>
                <a:schemeClr val="dk1"/>
              </a:solidFill>
              <a:latin typeface="Trebuchet MS"/>
              <a:ea typeface="Trebuchet MS"/>
              <a:cs typeface="Trebuchet MS"/>
              <a:sym typeface="Trebuchet MS"/>
            </a:endParaRPr>
          </a:p>
        </p:txBody>
      </p:sp>
      <p:sp>
        <p:nvSpPr>
          <p:cNvPr id="562" name="Google Shape;562;p44"/>
          <p:cNvSpPr txBox="1"/>
          <p:nvPr/>
        </p:nvSpPr>
        <p:spPr>
          <a:xfrm>
            <a:off x="4190332" y="4505647"/>
            <a:ext cx="1113790" cy="228268"/>
          </a:xfrm>
          <a:prstGeom prst="rect">
            <a:avLst/>
          </a:prstGeom>
          <a:noFill/>
          <a:ln>
            <a:noFill/>
          </a:ln>
        </p:spPr>
        <p:txBody>
          <a:bodyPr spcFirstLastPara="1" wrap="square" lIns="0" tIns="12700" rIns="0" bIns="0" anchor="t" anchorCtr="0">
            <a:spAutoFit/>
          </a:bodyPr>
          <a:lstStyle/>
          <a:p>
            <a:pPr marL="12700" lvl="0"/>
            <a:r>
              <a:rPr lang="pt-PT" dirty="0"/>
              <a:t>Distribuição</a:t>
            </a:r>
            <a:endParaRPr sz="1600" dirty="0">
              <a:solidFill>
                <a:schemeClr val="dk1"/>
              </a:solidFill>
              <a:latin typeface="Trebuchet MS"/>
              <a:ea typeface="Trebuchet MS"/>
              <a:cs typeface="Trebuchet MS"/>
              <a:sym typeface="Trebuchet MS"/>
            </a:endParaRPr>
          </a:p>
        </p:txBody>
      </p:sp>
      <p:sp>
        <p:nvSpPr>
          <p:cNvPr id="563" name="Google Shape;563;p44"/>
          <p:cNvSpPr txBox="1"/>
          <p:nvPr/>
        </p:nvSpPr>
        <p:spPr>
          <a:xfrm>
            <a:off x="3133612" y="3798242"/>
            <a:ext cx="994737" cy="228268"/>
          </a:xfrm>
          <a:prstGeom prst="rect">
            <a:avLst/>
          </a:prstGeom>
          <a:noFill/>
          <a:ln>
            <a:noFill/>
          </a:ln>
        </p:spPr>
        <p:txBody>
          <a:bodyPr spcFirstLastPara="1" wrap="square" lIns="0" tIns="12700" rIns="0" bIns="0" anchor="t" anchorCtr="0">
            <a:spAutoFit/>
          </a:bodyPr>
          <a:lstStyle/>
          <a:p>
            <a:pPr marL="12700" lvl="0"/>
            <a:r>
              <a:rPr lang="pt-PT" dirty="0"/>
              <a:t>Consumo</a:t>
            </a:r>
            <a:endParaRPr sz="1600" dirty="0">
              <a:solidFill>
                <a:schemeClr val="dk1"/>
              </a:solidFill>
              <a:latin typeface="Trebuchet MS"/>
              <a:ea typeface="Trebuchet MS"/>
              <a:cs typeface="Trebuchet MS"/>
              <a:sym typeface="Trebuchet MS"/>
            </a:endParaRPr>
          </a:p>
        </p:txBody>
      </p:sp>
      <p:sp>
        <p:nvSpPr>
          <p:cNvPr id="564" name="Google Shape;564;p44"/>
          <p:cNvSpPr txBox="1"/>
          <p:nvPr/>
        </p:nvSpPr>
        <p:spPr>
          <a:xfrm>
            <a:off x="6380071" y="1409700"/>
            <a:ext cx="2653030" cy="1965903"/>
          </a:xfrm>
          <a:prstGeom prst="rect">
            <a:avLst/>
          </a:prstGeom>
          <a:noFill/>
          <a:ln>
            <a:noFill/>
          </a:ln>
        </p:spPr>
        <p:txBody>
          <a:bodyPr spcFirstLastPara="1" wrap="square" lIns="0" tIns="26650" rIns="0" bIns="0" anchor="t" anchorCtr="0">
            <a:spAutoFit/>
          </a:bodyPr>
          <a:lstStyle/>
          <a:p>
            <a:r>
              <a:rPr lang="pt-PT" dirty="0"/>
              <a:t>Práticas agrícolas que respeitam o equilíbrio dos ecossistemas </a:t>
            </a:r>
          </a:p>
          <a:p>
            <a:r>
              <a:rPr lang="pt-PT" dirty="0"/>
              <a:t>Condições de acesso às terras agrícolas (instalação/transferência) </a:t>
            </a:r>
          </a:p>
          <a:p>
            <a:r>
              <a:rPr lang="pt-PT" dirty="0"/>
              <a:t>Condições justas para o trabalho agrícola </a:t>
            </a:r>
          </a:p>
          <a:p>
            <a:r>
              <a:rPr lang="pt-PT" dirty="0"/>
              <a:t>Rendimento digno da atividade agrícola  </a:t>
            </a:r>
          </a:p>
        </p:txBody>
      </p:sp>
      <p:sp>
        <p:nvSpPr>
          <p:cNvPr id="566" name="Google Shape;566;p44"/>
          <p:cNvSpPr txBox="1"/>
          <p:nvPr/>
        </p:nvSpPr>
        <p:spPr>
          <a:xfrm>
            <a:off x="245071" y="2693665"/>
            <a:ext cx="2985135" cy="3021335"/>
          </a:xfrm>
          <a:prstGeom prst="rect">
            <a:avLst/>
          </a:prstGeom>
          <a:noFill/>
          <a:ln>
            <a:noFill/>
          </a:ln>
        </p:spPr>
        <p:txBody>
          <a:bodyPr spcFirstLastPara="1" wrap="square" lIns="0" tIns="5075" rIns="0" bIns="0" anchor="t" anchorCtr="0">
            <a:spAutoFit/>
          </a:bodyPr>
          <a:lstStyle/>
          <a:p>
            <a:r>
              <a:rPr lang="pt-PT" dirty="0"/>
              <a:t>Acesso a alimentos saudáveis (sem vestígios de pesticidas, </a:t>
            </a:r>
            <a:r>
              <a:rPr lang="pt-PT" dirty="0" err="1"/>
              <a:t>desreguladores</a:t>
            </a:r>
            <a:r>
              <a:rPr lang="pt-PT" dirty="0"/>
              <a:t> endócrinos, nanotecnologias) </a:t>
            </a:r>
          </a:p>
          <a:p>
            <a:r>
              <a:rPr lang="pt-PT" dirty="0"/>
              <a:t>Acesso a alimentos de qualidade para todos </a:t>
            </a:r>
          </a:p>
          <a:p>
            <a:r>
              <a:rPr lang="pt-PT" dirty="0"/>
              <a:t>Garantir o equilíbrio nutricional dos consumidores (+ proteínas vegetais, - gorduras, sal e açúcar) </a:t>
            </a:r>
          </a:p>
          <a:p>
            <a:r>
              <a:rPr lang="pt-PT" dirty="0"/>
              <a:t>(+ proteínas vegetais, - gordura, sal e açúcar) </a:t>
            </a:r>
          </a:p>
          <a:p>
            <a:r>
              <a:rPr lang="pt-PT" dirty="0"/>
              <a:t>Reduzir o impacto do consumo de alimentos no ambiente (por exemplo, utilização de embalagens de plástico) </a:t>
            </a:r>
          </a:p>
        </p:txBody>
      </p:sp>
      <p:sp>
        <p:nvSpPr>
          <p:cNvPr id="567" name="Google Shape;567;p44"/>
          <p:cNvSpPr txBox="1"/>
          <p:nvPr/>
        </p:nvSpPr>
        <p:spPr>
          <a:xfrm>
            <a:off x="5995261" y="4074760"/>
            <a:ext cx="3037840" cy="1090042"/>
          </a:xfrm>
          <a:prstGeom prst="rect">
            <a:avLst/>
          </a:prstGeom>
          <a:noFill/>
          <a:ln>
            <a:noFill/>
          </a:ln>
        </p:spPr>
        <p:txBody>
          <a:bodyPr spcFirstLastPara="1" wrap="square" lIns="0" tIns="12700" rIns="0" bIns="0" anchor="t" anchorCtr="0">
            <a:spAutoFit/>
          </a:bodyPr>
          <a:lstStyle/>
          <a:p>
            <a:r>
              <a:rPr lang="pt-PT" dirty="0"/>
              <a:t>Redução dos alimentos </a:t>
            </a:r>
            <a:r>
              <a:rPr lang="pt-PT" dirty="0" err="1"/>
              <a:t>ultra-processados</a:t>
            </a:r>
            <a:r>
              <a:rPr lang="pt-PT" dirty="0"/>
              <a:t> </a:t>
            </a:r>
          </a:p>
          <a:p>
            <a:r>
              <a:rPr lang="pt-PT" dirty="0"/>
              <a:t>Reduzir as distâncias de transporte </a:t>
            </a:r>
          </a:p>
          <a:p>
            <a:r>
              <a:rPr lang="pt-PT" dirty="0"/>
              <a:t>Redução das embalagens</a:t>
            </a:r>
          </a:p>
          <a:p>
            <a:r>
              <a:rPr lang="pt-PT" dirty="0"/>
              <a:t>Desenvolvimento de produtos a granel</a:t>
            </a:r>
          </a:p>
        </p:txBody>
      </p:sp>
      <p:sp>
        <p:nvSpPr>
          <p:cNvPr id="568" name="Google Shape;568;p44"/>
          <p:cNvSpPr txBox="1"/>
          <p:nvPr/>
        </p:nvSpPr>
        <p:spPr>
          <a:xfrm>
            <a:off x="3555151" y="2274316"/>
            <a:ext cx="1645830" cy="259045"/>
          </a:xfrm>
          <a:prstGeom prst="rect">
            <a:avLst/>
          </a:prstGeom>
          <a:noFill/>
          <a:ln>
            <a:noFill/>
          </a:ln>
        </p:spPr>
        <p:txBody>
          <a:bodyPr spcFirstLastPara="1" wrap="square" lIns="0" tIns="12700" rIns="0" bIns="0" anchor="t" anchorCtr="0">
            <a:spAutoFit/>
          </a:bodyPr>
          <a:lstStyle/>
          <a:p>
            <a:pPr marL="12700" lvl="0"/>
            <a:r>
              <a:rPr lang="pt-PT" sz="1600" dirty="0">
                <a:solidFill>
                  <a:schemeClr val="dk1"/>
                </a:solidFill>
                <a:latin typeface="Trebuchet MS"/>
                <a:ea typeface="Trebuchet MS"/>
                <a:cs typeface="Trebuchet MS"/>
                <a:sym typeface="Trebuchet MS"/>
              </a:rPr>
              <a:t>Reciclagem</a:t>
            </a:r>
          </a:p>
        </p:txBody>
      </p:sp>
      <p:sp>
        <p:nvSpPr>
          <p:cNvPr id="569" name="Google Shape;569;p44"/>
          <p:cNvSpPr txBox="1"/>
          <p:nvPr/>
        </p:nvSpPr>
        <p:spPr>
          <a:xfrm>
            <a:off x="301904" y="1869947"/>
            <a:ext cx="2871470" cy="457797"/>
          </a:xfrm>
          <a:prstGeom prst="rect">
            <a:avLst/>
          </a:prstGeom>
          <a:noFill/>
          <a:ln>
            <a:noFill/>
          </a:ln>
        </p:spPr>
        <p:txBody>
          <a:bodyPr spcFirstLastPara="1" wrap="square" lIns="0" tIns="26650" rIns="0" bIns="0" anchor="t" anchorCtr="0">
            <a:spAutoFit/>
          </a:bodyPr>
          <a:lstStyle/>
          <a:p>
            <a:r>
              <a:rPr lang="pt-PT" dirty="0"/>
              <a:t>Reduzir os resíduos alimentares desde a produção até ao consumo </a:t>
            </a:r>
          </a:p>
        </p:txBody>
      </p:sp>
      <p:sp>
        <p:nvSpPr>
          <p:cNvPr id="570" name="Google Shape;570;p44"/>
          <p:cNvSpPr txBox="1"/>
          <p:nvPr/>
        </p:nvSpPr>
        <p:spPr>
          <a:xfrm>
            <a:off x="4307490" y="2726066"/>
            <a:ext cx="879475" cy="1299074"/>
          </a:xfrm>
          <a:prstGeom prst="rect">
            <a:avLst/>
          </a:prstGeom>
          <a:noFill/>
          <a:ln>
            <a:noFill/>
          </a:ln>
        </p:spPr>
        <p:txBody>
          <a:bodyPr spcFirstLastPara="1" wrap="square" lIns="0" tIns="6350" rIns="0" bIns="0" anchor="t" anchorCtr="0">
            <a:spAutoFit/>
          </a:bodyPr>
          <a:lstStyle/>
          <a:p>
            <a:r>
              <a:rPr lang="pt-PT" dirty="0"/>
              <a:t>Acesso </a:t>
            </a:r>
          </a:p>
          <a:p>
            <a:r>
              <a:rPr lang="pt-PT" dirty="0"/>
              <a:t>Qualidade </a:t>
            </a:r>
          </a:p>
          <a:p>
            <a:r>
              <a:rPr lang="pt-PT" dirty="0"/>
              <a:t>Nutrição</a:t>
            </a:r>
          </a:p>
          <a:p>
            <a:r>
              <a:rPr lang="pt-PT" dirty="0"/>
              <a:t>Saúde </a:t>
            </a:r>
          </a:p>
          <a:p>
            <a:r>
              <a:rPr lang="pt-PT" dirty="0"/>
              <a:t>Ambiente </a:t>
            </a:r>
          </a:p>
          <a:p>
            <a:r>
              <a:rPr lang="pt-PT" dirty="0"/>
              <a:t>Economia</a:t>
            </a:r>
          </a:p>
        </p:txBody>
      </p:sp>
      <p:sp>
        <p:nvSpPr>
          <p:cNvPr id="2" name="CaixaDeTexto 1">
            <a:extLst>
              <a:ext uri="{FF2B5EF4-FFF2-40B4-BE49-F238E27FC236}">
                <a16:creationId xmlns:a16="http://schemas.microsoft.com/office/drawing/2014/main" id="{C9B2D1CE-797D-4FA1-956D-5929B957CE30}"/>
              </a:ext>
            </a:extLst>
          </p:cNvPr>
          <p:cNvSpPr txBox="1"/>
          <p:nvPr/>
        </p:nvSpPr>
        <p:spPr>
          <a:xfrm>
            <a:off x="5496551" y="3526253"/>
            <a:ext cx="1599281" cy="307777"/>
          </a:xfrm>
          <a:prstGeom prst="rect">
            <a:avLst/>
          </a:prstGeom>
          <a:noFill/>
        </p:spPr>
        <p:txBody>
          <a:bodyPr wrap="square" rtlCol="0">
            <a:spAutoFit/>
          </a:bodyPr>
          <a:lstStyle/>
          <a:p>
            <a:r>
              <a:rPr lang="pt-PT" dirty="0"/>
              <a:t>Transformação</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CE4A08C-A528-43F0-9F61-42446DC5E35F}"/>
              </a:ext>
            </a:extLst>
          </p:cNvPr>
          <p:cNvPicPr>
            <a:picLocks noChangeAspect="1"/>
          </p:cNvPicPr>
          <p:nvPr/>
        </p:nvPicPr>
        <p:blipFill>
          <a:blip r:embed="rId2"/>
          <a:stretch>
            <a:fillRect/>
          </a:stretch>
        </p:blipFill>
        <p:spPr>
          <a:xfrm>
            <a:off x="0" y="1429233"/>
            <a:ext cx="9144000" cy="4285767"/>
          </a:xfrm>
          <a:prstGeom prst="rect">
            <a:avLst/>
          </a:prstGeom>
        </p:spPr>
      </p:pic>
      <p:sp>
        <p:nvSpPr>
          <p:cNvPr id="6" name="Google Shape;559;p44">
            <a:extLst>
              <a:ext uri="{FF2B5EF4-FFF2-40B4-BE49-F238E27FC236}">
                <a16:creationId xmlns:a16="http://schemas.microsoft.com/office/drawing/2014/main" id="{2545CCDA-79F2-4A07-8093-F08810B1BBB9}"/>
              </a:ext>
            </a:extLst>
          </p:cNvPr>
          <p:cNvSpPr txBox="1">
            <a:spLocks/>
          </p:cNvSpPr>
          <p:nvPr/>
        </p:nvSpPr>
        <p:spPr>
          <a:xfrm>
            <a:off x="1447800" y="647700"/>
            <a:ext cx="6208298" cy="259045"/>
          </a:xfrm>
          <a:prstGeom prst="rect">
            <a:avLst/>
          </a:prstGeom>
          <a:noFill/>
          <a:ln>
            <a:noFill/>
          </a:ln>
        </p:spPr>
        <p:txBody>
          <a:bodyPr spcFirstLastPara="1" wrap="square" lIns="0" tIns="1270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a:r>
              <a:rPr lang="pt-PT" sz="1600" b="1">
                <a:solidFill>
                  <a:srgbClr val="5E5E5E"/>
                </a:solidFill>
              </a:rPr>
              <a:t>A sustentabilidade no centro do sistema alimentar </a:t>
            </a:r>
            <a:endParaRPr lang="pt-PT" sz="1600" dirty="0"/>
          </a:p>
        </p:txBody>
      </p:sp>
    </p:spTree>
    <p:extLst>
      <p:ext uri="{BB962C8B-B14F-4D97-AF65-F5344CB8AC3E}">
        <p14:creationId xmlns:p14="http://schemas.microsoft.com/office/powerpoint/2010/main" val="1301718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67"/>
        <p:cNvGrpSpPr/>
        <p:nvPr/>
      </p:nvGrpSpPr>
      <p:grpSpPr>
        <a:xfrm>
          <a:off x="0" y="0"/>
          <a:ext cx="0" cy="0"/>
          <a:chOff x="0" y="0"/>
          <a:chExt cx="0" cy="0"/>
        </a:xfrm>
      </p:grpSpPr>
      <p:sp>
        <p:nvSpPr>
          <p:cNvPr id="68" name="Google Shape;68;p10"/>
          <p:cNvSpPr txBox="1"/>
          <p:nvPr/>
        </p:nvSpPr>
        <p:spPr>
          <a:xfrm>
            <a:off x="707390" y="1028700"/>
            <a:ext cx="7461250" cy="2534520"/>
          </a:xfrm>
          <a:prstGeom prst="rect">
            <a:avLst/>
          </a:prstGeom>
          <a:noFill/>
          <a:ln>
            <a:noFill/>
          </a:ln>
        </p:spPr>
        <p:txBody>
          <a:bodyPr spcFirstLastPara="1" wrap="square" lIns="0" tIns="45700" rIns="0" bIns="0" anchor="t" anchorCtr="0">
            <a:spAutoFit/>
          </a:bodyPr>
          <a:lstStyle/>
          <a:p>
            <a:pPr marL="12700" marR="362585" lvl="0">
              <a:lnSpc>
                <a:spcPct val="109523"/>
              </a:lnSpc>
            </a:pPr>
            <a:r>
              <a:rPr lang="pt-PT" sz="2100" dirty="0">
                <a:solidFill>
                  <a:schemeClr val="dk1"/>
                </a:solidFill>
                <a:latin typeface="Calibri"/>
                <a:ea typeface="Calibri"/>
                <a:cs typeface="Calibri"/>
                <a:sym typeface="Calibri"/>
              </a:rPr>
              <a:t>Um duplo objetivo estratégico: avaliar/julgar e iniciar a mudança Daí duas dimensões: </a:t>
            </a:r>
          </a:p>
          <a:p>
            <a:pPr marL="12700" marR="362585" lvl="0">
              <a:lnSpc>
                <a:spcPct val="109523"/>
              </a:lnSpc>
            </a:pPr>
            <a:r>
              <a:rPr lang="pt-PT" sz="2100" dirty="0">
                <a:solidFill>
                  <a:schemeClr val="dk1"/>
                </a:solidFill>
                <a:latin typeface="Calibri"/>
                <a:ea typeface="Calibri"/>
                <a:cs typeface="Calibri"/>
                <a:sym typeface="Calibri"/>
              </a:rPr>
              <a:t>O </a:t>
            </a:r>
            <a:r>
              <a:rPr lang="pt-PT" sz="2100" b="1" dirty="0">
                <a:solidFill>
                  <a:schemeClr val="dk1"/>
                </a:solidFill>
                <a:latin typeface="Calibri"/>
                <a:ea typeface="Calibri"/>
                <a:cs typeface="Calibri"/>
                <a:sym typeface="Calibri"/>
              </a:rPr>
              <a:t>território</a:t>
            </a:r>
            <a:r>
              <a:rPr lang="pt-PT" sz="2100" dirty="0">
                <a:solidFill>
                  <a:schemeClr val="dk1"/>
                </a:solidFill>
                <a:latin typeface="Calibri"/>
                <a:ea typeface="Calibri"/>
                <a:cs typeface="Calibri"/>
                <a:sym typeface="Calibri"/>
              </a:rPr>
              <a:t>: a sua coerência, a sua "identidade", os seus desafios, os seus limites... É um "sistema"? É um "espaço de projeto" e com que atores (dirigentes, sociedade local, etc.)? </a:t>
            </a:r>
          </a:p>
          <a:p>
            <a:pPr marL="12700" marR="362585" lvl="0">
              <a:lnSpc>
                <a:spcPct val="109523"/>
              </a:lnSpc>
            </a:pPr>
            <a:endParaRPr lang="pt-PT" sz="2100" dirty="0">
              <a:solidFill>
                <a:schemeClr val="dk1"/>
              </a:solidFill>
              <a:latin typeface="Calibri"/>
              <a:ea typeface="Calibri"/>
              <a:cs typeface="Calibri"/>
              <a:sym typeface="Calibri"/>
            </a:endParaRPr>
          </a:p>
          <a:p>
            <a:pPr marL="12700" marR="362585" lvl="0">
              <a:lnSpc>
                <a:spcPct val="109523"/>
              </a:lnSpc>
            </a:pPr>
            <a:r>
              <a:rPr lang="pt-PT" sz="2100" dirty="0">
                <a:solidFill>
                  <a:schemeClr val="dk1"/>
                </a:solidFill>
                <a:latin typeface="Calibri"/>
                <a:ea typeface="Calibri"/>
                <a:cs typeface="Calibri"/>
                <a:sym typeface="Calibri"/>
              </a:rPr>
              <a:t>Os </a:t>
            </a:r>
            <a:r>
              <a:rPr lang="pt-PT" sz="2100" b="1" dirty="0">
                <a:solidFill>
                  <a:schemeClr val="dk1"/>
                </a:solidFill>
                <a:latin typeface="Calibri"/>
                <a:ea typeface="Calibri"/>
                <a:cs typeface="Calibri"/>
                <a:sym typeface="Calibri"/>
              </a:rPr>
              <a:t>atores</a:t>
            </a:r>
            <a:r>
              <a:rPr lang="pt-PT" sz="2100" dirty="0">
                <a:solidFill>
                  <a:schemeClr val="dk1"/>
                </a:solidFill>
                <a:latin typeface="Calibri"/>
                <a:ea typeface="Calibri"/>
                <a:cs typeface="Calibri"/>
                <a:sym typeface="Calibri"/>
              </a:rPr>
              <a:t>: como mobilizá-los para apoiar o projeto?</a:t>
            </a:r>
            <a:endParaRPr sz="2100" dirty="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CC5660CB-E6C3-431A-9B69-437FC464B0E8}"/>
              </a:ext>
            </a:extLst>
          </p:cNvPr>
          <p:cNvSpPr txBox="1"/>
          <p:nvPr/>
        </p:nvSpPr>
        <p:spPr>
          <a:xfrm>
            <a:off x="1262743" y="145142"/>
            <a:ext cx="6531428" cy="1200329"/>
          </a:xfrm>
          <a:prstGeom prst="rect">
            <a:avLst/>
          </a:prstGeom>
          <a:noFill/>
        </p:spPr>
        <p:txBody>
          <a:bodyPr wrap="square" rtlCol="0">
            <a:spAutoFit/>
          </a:bodyPr>
          <a:lstStyle/>
          <a:p>
            <a:pPr algn="ctr"/>
            <a:r>
              <a:rPr lang="pt-PT" sz="2400" b="1" dirty="0"/>
              <a:t>Políticas alimentares territoriais</a:t>
            </a:r>
          </a:p>
          <a:p>
            <a:pPr algn="ctr"/>
            <a:r>
              <a:rPr lang="pt-PT" sz="2400" b="1" dirty="0"/>
              <a:t>Acelerar os processos através de uma integração nas políticas públicas</a:t>
            </a:r>
          </a:p>
        </p:txBody>
      </p:sp>
      <p:pic>
        <p:nvPicPr>
          <p:cNvPr id="5" name="Imagem 4">
            <a:extLst>
              <a:ext uri="{FF2B5EF4-FFF2-40B4-BE49-F238E27FC236}">
                <a16:creationId xmlns:a16="http://schemas.microsoft.com/office/drawing/2014/main" id="{DF046D6A-C104-4BC9-85F7-5E410E7859B0}"/>
              </a:ext>
            </a:extLst>
          </p:cNvPr>
          <p:cNvPicPr>
            <a:picLocks noChangeAspect="1"/>
          </p:cNvPicPr>
          <p:nvPr/>
        </p:nvPicPr>
        <p:blipFill>
          <a:blip r:embed="rId2"/>
          <a:stretch>
            <a:fillRect/>
          </a:stretch>
        </p:blipFill>
        <p:spPr>
          <a:xfrm>
            <a:off x="0" y="1516095"/>
            <a:ext cx="9144000" cy="4053763"/>
          </a:xfrm>
          <a:prstGeom prst="rect">
            <a:avLst/>
          </a:prstGeom>
        </p:spPr>
      </p:pic>
    </p:spTree>
    <p:extLst>
      <p:ext uri="{BB962C8B-B14F-4D97-AF65-F5344CB8AC3E}">
        <p14:creationId xmlns:p14="http://schemas.microsoft.com/office/powerpoint/2010/main" val="1256229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672"/>
        <p:cNvGrpSpPr/>
        <p:nvPr/>
      </p:nvGrpSpPr>
      <p:grpSpPr>
        <a:xfrm>
          <a:off x="0" y="0"/>
          <a:ext cx="0" cy="0"/>
          <a:chOff x="0" y="0"/>
          <a:chExt cx="0" cy="0"/>
        </a:xfrm>
      </p:grpSpPr>
      <p:sp>
        <p:nvSpPr>
          <p:cNvPr id="673" name="Google Shape;673;p47"/>
          <p:cNvSpPr txBox="1">
            <a:spLocks noGrp="1"/>
          </p:cNvSpPr>
          <p:nvPr>
            <p:ph type="title"/>
          </p:nvPr>
        </p:nvSpPr>
        <p:spPr>
          <a:xfrm>
            <a:off x="681165" y="149374"/>
            <a:ext cx="4093210" cy="382156"/>
          </a:xfrm>
          <a:prstGeom prst="rect">
            <a:avLst/>
          </a:prstGeom>
          <a:noFill/>
          <a:ln>
            <a:noFill/>
          </a:ln>
        </p:spPr>
        <p:txBody>
          <a:bodyPr spcFirstLastPara="1" wrap="square" lIns="0" tIns="12700" rIns="0" bIns="0" anchor="t" anchorCtr="0">
            <a:spAutoFit/>
          </a:bodyPr>
          <a:lstStyle/>
          <a:p>
            <a:pPr marL="12700" lvl="0"/>
            <a:r>
              <a:rPr lang="pt-PT" sz="2400" dirty="0"/>
              <a:t>Implicações para a ação</a:t>
            </a:r>
            <a:endParaRPr sz="2350" dirty="0"/>
          </a:p>
        </p:txBody>
      </p:sp>
      <p:sp>
        <p:nvSpPr>
          <p:cNvPr id="674" name="Google Shape;674;p47"/>
          <p:cNvSpPr txBox="1"/>
          <p:nvPr/>
        </p:nvSpPr>
        <p:spPr>
          <a:xfrm>
            <a:off x="404751" y="531530"/>
            <a:ext cx="8739249" cy="5183470"/>
          </a:xfrm>
          <a:prstGeom prst="rect">
            <a:avLst/>
          </a:prstGeom>
          <a:noFill/>
          <a:ln>
            <a:noFill/>
          </a:ln>
        </p:spPr>
        <p:txBody>
          <a:bodyPr spcFirstLastPara="1" wrap="square" lIns="0" tIns="12700" rIns="0" bIns="0" anchor="t" anchorCtr="0">
            <a:spAutoFit/>
          </a:bodyPr>
          <a:lstStyle/>
          <a:p>
            <a:pPr marL="298450" lvl="0" indent="-285750">
              <a:buClr>
                <a:schemeClr val="dk1"/>
              </a:buClr>
              <a:buSzPts val="1600"/>
              <a:buFont typeface="Arial" panose="020B0604020202020204" pitchFamily="34" charset="0"/>
              <a:buChar char="•"/>
            </a:pPr>
            <a:r>
              <a:rPr lang="pt-PT" sz="1600" dirty="0">
                <a:solidFill>
                  <a:schemeClr val="dk1"/>
                </a:solidFill>
                <a:latin typeface="Calibri"/>
                <a:ea typeface="Calibri"/>
                <a:cs typeface="Calibri"/>
                <a:sym typeface="Calibri"/>
              </a:rPr>
              <a:t>Compreender as diferentes expectativas e necessidades dos consumidores em termos de acesso a alimentos de qualidade.</a:t>
            </a:r>
          </a:p>
          <a:p>
            <a:pPr marL="298450" lvl="2" indent="-285750">
              <a:buClr>
                <a:schemeClr val="dk1"/>
              </a:buClr>
              <a:buSzPts val="1600"/>
              <a:buFont typeface="Arial" panose="020B0604020202020204" pitchFamily="34" charset="0"/>
              <a:buChar char="•"/>
            </a:pPr>
            <a:r>
              <a:rPr lang="pt-PT" sz="1600" i="1" dirty="0">
                <a:solidFill>
                  <a:schemeClr val="dk1"/>
                </a:solidFill>
                <a:latin typeface="Calibri"/>
                <a:ea typeface="Calibri"/>
                <a:cs typeface="Calibri"/>
                <a:sym typeface="Calibri"/>
              </a:rPr>
              <a:t>Por exemplo, o acesso a alimentos de qualidade, o acesso das camadas mais vulneráveis da população, etc.</a:t>
            </a:r>
          </a:p>
          <a:p>
            <a:pPr marL="298450" lvl="0" indent="-285750">
              <a:buClr>
                <a:schemeClr val="dk1"/>
              </a:buClr>
              <a:buSzPts val="1600"/>
              <a:buFont typeface="Arial" panose="020B0604020202020204" pitchFamily="34" charset="0"/>
              <a:buChar char="•"/>
            </a:pPr>
            <a:r>
              <a:rPr lang="pt-PT" sz="1600" dirty="0">
                <a:solidFill>
                  <a:schemeClr val="dk1"/>
                </a:solidFill>
                <a:latin typeface="Calibri"/>
                <a:ea typeface="Calibri"/>
                <a:cs typeface="Calibri"/>
                <a:sym typeface="Calibri"/>
              </a:rPr>
              <a:t>Racionalizar a escolha do(s) modelo(s) agrícola(s) e alimentar(</a:t>
            </a:r>
            <a:r>
              <a:rPr lang="pt-PT" sz="1600" dirty="0" err="1">
                <a:solidFill>
                  <a:schemeClr val="dk1"/>
                </a:solidFill>
                <a:latin typeface="Calibri"/>
                <a:ea typeface="Calibri"/>
                <a:cs typeface="Calibri"/>
                <a:sym typeface="Calibri"/>
              </a:rPr>
              <a:t>es</a:t>
            </a:r>
            <a:r>
              <a:rPr lang="pt-PT" sz="1600" dirty="0">
                <a:solidFill>
                  <a:schemeClr val="dk1"/>
                </a:solidFill>
                <a:latin typeface="Calibri"/>
                <a:ea typeface="Calibri"/>
                <a:cs typeface="Calibri"/>
                <a:sym typeface="Calibri"/>
              </a:rPr>
              <a:t>) e as condições da sua coexistência.</a:t>
            </a:r>
          </a:p>
          <a:p>
            <a:pPr marL="298450" lvl="0" indent="-285750">
              <a:buClr>
                <a:schemeClr val="dk1"/>
              </a:buClr>
              <a:buSzPts val="1600"/>
              <a:buFont typeface="Arial" panose="020B0604020202020204" pitchFamily="34" charset="0"/>
              <a:buChar char="•"/>
            </a:pPr>
            <a:r>
              <a:rPr lang="pt-PT" sz="1600" i="1" dirty="0">
                <a:solidFill>
                  <a:schemeClr val="dk1"/>
                </a:solidFill>
                <a:latin typeface="Calibri"/>
                <a:ea typeface="Calibri"/>
                <a:cs typeface="Calibri"/>
                <a:sym typeface="Calibri"/>
              </a:rPr>
              <a:t>Por exemplo, que apoio deve ser dado aos agricultores nas suas práticas de produção e comercialização? Que regimes alimentares devem ser privilegiados? Que impacto terá nas zonas locais?</a:t>
            </a:r>
          </a:p>
          <a:p>
            <a:pPr marL="298450" lvl="0" indent="-285750">
              <a:buClr>
                <a:schemeClr val="dk1"/>
              </a:buClr>
              <a:buSzPts val="1600"/>
              <a:buFont typeface="Arial" panose="020B0604020202020204" pitchFamily="34" charset="0"/>
              <a:buChar char="•"/>
            </a:pPr>
            <a:r>
              <a:rPr lang="pt-PT" sz="1600" dirty="0">
                <a:solidFill>
                  <a:schemeClr val="dk1"/>
                </a:solidFill>
                <a:latin typeface="Calibri"/>
                <a:ea typeface="Calibri"/>
                <a:cs typeface="Calibri"/>
                <a:sym typeface="Calibri"/>
              </a:rPr>
              <a:t>Como ter em conta a diversidade das lógicas e das estratégias dos agentes económicos nas diferentes regiões?</a:t>
            </a:r>
          </a:p>
          <a:p>
            <a:pPr marL="298450" lvl="0" indent="-285750">
              <a:buClr>
                <a:schemeClr val="dk1"/>
              </a:buClr>
              <a:buSzPts val="1600"/>
              <a:buFont typeface="Arial" panose="020B0604020202020204" pitchFamily="34" charset="0"/>
              <a:buChar char="•"/>
            </a:pPr>
            <a:r>
              <a:rPr lang="pt-PT" sz="1600" i="1" dirty="0">
                <a:solidFill>
                  <a:schemeClr val="dk1"/>
                </a:solidFill>
                <a:latin typeface="Calibri"/>
                <a:ea typeface="Calibri"/>
                <a:cs typeface="Calibri"/>
                <a:sym typeface="Calibri"/>
              </a:rPr>
              <a:t>Por exemplo, nas políticas territoriais, considerar as opções políticas de integração de </a:t>
            </a:r>
            <a:r>
              <a:rPr lang="pt-PT" sz="1600" i="1" dirty="0" err="1">
                <a:solidFill>
                  <a:schemeClr val="dk1"/>
                </a:solidFill>
                <a:latin typeface="Calibri"/>
                <a:ea typeface="Calibri"/>
                <a:cs typeface="Calibri"/>
                <a:sym typeface="Calibri"/>
              </a:rPr>
              <a:t>actores</a:t>
            </a:r>
            <a:r>
              <a:rPr lang="pt-PT" sz="1600" i="1" dirty="0">
                <a:solidFill>
                  <a:schemeClr val="dk1"/>
                </a:solidFill>
                <a:latin typeface="Calibri"/>
                <a:ea typeface="Calibri"/>
                <a:cs typeface="Calibri"/>
                <a:sym typeface="Calibri"/>
              </a:rPr>
              <a:t> alternativos e/ou convencionais, ou de hibridação ...</a:t>
            </a:r>
          </a:p>
          <a:p>
            <a:pPr marL="298450" lvl="0" indent="-285750">
              <a:buClr>
                <a:schemeClr val="dk1"/>
              </a:buClr>
              <a:buSzPts val="1600"/>
              <a:buFont typeface="Arial" panose="020B0604020202020204" pitchFamily="34" charset="0"/>
              <a:buChar char="•"/>
            </a:pPr>
            <a:r>
              <a:rPr lang="pt-PT" sz="1600" dirty="0">
                <a:solidFill>
                  <a:schemeClr val="dk1"/>
                </a:solidFill>
                <a:latin typeface="Calibri"/>
                <a:ea typeface="Calibri"/>
                <a:cs typeface="Calibri"/>
                <a:sym typeface="Calibri"/>
              </a:rPr>
              <a:t>Articular os diferentes domínios das políticas públicas territoriais.</a:t>
            </a:r>
          </a:p>
          <a:p>
            <a:pPr marL="298450" lvl="0" indent="-285750">
              <a:buClr>
                <a:schemeClr val="dk1"/>
              </a:buClr>
              <a:buSzPts val="1600"/>
              <a:buFont typeface="Arial" panose="020B0604020202020204" pitchFamily="34" charset="0"/>
              <a:buChar char="•"/>
            </a:pPr>
            <a:r>
              <a:rPr lang="pt-PT" sz="1600" i="1" dirty="0">
                <a:solidFill>
                  <a:schemeClr val="dk1"/>
                </a:solidFill>
                <a:latin typeface="Calibri"/>
                <a:ea typeface="Calibri"/>
                <a:cs typeface="Calibri"/>
                <a:sym typeface="Calibri"/>
              </a:rPr>
              <a:t>Por exemplo, assegurar a diversidade dos domínios em função das problemáticas, ligar as escalas territoriais, assegurar a </a:t>
            </a:r>
            <a:r>
              <a:rPr lang="pt-PT" sz="1600" i="1" dirty="0" err="1">
                <a:solidFill>
                  <a:schemeClr val="dk1"/>
                </a:solidFill>
                <a:latin typeface="Calibri"/>
                <a:ea typeface="Calibri"/>
                <a:cs typeface="Calibri"/>
                <a:sym typeface="Calibri"/>
              </a:rPr>
              <a:t>interterritorialidade</a:t>
            </a:r>
            <a:r>
              <a:rPr lang="pt-PT" sz="1600" i="1" dirty="0">
                <a:solidFill>
                  <a:schemeClr val="dk1"/>
                </a:solidFill>
                <a:latin typeface="Calibri"/>
                <a:ea typeface="Calibri"/>
                <a:cs typeface="Calibri"/>
                <a:sym typeface="Calibri"/>
              </a:rPr>
              <a:t>, integrar as ligações urbano-rurais, etc</a:t>
            </a:r>
            <a:r>
              <a:rPr lang="pt-PT" sz="1600" dirty="0">
                <a:solidFill>
                  <a:schemeClr val="dk1"/>
                </a:solidFill>
                <a:latin typeface="Calibri"/>
                <a:ea typeface="Calibri"/>
                <a:cs typeface="Calibri"/>
                <a:sym typeface="Calibri"/>
              </a:rPr>
              <a:t>.</a:t>
            </a:r>
          </a:p>
          <a:p>
            <a:pPr marL="298450" lvl="0" indent="-285750">
              <a:buClr>
                <a:schemeClr val="dk1"/>
              </a:buClr>
              <a:buSzPts val="1600"/>
              <a:buFont typeface="Arial" panose="020B0604020202020204" pitchFamily="34" charset="0"/>
              <a:buChar char="•"/>
            </a:pPr>
            <a:r>
              <a:rPr lang="pt-PT" sz="1600" dirty="0">
                <a:solidFill>
                  <a:schemeClr val="dk1"/>
                </a:solidFill>
                <a:latin typeface="Calibri"/>
                <a:ea typeface="Calibri"/>
                <a:cs typeface="Calibri"/>
                <a:sym typeface="Calibri"/>
              </a:rPr>
              <a:t>Equiparmo-nos para refletir sobre o planeamento e o desenvolvimento regional numa perspetiva alimentar.</a:t>
            </a:r>
          </a:p>
          <a:p>
            <a:pPr marL="298450" lvl="0" indent="-285750">
              <a:buClr>
                <a:schemeClr val="dk1"/>
              </a:buClr>
              <a:buSzPts val="1600"/>
              <a:buFont typeface="Arial" panose="020B0604020202020204" pitchFamily="34" charset="0"/>
              <a:buChar char="•"/>
            </a:pPr>
            <a:r>
              <a:rPr lang="pt-PT" sz="1600" i="1" dirty="0">
                <a:solidFill>
                  <a:schemeClr val="dk1"/>
                </a:solidFill>
                <a:latin typeface="Calibri"/>
                <a:ea typeface="Calibri"/>
                <a:cs typeface="Calibri"/>
                <a:sym typeface="Calibri"/>
              </a:rPr>
              <a:t>Por exemplo, que tipo de engenharia regional? que tipo de engenharia financeira? que tipo de inovação?</a:t>
            </a:r>
          </a:p>
          <a:p>
            <a:pPr marL="298450" lvl="0" indent="-285750">
              <a:buClr>
                <a:schemeClr val="dk1"/>
              </a:buClr>
              <a:buSzPts val="1600"/>
              <a:buFont typeface="Arial" panose="020B0604020202020204" pitchFamily="34" charset="0"/>
              <a:buChar char="•"/>
            </a:pPr>
            <a:r>
              <a:rPr lang="pt-PT" sz="1600" dirty="0">
                <a:solidFill>
                  <a:schemeClr val="dk1"/>
                </a:solidFill>
                <a:latin typeface="Calibri"/>
                <a:ea typeface="Calibri"/>
                <a:cs typeface="Calibri"/>
                <a:sym typeface="Calibri"/>
              </a:rPr>
              <a:t>Assegurar as condições para uma governação alimentar local participativa e inclusiva.</a:t>
            </a:r>
          </a:p>
          <a:p>
            <a:pPr marL="298450" lvl="0" indent="-285750">
              <a:buClr>
                <a:schemeClr val="dk1"/>
              </a:buClr>
              <a:buSzPts val="1600"/>
              <a:buFont typeface="Arial" panose="020B0604020202020204" pitchFamily="34" charset="0"/>
              <a:buChar char="•"/>
            </a:pPr>
            <a:r>
              <a:rPr lang="pt-PT" sz="1600" i="1" dirty="0">
                <a:solidFill>
                  <a:schemeClr val="dk1"/>
                </a:solidFill>
                <a:latin typeface="Calibri"/>
                <a:ea typeface="Calibri"/>
                <a:cs typeface="Calibri"/>
                <a:sym typeface="Calibri"/>
              </a:rPr>
              <a:t>Por exemplo, que estruturas, que instituições, que mecanismos?</a:t>
            </a:r>
            <a:endParaRPr sz="1600" i="1" dirty="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678"/>
        <p:cNvGrpSpPr/>
        <p:nvPr/>
      </p:nvGrpSpPr>
      <p:grpSpPr>
        <a:xfrm>
          <a:off x="0" y="0"/>
          <a:ext cx="0" cy="0"/>
          <a:chOff x="0" y="0"/>
          <a:chExt cx="0" cy="0"/>
        </a:xfrm>
      </p:grpSpPr>
      <p:sp>
        <p:nvSpPr>
          <p:cNvPr id="679" name="Google Shape;679;p48"/>
          <p:cNvSpPr/>
          <p:nvPr/>
        </p:nvSpPr>
        <p:spPr>
          <a:xfrm>
            <a:off x="722312" y="1874204"/>
            <a:ext cx="7699375" cy="1104900"/>
          </a:xfrm>
          <a:custGeom>
            <a:avLst/>
            <a:gdLst/>
            <a:ahLst/>
            <a:cxnLst/>
            <a:rect l="l" t="t" r="r" b="b"/>
            <a:pathLst>
              <a:path w="7699375" h="1104900" extrusionOk="0">
                <a:moveTo>
                  <a:pt x="7698918" y="0"/>
                </a:moveTo>
                <a:lnTo>
                  <a:pt x="0" y="0"/>
                </a:lnTo>
                <a:lnTo>
                  <a:pt x="0" y="1104635"/>
                </a:lnTo>
                <a:lnTo>
                  <a:pt x="7698918" y="1104635"/>
                </a:lnTo>
                <a:lnTo>
                  <a:pt x="7698918" y="0"/>
                </a:lnTo>
                <a:close/>
              </a:path>
            </a:pathLst>
          </a:custGeom>
          <a:solidFill>
            <a:srgbClr val="E2F0D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0" name="Google Shape;680;p48"/>
          <p:cNvSpPr txBox="1">
            <a:spLocks noGrp="1"/>
          </p:cNvSpPr>
          <p:nvPr>
            <p:ph type="title"/>
          </p:nvPr>
        </p:nvSpPr>
        <p:spPr>
          <a:xfrm>
            <a:off x="895168" y="2081962"/>
            <a:ext cx="4515032" cy="509104"/>
          </a:xfrm>
          <a:prstGeom prst="rect">
            <a:avLst/>
          </a:prstGeom>
          <a:noFill/>
          <a:ln>
            <a:noFill/>
          </a:ln>
        </p:spPr>
        <p:txBody>
          <a:bodyPr spcFirstLastPara="1" wrap="square" lIns="0" tIns="16500" rIns="0" bIns="0" anchor="t" anchorCtr="0">
            <a:spAutoFit/>
          </a:bodyPr>
          <a:lstStyle/>
          <a:p>
            <a:r>
              <a:rPr lang="pt-PT" dirty="0"/>
              <a:t>2. Alimentos de qualidade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684"/>
        <p:cNvGrpSpPr/>
        <p:nvPr/>
      </p:nvGrpSpPr>
      <p:grpSpPr>
        <a:xfrm>
          <a:off x="0" y="0"/>
          <a:ext cx="0" cy="0"/>
          <a:chOff x="0" y="0"/>
          <a:chExt cx="0" cy="0"/>
        </a:xfrm>
      </p:grpSpPr>
      <p:sp>
        <p:nvSpPr>
          <p:cNvPr id="685" name="Google Shape;685;p49"/>
          <p:cNvSpPr txBox="1"/>
          <p:nvPr/>
        </p:nvSpPr>
        <p:spPr>
          <a:xfrm>
            <a:off x="609600" y="419100"/>
            <a:ext cx="7848600" cy="3245484"/>
          </a:xfrm>
          <a:prstGeom prst="rect">
            <a:avLst/>
          </a:prstGeom>
          <a:noFill/>
          <a:ln>
            <a:noFill/>
          </a:ln>
        </p:spPr>
        <p:txBody>
          <a:bodyPr spcFirstLastPara="1" wrap="square" lIns="0" tIns="45700" rIns="0" bIns="0" anchor="t" anchorCtr="0">
            <a:spAutoFit/>
          </a:bodyPr>
          <a:lstStyle/>
          <a:p>
            <a:pPr marL="184150" marR="1113155" lvl="0" indent="-171450">
              <a:lnSpc>
                <a:spcPct val="109523"/>
              </a:lnSpc>
              <a:buClr>
                <a:schemeClr val="dk1"/>
              </a:buClr>
              <a:buSzPts val="2100"/>
              <a:buFont typeface="Arial"/>
              <a:buChar char="•"/>
            </a:pPr>
            <a:r>
              <a:rPr lang="pt-PT" sz="2100" dirty="0">
                <a:solidFill>
                  <a:schemeClr val="dk1"/>
                </a:solidFill>
                <a:latin typeface="Calibri"/>
                <a:ea typeface="Calibri"/>
                <a:cs typeface="Calibri"/>
                <a:sym typeface="Calibri"/>
              </a:rPr>
              <a:t>Quanto mais longas e complexas são as cadeias de abastecimento, mais os consumidores se afastam dos produtores dos produtos, ... mais diversificados se tornam os sistemas de qualificação (rotulagem, marcas, etc.) ... e quanto mais controlados são, maior é a importância de dar garantias aos utilizadores sobre a informação disponível (criar confiança). </a:t>
            </a:r>
          </a:p>
          <a:p>
            <a:pPr marL="184150" marR="1113155" lvl="0" indent="-171450">
              <a:lnSpc>
                <a:spcPct val="109523"/>
              </a:lnSpc>
              <a:buClr>
                <a:schemeClr val="dk1"/>
              </a:buClr>
              <a:buSzPts val="2100"/>
              <a:buFont typeface="Arial"/>
              <a:buChar char="•"/>
            </a:pPr>
            <a:r>
              <a:rPr lang="pt-PT" sz="2100" dirty="0">
                <a:solidFill>
                  <a:schemeClr val="dk1"/>
                </a:solidFill>
                <a:latin typeface="Calibri"/>
                <a:ea typeface="Calibri"/>
                <a:cs typeface="Calibri"/>
                <a:sym typeface="Calibri"/>
              </a:rPr>
              <a:t>Uma grande variedade de sinais de qualificação </a:t>
            </a:r>
          </a:p>
          <a:p>
            <a:pPr marL="184150" marR="1113155" lvl="0" indent="-171450">
              <a:lnSpc>
                <a:spcPct val="109523"/>
              </a:lnSpc>
              <a:buClr>
                <a:schemeClr val="dk1"/>
              </a:buClr>
              <a:buSzPts val="2100"/>
              <a:buFont typeface="Arial"/>
              <a:buChar char="•"/>
            </a:pPr>
            <a:r>
              <a:rPr lang="pt-PT" sz="2100" dirty="0">
                <a:solidFill>
                  <a:schemeClr val="dk1"/>
                </a:solidFill>
                <a:latin typeface="Calibri"/>
                <a:ea typeface="Calibri"/>
                <a:cs typeface="Calibri"/>
                <a:sym typeface="Calibri"/>
              </a:rPr>
              <a:t>Como podem ser classificados?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689"/>
        <p:cNvGrpSpPr/>
        <p:nvPr/>
      </p:nvGrpSpPr>
      <p:grpSpPr>
        <a:xfrm>
          <a:off x="0" y="0"/>
          <a:ext cx="0" cy="0"/>
          <a:chOff x="0" y="0"/>
          <a:chExt cx="0" cy="0"/>
        </a:xfrm>
      </p:grpSpPr>
      <p:sp>
        <p:nvSpPr>
          <p:cNvPr id="690" name="Google Shape;690;p50"/>
          <p:cNvSpPr/>
          <p:nvPr/>
        </p:nvSpPr>
        <p:spPr>
          <a:xfrm>
            <a:off x="5432818" y="3450590"/>
            <a:ext cx="2709696" cy="1845310"/>
          </a:xfrm>
          <a:custGeom>
            <a:avLst/>
            <a:gdLst/>
            <a:ahLst/>
            <a:cxnLst/>
            <a:rect l="l" t="t" r="r" b="b"/>
            <a:pathLst>
              <a:path w="1965959" h="1845310" extrusionOk="0">
                <a:moveTo>
                  <a:pt x="0" y="184491"/>
                </a:moveTo>
                <a:lnTo>
                  <a:pt x="6590" y="135446"/>
                </a:lnTo>
                <a:lnTo>
                  <a:pt x="25188" y="91375"/>
                </a:lnTo>
                <a:lnTo>
                  <a:pt x="54036" y="54036"/>
                </a:lnTo>
                <a:lnTo>
                  <a:pt x="91375" y="25188"/>
                </a:lnTo>
                <a:lnTo>
                  <a:pt x="135446" y="6590"/>
                </a:lnTo>
                <a:lnTo>
                  <a:pt x="184491" y="0"/>
                </a:lnTo>
                <a:lnTo>
                  <a:pt x="1781037" y="0"/>
                </a:lnTo>
                <a:lnTo>
                  <a:pt x="1830082" y="6590"/>
                </a:lnTo>
                <a:lnTo>
                  <a:pt x="1874153" y="25188"/>
                </a:lnTo>
                <a:lnTo>
                  <a:pt x="1911492" y="54036"/>
                </a:lnTo>
                <a:lnTo>
                  <a:pt x="1940339" y="91375"/>
                </a:lnTo>
                <a:lnTo>
                  <a:pt x="1958937" y="135446"/>
                </a:lnTo>
                <a:lnTo>
                  <a:pt x="1965528" y="184491"/>
                </a:lnTo>
                <a:lnTo>
                  <a:pt x="1965526" y="1660417"/>
                </a:lnTo>
                <a:lnTo>
                  <a:pt x="1958935" y="1709462"/>
                </a:lnTo>
                <a:lnTo>
                  <a:pt x="1940337" y="1753533"/>
                </a:lnTo>
                <a:lnTo>
                  <a:pt x="1911489" y="1790872"/>
                </a:lnTo>
                <a:lnTo>
                  <a:pt x="1874150" y="1819720"/>
                </a:lnTo>
                <a:lnTo>
                  <a:pt x="1830079" y="1838318"/>
                </a:lnTo>
                <a:lnTo>
                  <a:pt x="1781034" y="1844909"/>
                </a:lnTo>
                <a:lnTo>
                  <a:pt x="184491" y="1844907"/>
                </a:lnTo>
                <a:lnTo>
                  <a:pt x="135446" y="1838316"/>
                </a:lnTo>
                <a:lnTo>
                  <a:pt x="91375" y="1819718"/>
                </a:lnTo>
                <a:lnTo>
                  <a:pt x="54036" y="1790870"/>
                </a:lnTo>
                <a:lnTo>
                  <a:pt x="25188" y="1753531"/>
                </a:lnTo>
                <a:lnTo>
                  <a:pt x="6590" y="1709460"/>
                </a:lnTo>
                <a:lnTo>
                  <a:pt x="0" y="1660415"/>
                </a:lnTo>
                <a:lnTo>
                  <a:pt x="0" y="184491"/>
                </a:lnTo>
                <a:close/>
              </a:path>
            </a:pathLst>
          </a:custGeom>
          <a:noFill/>
          <a:ln w="12700" cap="flat" cmpd="sng">
            <a:solidFill>
              <a:srgbClr val="4472C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1" name="Google Shape;691;p50"/>
          <p:cNvSpPr txBox="1"/>
          <p:nvPr/>
        </p:nvSpPr>
        <p:spPr>
          <a:xfrm>
            <a:off x="5903015" y="3994051"/>
            <a:ext cx="2016313" cy="1323434"/>
          </a:xfrm>
          <a:prstGeom prst="rect">
            <a:avLst/>
          </a:prstGeom>
          <a:noFill/>
          <a:ln>
            <a:noFill/>
          </a:ln>
        </p:spPr>
        <p:txBody>
          <a:bodyPr spcFirstLastPara="1" wrap="square" lIns="0" tIns="30475" rIns="0" bIns="0" anchor="t" anchorCtr="0">
            <a:spAutoFit/>
          </a:bodyPr>
          <a:lstStyle/>
          <a:p>
            <a:pPr marL="174625" indent="-174625">
              <a:buFont typeface="Arial" panose="020B0604020202020204" pitchFamily="34" charset="0"/>
              <a:buChar char="•"/>
            </a:pPr>
            <a:r>
              <a:rPr lang="pt-PT" dirty="0"/>
              <a:t>juízo de valor em relação ao produto ou à sua comercialização</a:t>
            </a:r>
          </a:p>
          <a:p>
            <a:pPr marL="174625" indent="-174625">
              <a:buFont typeface="Arial" panose="020B0604020202020204" pitchFamily="34" charset="0"/>
              <a:buChar char="•"/>
            </a:pPr>
            <a:r>
              <a:rPr lang="pt-PT" dirty="0"/>
              <a:t>cumprimento de normas ambientais ou sociais  </a:t>
            </a:r>
          </a:p>
        </p:txBody>
      </p:sp>
      <p:sp>
        <p:nvSpPr>
          <p:cNvPr id="692" name="Google Shape;692;p50"/>
          <p:cNvSpPr/>
          <p:nvPr/>
        </p:nvSpPr>
        <p:spPr>
          <a:xfrm>
            <a:off x="1371600" y="3302000"/>
            <a:ext cx="2836545" cy="1993900"/>
          </a:xfrm>
          <a:custGeom>
            <a:avLst/>
            <a:gdLst/>
            <a:ahLst/>
            <a:cxnLst/>
            <a:rect l="l" t="t" r="r" b="b"/>
            <a:pathLst>
              <a:path w="2836545" h="1993900" extrusionOk="0">
                <a:moveTo>
                  <a:pt x="0" y="199385"/>
                </a:moveTo>
                <a:lnTo>
                  <a:pt x="5265" y="153668"/>
                </a:lnTo>
                <a:lnTo>
                  <a:pt x="20265" y="111700"/>
                </a:lnTo>
                <a:lnTo>
                  <a:pt x="43802" y="74679"/>
                </a:lnTo>
                <a:lnTo>
                  <a:pt x="74679" y="43802"/>
                </a:lnTo>
                <a:lnTo>
                  <a:pt x="111700" y="20265"/>
                </a:lnTo>
                <a:lnTo>
                  <a:pt x="153668" y="5265"/>
                </a:lnTo>
                <a:lnTo>
                  <a:pt x="199385" y="0"/>
                </a:lnTo>
                <a:lnTo>
                  <a:pt x="2636658" y="0"/>
                </a:lnTo>
                <a:lnTo>
                  <a:pt x="2682375" y="5265"/>
                </a:lnTo>
                <a:lnTo>
                  <a:pt x="2724342" y="20265"/>
                </a:lnTo>
                <a:lnTo>
                  <a:pt x="2761363" y="43802"/>
                </a:lnTo>
                <a:lnTo>
                  <a:pt x="2792240" y="74679"/>
                </a:lnTo>
                <a:lnTo>
                  <a:pt x="2815777" y="111700"/>
                </a:lnTo>
                <a:lnTo>
                  <a:pt x="2830777" y="153668"/>
                </a:lnTo>
                <a:lnTo>
                  <a:pt x="2836043" y="199385"/>
                </a:lnTo>
                <a:lnTo>
                  <a:pt x="2836043" y="1794462"/>
                </a:lnTo>
                <a:lnTo>
                  <a:pt x="2830777" y="1840179"/>
                </a:lnTo>
                <a:lnTo>
                  <a:pt x="2815777" y="1882146"/>
                </a:lnTo>
                <a:lnTo>
                  <a:pt x="2792240" y="1919167"/>
                </a:lnTo>
                <a:lnTo>
                  <a:pt x="2761363" y="1950044"/>
                </a:lnTo>
                <a:lnTo>
                  <a:pt x="2724342" y="1973581"/>
                </a:lnTo>
                <a:lnTo>
                  <a:pt x="2682375" y="1988581"/>
                </a:lnTo>
                <a:lnTo>
                  <a:pt x="2636658" y="1993847"/>
                </a:lnTo>
                <a:lnTo>
                  <a:pt x="199385" y="1993847"/>
                </a:lnTo>
                <a:lnTo>
                  <a:pt x="153668" y="1988581"/>
                </a:lnTo>
                <a:lnTo>
                  <a:pt x="111700" y="1973581"/>
                </a:lnTo>
                <a:lnTo>
                  <a:pt x="74679" y="1950044"/>
                </a:lnTo>
                <a:lnTo>
                  <a:pt x="43802" y="1919167"/>
                </a:lnTo>
                <a:lnTo>
                  <a:pt x="20265" y="1882146"/>
                </a:lnTo>
                <a:lnTo>
                  <a:pt x="5265" y="1840179"/>
                </a:lnTo>
                <a:lnTo>
                  <a:pt x="0" y="1794462"/>
                </a:lnTo>
                <a:lnTo>
                  <a:pt x="0" y="199385"/>
                </a:lnTo>
                <a:close/>
              </a:path>
            </a:pathLst>
          </a:custGeom>
          <a:noFill/>
          <a:ln w="12700" cap="flat" cmpd="sng">
            <a:solidFill>
              <a:srgbClr val="4472C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3" name="Google Shape;693;p50"/>
          <p:cNvSpPr txBox="1"/>
          <p:nvPr/>
        </p:nvSpPr>
        <p:spPr>
          <a:xfrm>
            <a:off x="1371600" y="3547711"/>
            <a:ext cx="2212483" cy="1748540"/>
          </a:xfrm>
          <a:prstGeom prst="rect">
            <a:avLst/>
          </a:prstGeom>
          <a:noFill/>
          <a:ln>
            <a:noFill/>
          </a:ln>
        </p:spPr>
        <p:txBody>
          <a:bodyPr spcFirstLastPara="1" wrap="square" lIns="0" tIns="24750" rIns="0" bIns="0" anchor="t" anchorCtr="0">
            <a:spAutoFit/>
          </a:bodyPr>
          <a:lstStyle/>
          <a:p>
            <a:pPr marL="174625" indent="-174625">
              <a:buFont typeface="Arial" panose="020B0604020202020204" pitchFamily="34" charset="0"/>
              <a:buChar char="•"/>
            </a:pPr>
            <a:r>
              <a:rPr lang="pt-PT" dirty="0"/>
              <a:t>Efeito ligado a um produto </a:t>
            </a:r>
          </a:p>
          <a:p>
            <a:pPr marL="174625" indent="-174625">
              <a:buFont typeface="Arial" panose="020B0604020202020204" pitchFamily="34" charset="0"/>
              <a:buChar char="•"/>
            </a:pPr>
            <a:r>
              <a:rPr lang="pt-PT" dirty="0"/>
              <a:t>Imagem positiva do produto de origem </a:t>
            </a:r>
          </a:p>
          <a:p>
            <a:pPr marL="174625" indent="-174625">
              <a:buFont typeface="Arial" panose="020B0604020202020204" pitchFamily="34" charset="0"/>
              <a:buChar char="•"/>
            </a:pPr>
            <a:r>
              <a:rPr lang="pt-PT" dirty="0"/>
              <a:t>Autenticidade ou carácter tradicional da produção </a:t>
            </a:r>
          </a:p>
          <a:p>
            <a:pPr marL="174625" indent="-174625">
              <a:buFont typeface="Arial" panose="020B0604020202020204" pitchFamily="34" charset="0"/>
              <a:buChar char="•"/>
            </a:pPr>
            <a:r>
              <a:rPr lang="pt-PT" dirty="0"/>
              <a:t>proximidade e confiança no produtor</a:t>
            </a:r>
          </a:p>
        </p:txBody>
      </p:sp>
      <p:sp>
        <p:nvSpPr>
          <p:cNvPr id="694" name="Google Shape;694;p50"/>
          <p:cNvSpPr/>
          <p:nvPr/>
        </p:nvSpPr>
        <p:spPr>
          <a:xfrm>
            <a:off x="5412937" y="495300"/>
            <a:ext cx="2005330" cy="1299210"/>
          </a:xfrm>
          <a:custGeom>
            <a:avLst/>
            <a:gdLst/>
            <a:ahLst/>
            <a:cxnLst/>
            <a:rect l="l" t="t" r="r" b="b"/>
            <a:pathLst>
              <a:path w="2005329" h="1299210" extrusionOk="0">
                <a:moveTo>
                  <a:pt x="0" y="129896"/>
                </a:moveTo>
                <a:lnTo>
                  <a:pt x="10207" y="79335"/>
                </a:lnTo>
                <a:lnTo>
                  <a:pt x="38045" y="38045"/>
                </a:lnTo>
                <a:lnTo>
                  <a:pt x="79334" y="10207"/>
                </a:lnTo>
                <a:lnTo>
                  <a:pt x="129896" y="0"/>
                </a:lnTo>
                <a:lnTo>
                  <a:pt x="1875395" y="0"/>
                </a:lnTo>
                <a:lnTo>
                  <a:pt x="1925956" y="10207"/>
                </a:lnTo>
                <a:lnTo>
                  <a:pt x="1967245" y="38045"/>
                </a:lnTo>
                <a:lnTo>
                  <a:pt x="1995083" y="79335"/>
                </a:lnTo>
                <a:lnTo>
                  <a:pt x="2005291" y="129896"/>
                </a:lnTo>
                <a:lnTo>
                  <a:pt x="2005291" y="1169077"/>
                </a:lnTo>
                <a:lnTo>
                  <a:pt x="1995083" y="1219638"/>
                </a:lnTo>
                <a:lnTo>
                  <a:pt x="1967245" y="1260928"/>
                </a:lnTo>
                <a:lnTo>
                  <a:pt x="1925956" y="1288766"/>
                </a:lnTo>
                <a:lnTo>
                  <a:pt x="1875395" y="1298974"/>
                </a:lnTo>
                <a:lnTo>
                  <a:pt x="129896" y="1298974"/>
                </a:lnTo>
                <a:lnTo>
                  <a:pt x="79334" y="1288766"/>
                </a:lnTo>
                <a:lnTo>
                  <a:pt x="38045" y="1260928"/>
                </a:lnTo>
                <a:lnTo>
                  <a:pt x="10207" y="1219638"/>
                </a:lnTo>
                <a:lnTo>
                  <a:pt x="0" y="1169077"/>
                </a:lnTo>
                <a:lnTo>
                  <a:pt x="0" y="129896"/>
                </a:lnTo>
                <a:close/>
              </a:path>
            </a:pathLst>
          </a:custGeom>
          <a:noFill/>
          <a:ln w="12700" cap="flat" cmpd="sng">
            <a:solidFill>
              <a:srgbClr val="4472C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5" name="Google Shape;695;p50"/>
          <p:cNvSpPr txBox="1"/>
          <p:nvPr/>
        </p:nvSpPr>
        <p:spPr>
          <a:xfrm>
            <a:off x="5756086" y="856488"/>
            <a:ext cx="1711514" cy="677103"/>
          </a:xfrm>
          <a:prstGeom prst="rect">
            <a:avLst/>
          </a:prstGeom>
          <a:noFill/>
          <a:ln>
            <a:noFill/>
          </a:ln>
        </p:spPr>
        <p:txBody>
          <a:bodyPr spcFirstLastPara="1" wrap="square" lIns="0" tIns="30475" rIns="0" bIns="0" anchor="t" anchorCtr="0">
            <a:spAutoFit/>
          </a:bodyPr>
          <a:lstStyle/>
          <a:p>
            <a:pPr marL="174625" indent="-174625">
              <a:buFont typeface="Arial" panose="020B0604020202020204" pitchFamily="34" charset="0"/>
              <a:buChar char="•"/>
            </a:pPr>
            <a:r>
              <a:rPr lang="pt-PT" dirty="0"/>
              <a:t>considerações dietéticas </a:t>
            </a:r>
          </a:p>
          <a:p>
            <a:pPr marL="174625" indent="-174625">
              <a:buFont typeface="Arial" panose="020B0604020202020204" pitchFamily="34" charset="0"/>
              <a:buChar char="•"/>
            </a:pPr>
            <a:r>
              <a:rPr lang="pt-PT" dirty="0"/>
              <a:t>saúde</a:t>
            </a:r>
            <a:endParaRPr sz="1100" dirty="0">
              <a:solidFill>
                <a:schemeClr val="dk1"/>
              </a:solidFill>
              <a:latin typeface="Calibri"/>
              <a:ea typeface="Calibri"/>
              <a:cs typeface="Calibri"/>
              <a:sym typeface="Calibri"/>
            </a:endParaRPr>
          </a:p>
        </p:txBody>
      </p:sp>
      <p:sp>
        <p:nvSpPr>
          <p:cNvPr id="696" name="Google Shape;696;p50"/>
          <p:cNvSpPr/>
          <p:nvPr/>
        </p:nvSpPr>
        <p:spPr>
          <a:xfrm>
            <a:off x="1059543" y="506554"/>
            <a:ext cx="2405017" cy="1975485"/>
          </a:xfrm>
          <a:custGeom>
            <a:avLst/>
            <a:gdLst/>
            <a:ahLst/>
            <a:cxnLst/>
            <a:rect l="l" t="t" r="r" b="b"/>
            <a:pathLst>
              <a:path w="2016760" h="1975485" extrusionOk="0">
                <a:moveTo>
                  <a:pt x="0" y="197501"/>
                </a:moveTo>
                <a:lnTo>
                  <a:pt x="5216" y="152216"/>
                </a:lnTo>
                <a:lnTo>
                  <a:pt x="20074" y="110645"/>
                </a:lnTo>
                <a:lnTo>
                  <a:pt x="43388" y="73974"/>
                </a:lnTo>
                <a:lnTo>
                  <a:pt x="73974" y="43388"/>
                </a:lnTo>
                <a:lnTo>
                  <a:pt x="110645" y="20074"/>
                </a:lnTo>
                <a:lnTo>
                  <a:pt x="152216" y="5216"/>
                </a:lnTo>
                <a:lnTo>
                  <a:pt x="197501" y="0"/>
                </a:lnTo>
                <a:lnTo>
                  <a:pt x="1819199" y="0"/>
                </a:lnTo>
                <a:lnTo>
                  <a:pt x="1864484" y="5216"/>
                </a:lnTo>
                <a:lnTo>
                  <a:pt x="1906055" y="20074"/>
                </a:lnTo>
                <a:lnTo>
                  <a:pt x="1942726" y="43388"/>
                </a:lnTo>
                <a:lnTo>
                  <a:pt x="1973312" y="73974"/>
                </a:lnTo>
                <a:lnTo>
                  <a:pt x="1996626" y="110645"/>
                </a:lnTo>
                <a:lnTo>
                  <a:pt x="2011484" y="152216"/>
                </a:lnTo>
                <a:lnTo>
                  <a:pt x="2016701" y="197501"/>
                </a:lnTo>
                <a:lnTo>
                  <a:pt x="2016701" y="1777523"/>
                </a:lnTo>
                <a:lnTo>
                  <a:pt x="2011484" y="1822808"/>
                </a:lnTo>
                <a:lnTo>
                  <a:pt x="1996626" y="1864379"/>
                </a:lnTo>
                <a:lnTo>
                  <a:pt x="1973312" y="1901050"/>
                </a:lnTo>
                <a:lnTo>
                  <a:pt x="1942726" y="1931635"/>
                </a:lnTo>
                <a:lnTo>
                  <a:pt x="1906055" y="1954950"/>
                </a:lnTo>
                <a:lnTo>
                  <a:pt x="1864484" y="1969808"/>
                </a:lnTo>
                <a:lnTo>
                  <a:pt x="1819199" y="1975025"/>
                </a:lnTo>
                <a:lnTo>
                  <a:pt x="197501" y="1975025"/>
                </a:lnTo>
                <a:lnTo>
                  <a:pt x="152216" y="1969808"/>
                </a:lnTo>
                <a:lnTo>
                  <a:pt x="110645" y="1954950"/>
                </a:lnTo>
                <a:lnTo>
                  <a:pt x="73974" y="1931635"/>
                </a:lnTo>
                <a:lnTo>
                  <a:pt x="43388" y="1901050"/>
                </a:lnTo>
                <a:lnTo>
                  <a:pt x="20074" y="1864379"/>
                </a:lnTo>
                <a:lnTo>
                  <a:pt x="5216" y="1822808"/>
                </a:lnTo>
                <a:lnTo>
                  <a:pt x="0" y="1777523"/>
                </a:lnTo>
                <a:lnTo>
                  <a:pt x="0" y="197501"/>
                </a:lnTo>
                <a:close/>
              </a:path>
            </a:pathLst>
          </a:custGeom>
          <a:noFill/>
          <a:ln w="12700" cap="flat" cmpd="sng">
            <a:solidFill>
              <a:srgbClr val="4472C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7" name="Google Shape;697;p50"/>
          <p:cNvSpPr txBox="1"/>
          <p:nvPr/>
        </p:nvSpPr>
        <p:spPr>
          <a:xfrm>
            <a:off x="1175657" y="856573"/>
            <a:ext cx="2001775" cy="1099004"/>
          </a:xfrm>
          <a:prstGeom prst="rect">
            <a:avLst/>
          </a:prstGeom>
          <a:noFill/>
          <a:ln>
            <a:noFill/>
          </a:ln>
        </p:spPr>
        <p:txBody>
          <a:bodyPr spcFirstLastPara="1" wrap="square" lIns="0" tIns="21575" rIns="0" bIns="0" anchor="t" anchorCtr="0">
            <a:spAutoFit/>
          </a:bodyPr>
          <a:lstStyle/>
          <a:p>
            <a:pPr marL="174625" indent="-174625">
              <a:buFont typeface="Arial" panose="020B0604020202020204" pitchFamily="34" charset="0"/>
              <a:buChar char="•"/>
            </a:pPr>
            <a:r>
              <a:rPr lang="pt-PT" dirty="0"/>
              <a:t>Aparência </a:t>
            </a:r>
          </a:p>
          <a:p>
            <a:pPr marL="174625" indent="-174625">
              <a:buFont typeface="Arial" panose="020B0604020202020204" pitchFamily="34" charset="0"/>
              <a:buChar char="•"/>
            </a:pPr>
            <a:r>
              <a:rPr lang="pt-PT" dirty="0"/>
              <a:t>Sabor, qualidades organoléticas </a:t>
            </a:r>
          </a:p>
          <a:p>
            <a:pPr marL="174625" indent="-174625">
              <a:buFont typeface="Arial" panose="020B0604020202020204" pitchFamily="34" charset="0"/>
              <a:buChar char="•"/>
            </a:pPr>
            <a:r>
              <a:rPr lang="pt-PT" dirty="0"/>
              <a:t>Facilidade de utilização/tecnologia </a:t>
            </a:r>
          </a:p>
        </p:txBody>
      </p:sp>
      <p:grpSp>
        <p:nvGrpSpPr>
          <p:cNvPr id="698" name="Google Shape;698;p50"/>
          <p:cNvGrpSpPr/>
          <p:nvPr/>
        </p:nvGrpSpPr>
        <p:grpSpPr>
          <a:xfrm>
            <a:off x="2773732" y="1059232"/>
            <a:ext cx="1757680" cy="1757680"/>
            <a:chOff x="2773732" y="1059232"/>
            <a:chExt cx="1757680" cy="1757680"/>
          </a:xfrm>
        </p:grpSpPr>
        <p:sp>
          <p:nvSpPr>
            <p:cNvPr id="699" name="Google Shape;699;p50"/>
            <p:cNvSpPr/>
            <p:nvPr/>
          </p:nvSpPr>
          <p:spPr>
            <a:xfrm>
              <a:off x="2773732" y="1059232"/>
              <a:ext cx="1757680" cy="1757680"/>
            </a:xfrm>
            <a:custGeom>
              <a:avLst/>
              <a:gdLst/>
              <a:ahLst/>
              <a:cxnLst/>
              <a:rect l="l" t="t" r="r" b="b"/>
              <a:pathLst>
                <a:path w="1757679" h="1757680" extrusionOk="0">
                  <a:moveTo>
                    <a:pt x="1757673" y="0"/>
                  </a:moveTo>
                  <a:lnTo>
                    <a:pt x="1709292" y="652"/>
                  </a:lnTo>
                  <a:lnTo>
                    <a:pt x="1661235" y="2600"/>
                  </a:lnTo>
                  <a:lnTo>
                    <a:pt x="1613517" y="5826"/>
                  </a:lnTo>
                  <a:lnTo>
                    <a:pt x="1566155" y="10313"/>
                  </a:lnTo>
                  <a:lnTo>
                    <a:pt x="1519167" y="16045"/>
                  </a:lnTo>
                  <a:lnTo>
                    <a:pt x="1472569" y="23004"/>
                  </a:lnTo>
                  <a:lnTo>
                    <a:pt x="1426378" y="31175"/>
                  </a:lnTo>
                  <a:lnTo>
                    <a:pt x="1380611" y="40540"/>
                  </a:lnTo>
                  <a:lnTo>
                    <a:pt x="1335284" y="51082"/>
                  </a:lnTo>
                  <a:lnTo>
                    <a:pt x="1290414" y="62785"/>
                  </a:lnTo>
                  <a:lnTo>
                    <a:pt x="1246018" y="75632"/>
                  </a:lnTo>
                  <a:lnTo>
                    <a:pt x="1202112" y="89607"/>
                  </a:lnTo>
                  <a:lnTo>
                    <a:pt x="1158714" y="104692"/>
                  </a:lnTo>
                  <a:lnTo>
                    <a:pt x="1115840" y="120871"/>
                  </a:lnTo>
                  <a:lnTo>
                    <a:pt x="1073507" y="138126"/>
                  </a:lnTo>
                  <a:lnTo>
                    <a:pt x="1031732" y="156442"/>
                  </a:lnTo>
                  <a:lnTo>
                    <a:pt x="990531" y="175802"/>
                  </a:lnTo>
                  <a:lnTo>
                    <a:pt x="949921" y="196188"/>
                  </a:lnTo>
                  <a:lnTo>
                    <a:pt x="909919" y="217584"/>
                  </a:lnTo>
                  <a:lnTo>
                    <a:pt x="870542" y="239974"/>
                  </a:lnTo>
                  <a:lnTo>
                    <a:pt x="831806" y="263340"/>
                  </a:lnTo>
                  <a:lnTo>
                    <a:pt x="793728" y="287665"/>
                  </a:lnTo>
                  <a:lnTo>
                    <a:pt x="756325" y="312934"/>
                  </a:lnTo>
                  <a:lnTo>
                    <a:pt x="719614" y="339129"/>
                  </a:lnTo>
                  <a:lnTo>
                    <a:pt x="683611" y="366233"/>
                  </a:lnTo>
                  <a:lnTo>
                    <a:pt x="648334" y="394230"/>
                  </a:lnTo>
                  <a:lnTo>
                    <a:pt x="613798" y="423103"/>
                  </a:lnTo>
                  <a:lnTo>
                    <a:pt x="580021" y="452835"/>
                  </a:lnTo>
                  <a:lnTo>
                    <a:pt x="547020" y="483410"/>
                  </a:lnTo>
                  <a:lnTo>
                    <a:pt x="514810" y="514810"/>
                  </a:lnTo>
                  <a:lnTo>
                    <a:pt x="483410" y="547020"/>
                  </a:lnTo>
                  <a:lnTo>
                    <a:pt x="452835" y="580021"/>
                  </a:lnTo>
                  <a:lnTo>
                    <a:pt x="423103" y="613798"/>
                  </a:lnTo>
                  <a:lnTo>
                    <a:pt x="394230" y="648334"/>
                  </a:lnTo>
                  <a:lnTo>
                    <a:pt x="366233" y="683611"/>
                  </a:lnTo>
                  <a:lnTo>
                    <a:pt x="339129" y="719614"/>
                  </a:lnTo>
                  <a:lnTo>
                    <a:pt x="312934" y="756325"/>
                  </a:lnTo>
                  <a:lnTo>
                    <a:pt x="287665" y="793728"/>
                  </a:lnTo>
                  <a:lnTo>
                    <a:pt x="263340" y="831806"/>
                  </a:lnTo>
                  <a:lnTo>
                    <a:pt x="239974" y="870542"/>
                  </a:lnTo>
                  <a:lnTo>
                    <a:pt x="217584" y="909919"/>
                  </a:lnTo>
                  <a:lnTo>
                    <a:pt x="196188" y="949921"/>
                  </a:lnTo>
                  <a:lnTo>
                    <a:pt x="175802" y="990531"/>
                  </a:lnTo>
                  <a:lnTo>
                    <a:pt x="156442" y="1031732"/>
                  </a:lnTo>
                  <a:lnTo>
                    <a:pt x="138126" y="1073507"/>
                  </a:lnTo>
                  <a:lnTo>
                    <a:pt x="120871" y="1115840"/>
                  </a:lnTo>
                  <a:lnTo>
                    <a:pt x="104692" y="1158714"/>
                  </a:lnTo>
                  <a:lnTo>
                    <a:pt x="89607" y="1202112"/>
                  </a:lnTo>
                  <a:lnTo>
                    <a:pt x="75632" y="1246018"/>
                  </a:lnTo>
                  <a:lnTo>
                    <a:pt x="62785" y="1290414"/>
                  </a:lnTo>
                  <a:lnTo>
                    <a:pt x="51082" y="1335284"/>
                  </a:lnTo>
                  <a:lnTo>
                    <a:pt x="40540" y="1380611"/>
                  </a:lnTo>
                  <a:lnTo>
                    <a:pt x="31175" y="1426378"/>
                  </a:lnTo>
                  <a:lnTo>
                    <a:pt x="23004" y="1472569"/>
                  </a:lnTo>
                  <a:lnTo>
                    <a:pt x="16045" y="1519167"/>
                  </a:lnTo>
                  <a:lnTo>
                    <a:pt x="10313" y="1566155"/>
                  </a:lnTo>
                  <a:lnTo>
                    <a:pt x="5826" y="1613517"/>
                  </a:lnTo>
                  <a:lnTo>
                    <a:pt x="2600" y="1661235"/>
                  </a:lnTo>
                  <a:lnTo>
                    <a:pt x="652" y="1709292"/>
                  </a:lnTo>
                  <a:lnTo>
                    <a:pt x="0" y="1757673"/>
                  </a:lnTo>
                  <a:lnTo>
                    <a:pt x="1757673" y="1757673"/>
                  </a:lnTo>
                  <a:lnTo>
                    <a:pt x="1757673" y="0"/>
                  </a:lnTo>
                  <a:close/>
                </a:path>
              </a:pathLst>
            </a:custGeom>
            <a:solidFill>
              <a:srgbClr val="38572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0" name="Google Shape;700;p50"/>
            <p:cNvSpPr/>
            <p:nvPr/>
          </p:nvSpPr>
          <p:spPr>
            <a:xfrm>
              <a:off x="2773732" y="1059232"/>
              <a:ext cx="1757680" cy="1757680"/>
            </a:xfrm>
            <a:custGeom>
              <a:avLst/>
              <a:gdLst/>
              <a:ahLst/>
              <a:cxnLst/>
              <a:rect l="l" t="t" r="r" b="b"/>
              <a:pathLst>
                <a:path w="1757679" h="1757680" extrusionOk="0">
                  <a:moveTo>
                    <a:pt x="0" y="1757674"/>
                  </a:moveTo>
                  <a:lnTo>
                    <a:pt x="652" y="1709293"/>
                  </a:lnTo>
                  <a:lnTo>
                    <a:pt x="2600" y="1661235"/>
                  </a:lnTo>
                  <a:lnTo>
                    <a:pt x="5826" y="1613517"/>
                  </a:lnTo>
                  <a:lnTo>
                    <a:pt x="10313" y="1566156"/>
                  </a:lnTo>
                  <a:lnTo>
                    <a:pt x="16045" y="1519168"/>
                  </a:lnTo>
                  <a:lnTo>
                    <a:pt x="23004" y="1472570"/>
                  </a:lnTo>
                  <a:lnTo>
                    <a:pt x="31175" y="1426379"/>
                  </a:lnTo>
                  <a:lnTo>
                    <a:pt x="40540" y="1380611"/>
                  </a:lnTo>
                  <a:lnTo>
                    <a:pt x="51082" y="1335284"/>
                  </a:lnTo>
                  <a:lnTo>
                    <a:pt x="62785" y="1290414"/>
                  </a:lnTo>
                  <a:lnTo>
                    <a:pt x="75632" y="1246018"/>
                  </a:lnTo>
                  <a:lnTo>
                    <a:pt x="89607" y="1202113"/>
                  </a:lnTo>
                  <a:lnTo>
                    <a:pt x="104692" y="1158714"/>
                  </a:lnTo>
                  <a:lnTo>
                    <a:pt x="120871" y="1115841"/>
                  </a:lnTo>
                  <a:lnTo>
                    <a:pt x="138126" y="1073507"/>
                  </a:lnTo>
                  <a:lnTo>
                    <a:pt x="156442" y="1031732"/>
                  </a:lnTo>
                  <a:lnTo>
                    <a:pt x="175802" y="990531"/>
                  </a:lnTo>
                  <a:lnTo>
                    <a:pt x="196188" y="949921"/>
                  </a:lnTo>
                  <a:lnTo>
                    <a:pt x="217584" y="909919"/>
                  </a:lnTo>
                  <a:lnTo>
                    <a:pt x="239974" y="870542"/>
                  </a:lnTo>
                  <a:lnTo>
                    <a:pt x="263339" y="831806"/>
                  </a:lnTo>
                  <a:lnTo>
                    <a:pt x="287665" y="793728"/>
                  </a:lnTo>
                  <a:lnTo>
                    <a:pt x="312934" y="756325"/>
                  </a:lnTo>
                  <a:lnTo>
                    <a:pt x="339129" y="719614"/>
                  </a:lnTo>
                  <a:lnTo>
                    <a:pt x="366233" y="683611"/>
                  </a:lnTo>
                  <a:lnTo>
                    <a:pt x="394230" y="648334"/>
                  </a:lnTo>
                  <a:lnTo>
                    <a:pt x="423103" y="613798"/>
                  </a:lnTo>
                  <a:lnTo>
                    <a:pt x="452835" y="580021"/>
                  </a:lnTo>
                  <a:lnTo>
                    <a:pt x="483410" y="547020"/>
                  </a:lnTo>
                  <a:lnTo>
                    <a:pt x="514810" y="514810"/>
                  </a:lnTo>
                  <a:lnTo>
                    <a:pt x="547020" y="483410"/>
                  </a:lnTo>
                  <a:lnTo>
                    <a:pt x="580021" y="452835"/>
                  </a:lnTo>
                  <a:lnTo>
                    <a:pt x="613798" y="423103"/>
                  </a:lnTo>
                  <a:lnTo>
                    <a:pt x="648334" y="394230"/>
                  </a:lnTo>
                  <a:lnTo>
                    <a:pt x="683611" y="366233"/>
                  </a:lnTo>
                  <a:lnTo>
                    <a:pt x="719614" y="339129"/>
                  </a:lnTo>
                  <a:lnTo>
                    <a:pt x="756325" y="312934"/>
                  </a:lnTo>
                  <a:lnTo>
                    <a:pt x="793728" y="287665"/>
                  </a:lnTo>
                  <a:lnTo>
                    <a:pt x="831806" y="263339"/>
                  </a:lnTo>
                  <a:lnTo>
                    <a:pt x="870542" y="239974"/>
                  </a:lnTo>
                  <a:lnTo>
                    <a:pt x="909919" y="217584"/>
                  </a:lnTo>
                  <a:lnTo>
                    <a:pt x="949921" y="196188"/>
                  </a:lnTo>
                  <a:lnTo>
                    <a:pt x="990531" y="175802"/>
                  </a:lnTo>
                  <a:lnTo>
                    <a:pt x="1031732" y="156442"/>
                  </a:lnTo>
                  <a:lnTo>
                    <a:pt x="1073507" y="138126"/>
                  </a:lnTo>
                  <a:lnTo>
                    <a:pt x="1115841" y="120871"/>
                  </a:lnTo>
                  <a:lnTo>
                    <a:pt x="1158714" y="104692"/>
                  </a:lnTo>
                  <a:lnTo>
                    <a:pt x="1202113" y="89607"/>
                  </a:lnTo>
                  <a:lnTo>
                    <a:pt x="1246018" y="75632"/>
                  </a:lnTo>
                  <a:lnTo>
                    <a:pt x="1290414" y="62785"/>
                  </a:lnTo>
                  <a:lnTo>
                    <a:pt x="1335284" y="51082"/>
                  </a:lnTo>
                  <a:lnTo>
                    <a:pt x="1380611" y="40540"/>
                  </a:lnTo>
                  <a:lnTo>
                    <a:pt x="1426379" y="31175"/>
                  </a:lnTo>
                  <a:lnTo>
                    <a:pt x="1472570" y="23004"/>
                  </a:lnTo>
                  <a:lnTo>
                    <a:pt x="1519168" y="16045"/>
                  </a:lnTo>
                  <a:lnTo>
                    <a:pt x="1566156" y="10313"/>
                  </a:lnTo>
                  <a:lnTo>
                    <a:pt x="1613517" y="5826"/>
                  </a:lnTo>
                  <a:lnTo>
                    <a:pt x="1661235" y="2600"/>
                  </a:lnTo>
                  <a:lnTo>
                    <a:pt x="1709293" y="652"/>
                  </a:lnTo>
                  <a:lnTo>
                    <a:pt x="1757674" y="0"/>
                  </a:lnTo>
                  <a:lnTo>
                    <a:pt x="1757674" y="1757674"/>
                  </a:lnTo>
                  <a:lnTo>
                    <a:pt x="0" y="1757674"/>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01" name="Google Shape;701;p50"/>
          <p:cNvSpPr txBox="1"/>
          <p:nvPr/>
        </p:nvSpPr>
        <p:spPr>
          <a:xfrm>
            <a:off x="3432899" y="1714500"/>
            <a:ext cx="926370" cy="443711"/>
          </a:xfrm>
          <a:prstGeom prst="rect">
            <a:avLst/>
          </a:prstGeom>
          <a:noFill/>
          <a:ln>
            <a:noFill/>
          </a:ln>
        </p:spPr>
        <p:txBody>
          <a:bodyPr spcFirstLastPara="1" wrap="square" lIns="0" tIns="12700" rIns="0" bIns="0" anchor="t" anchorCtr="0">
            <a:spAutoFit/>
          </a:bodyPr>
          <a:lstStyle/>
          <a:p>
            <a:pPr marL="12700" lvl="0"/>
            <a:r>
              <a:rPr lang="pt-PT" dirty="0">
                <a:solidFill>
                  <a:srgbClr val="FFFFFF"/>
                </a:solidFill>
                <a:latin typeface="Calibri"/>
                <a:ea typeface="Calibri"/>
                <a:cs typeface="Calibri"/>
                <a:sym typeface="Calibri"/>
              </a:rPr>
              <a:t>Qualidade física</a:t>
            </a:r>
            <a:endParaRPr dirty="0">
              <a:solidFill>
                <a:schemeClr val="dk1"/>
              </a:solidFill>
              <a:latin typeface="Calibri"/>
              <a:ea typeface="Calibri"/>
              <a:cs typeface="Calibri"/>
              <a:sym typeface="Calibri"/>
            </a:endParaRPr>
          </a:p>
        </p:txBody>
      </p:sp>
      <p:grpSp>
        <p:nvGrpSpPr>
          <p:cNvPr id="702" name="Google Shape;702;p50"/>
          <p:cNvGrpSpPr/>
          <p:nvPr/>
        </p:nvGrpSpPr>
        <p:grpSpPr>
          <a:xfrm>
            <a:off x="4612591" y="1059232"/>
            <a:ext cx="1757680" cy="1757680"/>
            <a:chOff x="4612591" y="1059232"/>
            <a:chExt cx="1757680" cy="1757680"/>
          </a:xfrm>
        </p:grpSpPr>
        <p:sp>
          <p:nvSpPr>
            <p:cNvPr id="703" name="Google Shape;703;p50"/>
            <p:cNvSpPr/>
            <p:nvPr/>
          </p:nvSpPr>
          <p:spPr>
            <a:xfrm>
              <a:off x="4612591" y="1059232"/>
              <a:ext cx="1757680" cy="1757680"/>
            </a:xfrm>
            <a:custGeom>
              <a:avLst/>
              <a:gdLst/>
              <a:ahLst/>
              <a:cxnLst/>
              <a:rect l="l" t="t" r="r" b="b"/>
              <a:pathLst>
                <a:path w="1757679" h="1757680" extrusionOk="0">
                  <a:moveTo>
                    <a:pt x="0" y="0"/>
                  </a:moveTo>
                  <a:lnTo>
                    <a:pt x="0" y="1757673"/>
                  </a:lnTo>
                  <a:lnTo>
                    <a:pt x="1757673" y="1757673"/>
                  </a:lnTo>
                  <a:lnTo>
                    <a:pt x="1757020" y="1709292"/>
                  </a:lnTo>
                  <a:lnTo>
                    <a:pt x="1755072" y="1661235"/>
                  </a:lnTo>
                  <a:lnTo>
                    <a:pt x="1751847" y="1613517"/>
                  </a:lnTo>
                  <a:lnTo>
                    <a:pt x="1747359" y="1566155"/>
                  </a:lnTo>
                  <a:lnTo>
                    <a:pt x="1741628" y="1519167"/>
                  </a:lnTo>
                  <a:lnTo>
                    <a:pt x="1734668" y="1472569"/>
                  </a:lnTo>
                  <a:lnTo>
                    <a:pt x="1726498" y="1426378"/>
                  </a:lnTo>
                  <a:lnTo>
                    <a:pt x="1717133" y="1380611"/>
                  </a:lnTo>
                  <a:lnTo>
                    <a:pt x="1706590" y="1335284"/>
                  </a:lnTo>
                  <a:lnTo>
                    <a:pt x="1694887" y="1290414"/>
                  </a:lnTo>
                  <a:lnTo>
                    <a:pt x="1682040" y="1246018"/>
                  </a:lnTo>
                  <a:lnTo>
                    <a:pt x="1668066" y="1202112"/>
                  </a:lnTo>
                  <a:lnTo>
                    <a:pt x="1652981" y="1158714"/>
                  </a:lnTo>
                  <a:lnTo>
                    <a:pt x="1636802" y="1115840"/>
                  </a:lnTo>
                  <a:lnTo>
                    <a:pt x="1619546" y="1073507"/>
                  </a:lnTo>
                  <a:lnTo>
                    <a:pt x="1601230" y="1031732"/>
                  </a:lnTo>
                  <a:lnTo>
                    <a:pt x="1581871" y="990531"/>
                  </a:lnTo>
                  <a:lnTo>
                    <a:pt x="1561485" y="949921"/>
                  </a:lnTo>
                  <a:lnTo>
                    <a:pt x="1540089" y="909919"/>
                  </a:lnTo>
                  <a:lnTo>
                    <a:pt x="1517699" y="870542"/>
                  </a:lnTo>
                  <a:lnTo>
                    <a:pt x="1494333" y="831806"/>
                  </a:lnTo>
                  <a:lnTo>
                    <a:pt x="1470007" y="793728"/>
                  </a:lnTo>
                  <a:lnTo>
                    <a:pt x="1444739" y="756325"/>
                  </a:lnTo>
                  <a:lnTo>
                    <a:pt x="1418544" y="719614"/>
                  </a:lnTo>
                  <a:lnTo>
                    <a:pt x="1391440" y="683611"/>
                  </a:lnTo>
                  <a:lnTo>
                    <a:pt x="1363443" y="648334"/>
                  </a:lnTo>
                  <a:lnTo>
                    <a:pt x="1334570" y="613798"/>
                  </a:lnTo>
                  <a:lnTo>
                    <a:pt x="1304837" y="580021"/>
                  </a:lnTo>
                  <a:lnTo>
                    <a:pt x="1274263" y="547020"/>
                  </a:lnTo>
                  <a:lnTo>
                    <a:pt x="1242862" y="514810"/>
                  </a:lnTo>
                  <a:lnTo>
                    <a:pt x="1210653" y="483410"/>
                  </a:lnTo>
                  <a:lnTo>
                    <a:pt x="1177651" y="452835"/>
                  </a:lnTo>
                  <a:lnTo>
                    <a:pt x="1143875" y="423103"/>
                  </a:lnTo>
                  <a:lnTo>
                    <a:pt x="1109339" y="394230"/>
                  </a:lnTo>
                  <a:lnTo>
                    <a:pt x="1074061" y="366233"/>
                  </a:lnTo>
                  <a:lnTo>
                    <a:pt x="1038059" y="339129"/>
                  </a:lnTo>
                  <a:lnTo>
                    <a:pt x="1001347" y="312934"/>
                  </a:lnTo>
                  <a:lnTo>
                    <a:pt x="963945" y="287665"/>
                  </a:lnTo>
                  <a:lnTo>
                    <a:pt x="925867" y="263340"/>
                  </a:lnTo>
                  <a:lnTo>
                    <a:pt x="887131" y="239974"/>
                  </a:lnTo>
                  <a:lnTo>
                    <a:pt x="847754" y="217584"/>
                  </a:lnTo>
                  <a:lnTo>
                    <a:pt x="807752" y="196188"/>
                  </a:lnTo>
                  <a:lnTo>
                    <a:pt x="767142" y="175802"/>
                  </a:lnTo>
                  <a:lnTo>
                    <a:pt x="725941" y="156442"/>
                  </a:lnTo>
                  <a:lnTo>
                    <a:pt x="684165" y="138126"/>
                  </a:lnTo>
                  <a:lnTo>
                    <a:pt x="641832" y="120871"/>
                  </a:lnTo>
                  <a:lnTo>
                    <a:pt x="598958" y="104692"/>
                  </a:lnTo>
                  <a:lnTo>
                    <a:pt x="555560" y="89607"/>
                  </a:lnTo>
                  <a:lnTo>
                    <a:pt x="511655" y="75632"/>
                  </a:lnTo>
                  <a:lnTo>
                    <a:pt x="467259" y="62785"/>
                  </a:lnTo>
                  <a:lnTo>
                    <a:pt x="422389" y="51082"/>
                  </a:lnTo>
                  <a:lnTo>
                    <a:pt x="377062" y="40540"/>
                  </a:lnTo>
                  <a:lnTo>
                    <a:pt x="331294" y="31175"/>
                  </a:lnTo>
                  <a:lnTo>
                    <a:pt x="285103" y="23004"/>
                  </a:lnTo>
                  <a:lnTo>
                    <a:pt x="238505" y="16045"/>
                  </a:lnTo>
                  <a:lnTo>
                    <a:pt x="191517" y="10313"/>
                  </a:lnTo>
                  <a:lnTo>
                    <a:pt x="144156" y="5826"/>
                  </a:lnTo>
                  <a:lnTo>
                    <a:pt x="96438" y="2600"/>
                  </a:lnTo>
                  <a:lnTo>
                    <a:pt x="48380" y="652"/>
                  </a:lnTo>
                  <a:lnTo>
                    <a:pt x="0" y="0"/>
                  </a:lnTo>
                  <a:close/>
                </a:path>
              </a:pathLst>
            </a:custGeom>
            <a:solidFill>
              <a:srgbClr val="54823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4" name="Google Shape;704;p50"/>
            <p:cNvSpPr/>
            <p:nvPr/>
          </p:nvSpPr>
          <p:spPr>
            <a:xfrm>
              <a:off x="4612591" y="1059232"/>
              <a:ext cx="1757680" cy="1757680"/>
            </a:xfrm>
            <a:custGeom>
              <a:avLst/>
              <a:gdLst/>
              <a:ahLst/>
              <a:cxnLst/>
              <a:rect l="l" t="t" r="r" b="b"/>
              <a:pathLst>
                <a:path w="1757679" h="1757680" extrusionOk="0">
                  <a:moveTo>
                    <a:pt x="0" y="0"/>
                  </a:moveTo>
                  <a:lnTo>
                    <a:pt x="48380" y="652"/>
                  </a:lnTo>
                  <a:lnTo>
                    <a:pt x="96438" y="2600"/>
                  </a:lnTo>
                  <a:lnTo>
                    <a:pt x="144156" y="5826"/>
                  </a:lnTo>
                  <a:lnTo>
                    <a:pt x="191517" y="10313"/>
                  </a:lnTo>
                  <a:lnTo>
                    <a:pt x="238505" y="16045"/>
                  </a:lnTo>
                  <a:lnTo>
                    <a:pt x="285103" y="23004"/>
                  </a:lnTo>
                  <a:lnTo>
                    <a:pt x="331294" y="31175"/>
                  </a:lnTo>
                  <a:lnTo>
                    <a:pt x="377062" y="40540"/>
                  </a:lnTo>
                  <a:lnTo>
                    <a:pt x="422389" y="51082"/>
                  </a:lnTo>
                  <a:lnTo>
                    <a:pt x="467259" y="62785"/>
                  </a:lnTo>
                  <a:lnTo>
                    <a:pt x="511655" y="75632"/>
                  </a:lnTo>
                  <a:lnTo>
                    <a:pt x="555560" y="89607"/>
                  </a:lnTo>
                  <a:lnTo>
                    <a:pt x="598959" y="104692"/>
                  </a:lnTo>
                  <a:lnTo>
                    <a:pt x="641833" y="120871"/>
                  </a:lnTo>
                  <a:lnTo>
                    <a:pt x="684166" y="138126"/>
                  </a:lnTo>
                  <a:lnTo>
                    <a:pt x="725941" y="156442"/>
                  </a:lnTo>
                  <a:lnTo>
                    <a:pt x="767142" y="175802"/>
                  </a:lnTo>
                  <a:lnTo>
                    <a:pt x="807752" y="196188"/>
                  </a:lnTo>
                  <a:lnTo>
                    <a:pt x="847754" y="217584"/>
                  </a:lnTo>
                  <a:lnTo>
                    <a:pt x="887131" y="239974"/>
                  </a:lnTo>
                  <a:lnTo>
                    <a:pt x="925867" y="263339"/>
                  </a:lnTo>
                  <a:lnTo>
                    <a:pt x="963945" y="287665"/>
                  </a:lnTo>
                  <a:lnTo>
                    <a:pt x="1001348" y="312934"/>
                  </a:lnTo>
                  <a:lnTo>
                    <a:pt x="1038059" y="339129"/>
                  </a:lnTo>
                  <a:lnTo>
                    <a:pt x="1074062" y="366233"/>
                  </a:lnTo>
                  <a:lnTo>
                    <a:pt x="1109339" y="394230"/>
                  </a:lnTo>
                  <a:lnTo>
                    <a:pt x="1143875" y="423103"/>
                  </a:lnTo>
                  <a:lnTo>
                    <a:pt x="1177652" y="452835"/>
                  </a:lnTo>
                  <a:lnTo>
                    <a:pt x="1210653" y="483410"/>
                  </a:lnTo>
                  <a:lnTo>
                    <a:pt x="1242863" y="514810"/>
                  </a:lnTo>
                  <a:lnTo>
                    <a:pt x="1274263" y="547020"/>
                  </a:lnTo>
                  <a:lnTo>
                    <a:pt x="1304838" y="580021"/>
                  </a:lnTo>
                  <a:lnTo>
                    <a:pt x="1334570" y="613798"/>
                  </a:lnTo>
                  <a:lnTo>
                    <a:pt x="1363443" y="648334"/>
                  </a:lnTo>
                  <a:lnTo>
                    <a:pt x="1391440" y="683611"/>
                  </a:lnTo>
                  <a:lnTo>
                    <a:pt x="1418544" y="719614"/>
                  </a:lnTo>
                  <a:lnTo>
                    <a:pt x="1444739" y="756325"/>
                  </a:lnTo>
                  <a:lnTo>
                    <a:pt x="1470008" y="793728"/>
                  </a:lnTo>
                  <a:lnTo>
                    <a:pt x="1494334" y="831806"/>
                  </a:lnTo>
                  <a:lnTo>
                    <a:pt x="1517700" y="870542"/>
                  </a:lnTo>
                  <a:lnTo>
                    <a:pt x="1540089" y="909919"/>
                  </a:lnTo>
                  <a:lnTo>
                    <a:pt x="1561485" y="949921"/>
                  </a:lnTo>
                  <a:lnTo>
                    <a:pt x="1581871" y="990531"/>
                  </a:lnTo>
                  <a:lnTo>
                    <a:pt x="1601231" y="1031732"/>
                  </a:lnTo>
                  <a:lnTo>
                    <a:pt x="1619547" y="1073507"/>
                  </a:lnTo>
                  <a:lnTo>
                    <a:pt x="1636803" y="1115841"/>
                  </a:lnTo>
                  <a:lnTo>
                    <a:pt x="1652981" y="1158714"/>
                  </a:lnTo>
                  <a:lnTo>
                    <a:pt x="1668066" y="1202113"/>
                  </a:lnTo>
                  <a:lnTo>
                    <a:pt x="1682041" y="1246018"/>
                  </a:lnTo>
                  <a:lnTo>
                    <a:pt x="1694888" y="1290414"/>
                  </a:lnTo>
                  <a:lnTo>
                    <a:pt x="1706591" y="1335284"/>
                  </a:lnTo>
                  <a:lnTo>
                    <a:pt x="1717133" y="1380611"/>
                  </a:lnTo>
                  <a:lnTo>
                    <a:pt x="1726498" y="1426379"/>
                  </a:lnTo>
                  <a:lnTo>
                    <a:pt x="1734669" y="1472570"/>
                  </a:lnTo>
                  <a:lnTo>
                    <a:pt x="1741628" y="1519168"/>
                  </a:lnTo>
                  <a:lnTo>
                    <a:pt x="1747360" y="1566156"/>
                  </a:lnTo>
                  <a:lnTo>
                    <a:pt x="1751847" y="1613517"/>
                  </a:lnTo>
                  <a:lnTo>
                    <a:pt x="1755073" y="1661235"/>
                  </a:lnTo>
                  <a:lnTo>
                    <a:pt x="1757021" y="1709293"/>
                  </a:lnTo>
                  <a:lnTo>
                    <a:pt x="1757674" y="1757674"/>
                  </a:lnTo>
                  <a:lnTo>
                    <a:pt x="0" y="1757674"/>
                  </a:lnTo>
                  <a:lnTo>
                    <a:pt x="0" y="0"/>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05" name="Google Shape;705;p50"/>
          <p:cNvSpPr txBox="1"/>
          <p:nvPr/>
        </p:nvSpPr>
        <p:spPr>
          <a:xfrm>
            <a:off x="4780442" y="1790700"/>
            <a:ext cx="1091729" cy="443711"/>
          </a:xfrm>
          <a:prstGeom prst="rect">
            <a:avLst/>
          </a:prstGeom>
          <a:noFill/>
          <a:ln>
            <a:noFill/>
          </a:ln>
        </p:spPr>
        <p:txBody>
          <a:bodyPr spcFirstLastPara="1" wrap="square" lIns="0" tIns="12700" rIns="0" bIns="0" anchor="t" anchorCtr="0">
            <a:spAutoFit/>
          </a:bodyPr>
          <a:lstStyle/>
          <a:p>
            <a:pPr marL="12700" lvl="0"/>
            <a:r>
              <a:rPr lang="pt-PT" dirty="0">
                <a:solidFill>
                  <a:srgbClr val="FFFFFF"/>
                </a:solidFill>
                <a:latin typeface="Calibri"/>
                <a:ea typeface="Calibri"/>
                <a:cs typeface="Calibri"/>
                <a:sym typeface="Calibri"/>
              </a:rPr>
              <a:t>Qualidade sanitária</a:t>
            </a:r>
            <a:endParaRPr dirty="0">
              <a:solidFill>
                <a:schemeClr val="dk1"/>
              </a:solidFill>
              <a:latin typeface="Calibri"/>
              <a:ea typeface="Calibri"/>
              <a:cs typeface="Calibri"/>
              <a:sym typeface="Calibri"/>
            </a:endParaRPr>
          </a:p>
        </p:txBody>
      </p:sp>
      <p:grpSp>
        <p:nvGrpSpPr>
          <p:cNvPr id="706" name="Google Shape;706;p50"/>
          <p:cNvGrpSpPr/>
          <p:nvPr/>
        </p:nvGrpSpPr>
        <p:grpSpPr>
          <a:xfrm>
            <a:off x="4612591" y="2898091"/>
            <a:ext cx="1757680" cy="1757680"/>
            <a:chOff x="4612591" y="2898091"/>
            <a:chExt cx="1757680" cy="1757680"/>
          </a:xfrm>
        </p:grpSpPr>
        <p:sp>
          <p:nvSpPr>
            <p:cNvPr id="707" name="Google Shape;707;p50"/>
            <p:cNvSpPr/>
            <p:nvPr/>
          </p:nvSpPr>
          <p:spPr>
            <a:xfrm>
              <a:off x="4612591" y="2898091"/>
              <a:ext cx="1757680" cy="1757680"/>
            </a:xfrm>
            <a:custGeom>
              <a:avLst/>
              <a:gdLst/>
              <a:ahLst/>
              <a:cxnLst/>
              <a:rect l="l" t="t" r="r" b="b"/>
              <a:pathLst>
                <a:path w="1757679" h="1757679" extrusionOk="0">
                  <a:moveTo>
                    <a:pt x="1757673" y="0"/>
                  </a:moveTo>
                  <a:lnTo>
                    <a:pt x="0" y="0"/>
                  </a:lnTo>
                  <a:lnTo>
                    <a:pt x="0" y="1757674"/>
                  </a:lnTo>
                  <a:lnTo>
                    <a:pt x="48380" y="1757021"/>
                  </a:lnTo>
                  <a:lnTo>
                    <a:pt x="96438" y="1755073"/>
                  </a:lnTo>
                  <a:lnTo>
                    <a:pt x="144156" y="1751847"/>
                  </a:lnTo>
                  <a:lnTo>
                    <a:pt x="191517" y="1747360"/>
                  </a:lnTo>
                  <a:lnTo>
                    <a:pt x="238505" y="1741628"/>
                  </a:lnTo>
                  <a:lnTo>
                    <a:pt x="285103" y="1734669"/>
                  </a:lnTo>
                  <a:lnTo>
                    <a:pt x="331294" y="1726498"/>
                  </a:lnTo>
                  <a:lnTo>
                    <a:pt x="377062" y="1717133"/>
                  </a:lnTo>
                  <a:lnTo>
                    <a:pt x="422389" y="1706591"/>
                  </a:lnTo>
                  <a:lnTo>
                    <a:pt x="467259" y="1694888"/>
                  </a:lnTo>
                  <a:lnTo>
                    <a:pt x="511655" y="1682041"/>
                  </a:lnTo>
                  <a:lnTo>
                    <a:pt x="555560" y="1668066"/>
                  </a:lnTo>
                  <a:lnTo>
                    <a:pt x="598958" y="1652981"/>
                  </a:lnTo>
                  <a:lnTo>
                    <a:pt x="641832" y="1636803"/>
                  </a:lnTo>
                  <a:lnTo>
                    <a:pt x="684165" y="1619547"/>
                  </a:lnTo>
                  <a:lnTo>
                    <a:pt x="725941" y="1601231"/>
                  </a:lnTo>
                  <a:lnTo>
                    <a:pt x="767142" y="1581872"/>
                  </a:lnTo>
                  <a:lnTo>
                    <a:pt x="807752" y="1561485"/>
                  </a:lnTo>
                  <a:lnTo>
                    <a:pt x="847754" y="1540089"/>
                  </a:lnTo>
                  <a:lnTo>
                    <a:pt x="887131" y="1517700"/>
                  </a:lnTo>
                  <a:lnTo>
                    <a:pt x="925867" y="1494334"/>
                  </a:lnTo>
                  <a:lnTo>
                    <a:pt x="963945" y="1470008"/>
                  </a:lnTo>
                  <a:lnTo>
                    <a:pt x="1001347" y="1444740"/>
                  </a:lnTo>
                  <a:lnTo>
                    <a:pt x="1038059" y="1418545"/>
                  </a:lnTo>
                  <a:lnTo>
                    <a:pt x="1074061" y="1391440"/>
                  </a:lnTo>
                  <a:lnTo>
                    <a:pt x="1109339" y="1363443"/>
                  </a:lnTo>
                  <a:lnTo>
                    <a:pt x="1143875" y="1334570"/>
                  </a:lnTo>
                  <a:lnTo>
                    <a:pt x="1177651" y="1304838"/>
                  </a:lnTo>
                  <a:lnTo>
                    <a:pt x="1210653" y="1274263"/>
                  </a:lnTo>
                  <a:lnTo>
                    <a:pt x="1242862" y="1242863"/>
                  </a:lnTo>
                  <a:lnTo>
                    <a:pt x="1274263" y="1210654"/>
                  </a:lnTo>
                  <a:lnTo>
                    <a:pt x="1304837" y="1177652"/>
                  </a:lnTo>
                  <a:lnTo>
                    <a:pt x="1334570" y="1143875"/>
                  </a:lnTo>
                  <a:lnTo>
                    <a:pt x="1363443" y="1109340"/>
                  </a:lnTo>
                  <a:lnTo>
                    <a:pt x="1391440" y="1074062"/>
                  </a:lnTo>
                  <a:lnTo>
                    <a:pt x="1418544" y="1038059"/>
                  </a:lnTo>
                  <a:lnTo>
                    <a:pt x="1444739" y="1001348"/>
                  </a:lnTo>
                  <a:lnTo>
                    <a:pt x="1470007" y="963945"/>
                  </a:lnTo>
                  <a:lnTo>
                    <a:pt x="1494333" y="925867"/>
                  </a:lnTo>
                  <a:lnTo>
                    <a:pt x="1517699" y="887132"/>
                  </a:lnTo>
                  <a:lnTo>
                    <a:pt x="1540089" y="847754"/>
                  </a:lnTo>
                  <a:lnTo>
                    <a:pt x="1561485" y="807752"/>
                  </a:lnTo>
                  <a:lnTo>
                    <a:pt x="1581871" y="767142"/>
                  </a:lnTo>
                  <a:lnTo>
                    <a:pt x="1601230" y="725941"/>
                  </a:lnTo>
                  <a:lnTo>
                    <a:pt x="1619546" y="684166"/>
                  </a:lnTo>
                  <a:lnTo>
                    <a:pt x="1636802" y="641833"/>
                  </a:lnTo>
                  <a:lnTo>
                    <a:pt x="1652981" y="598959"/>
                  </a:lnTo>
                  <a:lnTo>
                    <a:pt x="1668066" y="555561"/>
                  </a:lnTo>
                  <a:lnTo>
                    <a:pt x="1682040" y="511655"/>
                  </a:lnTo>
                  <a:lnTo>
                    <a:pt x="1694887" y="467259"/>
                  </a:lnTo>
                  <a:lnTo>
                    <a:pt x="1706590" y="422389"/>
                  </a:lnTo>
                  <a:lnTo>
                    <a:pt x="1717133" y="377062"/>
                  </a:lnTo>
                  <a:lnTo>
                    <a:pt x="1726498" y="331295"/>
                  </a:lnTo>
                  <a:lnTo>
                    <a:pt x="1734668" y="285104"/>
                  </a:lnTo>
                  <a:lnTo>
                    <a:pt x="1741628" y="238506"/>
                  </a:lnTo>
                  <a:lnTo>
                    <a:pt x="1747359" y="191518"/>
                  </a:lnTo>
                  <a:lnTo>
                    <a:pt x="1751847" y="144156"/>
                  </a:lnTo>
                  <a:lnTo>
                    <a:pt x="1755072" y="96438"/>
                  </a:lnTo>
                  <a:lnTo>
                    <a:pt x="1757020" y="48380"/>
                  </a:lnTo>
                  <a:lnTo>
                    <a:pt x="1757673" y="0"/>
                  </a:lnTo>
                  <a:close/>
                </a:path>
              </a:pathLst>
            </a:custGeom>
            <a:solidFill>
              <a:srgbClr val="70AD4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8" name="Google Shape;708;p50"/>
            <p:cNvSpPr/>
            <p:nvPr/>
          </p:nvSpPr>
          <p:spPr>
            <a:xfrm>
              <a:off x="4612591" y="2898091"/>
              <a:ext cx="1757680" cy="1757680"/>
            </a:xfrm>
            <a:custGeom>
              <a:avLst/>
              <a:gdLst/>
              <a:ahLst/>
              <a:cxnLst/>
              <a:rect l="l" t="t" r="r" b="b"/>
              <a:pathLst>
                <a:path w="1757679" h="1757679" extrusionOk="0">
                  <a:moveTo>
                    <a:pt x="1757674" y="0"/>
                  </a:moveTo>
                  <a:lnTo>
                    <a:pt x="1757021" y="48380"/>
                  </a:lnTo>
                  <a:lnTo>
                    <a:pt x="1755073" y="96438"/>
                  </a:lnTo>
                  <a:lnTo>
                    <a:pt x="1751847" y="144156"/>
                  </a:lnTo>
                  <a:lnTo>
                    <a:pt x="1747360" y="191517"/>
                  </a:lnTo>
                  <a:lnTo>
                    <a:pt x="1741628" y="238505"/>
                  </a:lnTo>
                  <a:lnTo>
                    <a:pt x="1734669" y="285103"/>
                  </a:lnTo>
                  <a:lnTo>
                    <a:pt x="1726498" y="331294"/>
                  </a:lnTo>
                  <a:lnTo>
                    <a:pt x="1717133" y="377062"/>
                  </a:lnTo>
                  <a:lnTo>
                    <a:pt x="1706591" y="422389"/>
                  </a:lnTo>
                  <a:lnTo>
                    <a:pt x="1694888" y="467259"/>
                  </a:lnTo>
                  <a:lnTo>
                    <a:pt x="1682041" y="511655"/>
                  </a:lnTo>
                  <a:lnTo>
                    <a:pt x="1668066" y="555560"/>
                  </a:lnTo>
                  <a:lnTo>
                    <a:pt x="1652981" y="598959"/>
                  </a:lnTo>
                  <a:lnTo>
                    <a:pt x="1636803" y="641833"/>
                  </a:lnTo>
                  <a:lnTo>
                    <a:pt x="1619547" y="684166"/>
                  </a:lnTo>
                  <a:lnTo>
                    <a:pt x="1601231" y="725941"/>
                  </a:lnTo>
                  <a:lnTo>
                    <a:pt x="1581871" y="767142"/>
                  </a:lnTo>
                  <a:lnTo>
                    <a:pt x="1561485" y="807752"/>
                  </a:lnTo>
                  <a:lnTo>
                    <a:pt x="1540089" y="847754"/>
                  </a:lnTo>
                  <a:lnTo>
                    <a:pt x="1517700" y="887131"/>
                  </a:lnTo>
                  <a:lnTo>
                    <a:pt x="1494334" y="925867"/>
                  </a:lnTo>
                  <a:lnTo>
                    <a:pt x="1470008" y="963945"/>
                  </a:lnTo>
                  <a:lnTo>
                    <a:pt x="1444739" y="1001348"/>
                  </a:lnTo>
                  <a:lnTo>
                    <a:pt x="1418544" y="1038059"/>
                  </a:lnTo>
                  <a:lnTo>
                    <a:pt x="1391440" y="1074062"/>
                  </a:lnTo>
                  <a:lnTo>
                    <a:pt x="1363443" y="1109339"/>
                  </a:lnTo>
                  <a:lnTo>
                    <a:pt x="1334570" y="1143875"/>
                  </a:lnTo>
                  <a:lnTo>
                    <a:pt x="1304838" y="1177652"/>
                  </a:lnTo>
                  <a:lnTo>
                    <a:pt x="1274263" y="1210653"/>
                  </a:lnTo>
                  <a:lnTo>
                    <a:pt x="1242863" y="1242863"/>
                  </a:lnTo>
                  <a:lnTo>
                    <a:pt x="1210653" y="1274263"/>
                  </a:lnTo>
                  <a:lnTo>
                    <a:pt x="1177652" y="1304838"/>
                  </a:lnTo>
                  <a:lnTo>
                    <a:pt x="1143875" y="1334570"/>
                  </a:lnTo>
                  <a:lnTo>
                    <a:pt x="1109339" y="1363443"/>
                  </a:lnTo>
                  <a:lnTo>
                    <a:pt x="1074062" y="1391440"/>
                  </a:lnTo>
                  <a:lnTo>
                    <a:pt x="1038059" y="1418544"/>
                  </a:lnTo>
                  <a:lnTo>
                    <a:pt x="1001348" y="1444739"/>
                  </a:lnTo>
                  <a:lnTo>
                    <a:pt x="963945" y="1470008"/>
                  </a:lnTo>
                  <a:lnTo>
                    <a:pt x="925867" y="1494334"/>
                  </a:lnTo>
                  <a:lnTo>
                    <a:pt x="887131" y="1517700"/>
                  </a:lnTo>
                  <a:lnTo>
                    <a:pt x="847754" y="1540089"/>
                  </a:lnTo>
                  <a:lnTo>
                    <a:pt x="807752" y="1561485"/>
                  </a:lnTo>
                  <a:lnTo>
                    <a:pt x="767142" y="1581871"/>
                  </a:lnTo>
                  <a:lnTo>
                    <a:pt x="725941" y="1601231"/>
                  </a:lnTo>
                  <a:lnTo>
                    <a:pt x="684166" y="1619547"/>
                  </a:lnTo>
                  <a:lnTo>
                    <a:pt x="641833" y="1636803"/>
                  </a:lnTo>
                  <a:lnTo>
                    <a:pt x="598959" y="1652981"/>
                  </a:lnTo>
                  <a:lnTo>
                    <a:pt x="555560" y="1668066"/>
                  </a:lnTo>
                  <a:lnTo>
                    <a:pt x="511655" y="1682041"/>
                  </a:lnTo>
                  <a:lnTo>
                    <a:pt x="467259" y="1694888"/>
                  </a:lnTo>
                  <a:lnTo>
                    <a:pt x="422389" y="1706591"/>
                  </a:lnTo>
                  <a:lnTo>
                    <a:pt x="377062" y="1717133"/>
                  </a:lnTo>
                  <a:lnTo>
                    <a:pt x="331294" y="1726498"/>
                  </a:lnTo>
                  <a:lnTo>
                    <a:pt x="285103" y="1734669"/>
                  </a:lnTo>
                  <a:lnTo>
                    <a:pt x="238505" y="1741628"/>
                  </a:lnTo>
                  <a:lnTo>
                    <a:pt x="191517" y="1747360"/>
                  </a:lnTo>
                  <a:lnTo>
                    <a:pt x="144156" y="1751847"/>
                  </a:lnTo>
                  <a:lnTo>
                    <a:pt x="96438" y="1755073"/>
                  </a:lnTo>
                  <a:lnTo>
                    <a:pt x="48380" y="1757021"/>
                  </a:lnTo>
                  <a:lnTo>
                    <a:pt x="0" y="1757674"/>
                  </a:lnTo>
                  <a:lnTo>
                    <a:pt x="0" y="0"/>
                  </a:lnTo>
                  <a:lnTo>
                    <a:pt x="1757674" y="0"/>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09" name="Google Shape;709;p50"/>
          <p:cNvSpPr txBox="1"/>
          <p:nvPr/>
        </p:nvSpPr>
        <p:spPr>
          <a:xfrm>
            <a:off x="4822320" y="3543300"/>
            <a:ext cx="933766" cy="443711"/>
          </a:xfrm>
          <a:prstGeom prst="rect">
            <a:avLst/>
          </a:prstGeom>
          <a:noFill/>
          <a:ln>
            <a:noFill/>
          </a:ln>
        </p:spPr>
        <p:txBody>
          <a:bodyPr spcFirstLastPara="1" wrap="square" lIns="0" tIns="12700" rIns="0" bIns="0" anchor="t" anchorCtr="0">
            <a:spAutoFit/>
          </a:bodyPr>
          <a:lstStyle/>
          <a:p>
            <a:pPr marL="12700" lvl="0"/>
            <a:r>
              <a:rPr lang="pt-PT" dirty="0">
                <a:solidFill>
                  <a:srgbClr val="FFFFFF"/>
                </a:solidFill>
                <a:latin typeface="Calibri"/>
                <a:ea typeface="Calibri"/>
                <a:cs typeface="Calibri"/>
                <a:sym typeface="Calibri"/>
              </a:rPr>
              <a:t>Qualidade simbólica</a:t>
            </a:r>
            <a:endParaRPr dirty="0">
              <a:solidFill>
                <a:schemeClr val="dk1"/>
              </a:solidFill>
              <a:latin typeface="Calibri"/>
              <a:ea typeface="Calibri"/>
              <a:cs typeface="Calibri"/>
              <a:sym typeface="Calibri"/>
            </a:endParaRPr>
          </a:p>
        </p:txBody>
      </p:sp>
      <p:grpSp>
        <p:nvGrpSpPr>
          <p:cNvPr id="710" name="Google Shape;710;p50"/>
          <p:cNvGrpSpPr/>
          <p:nvPr/>
        </p:nvGrpSpPr>
        <p:grpSpPr>
          <a:xfrm>
            <a:off x="2773732" y="2898091"/>
            <a:ext cx="1757680" cy="1757680"/>
            <a:chOff x="2773732" y="2898091"/>
            <a:chExt cx="1757680" cy="1757680"/>
          </a:xfrm>
        </p:grpSpPr>
        <p:sp>
          <p:nvSpPr>
            <p:cNvPr id="711" name="Google Shape;711;p50"/>
            <p:cNvSpPr/>
            <p:nvPr/>
          </p:nvSpPr>
          <p:spPr>
            <a:xfrm>
              <a:off x="2773732" y="2898091"/>
              <a:ext cx="1757680" cy="1757680"/>
            </a:xfrm>
            <a:custGeom>
              <a:avLst/>
              <a:gdLst/>
              <a:ahLst/>
              <a:cxnLst/>
              <a:rect l="l" t="t" r="r" b="b"/>
              <a:pathLst>
                <a:path w="1757679" h="1757679" extrusionOk="0">
                  <a:moveTo>
                    <a:pt x="1757673" y="0"/>
                  </a:moveTo>
                  <a:lnTo>
                    <a:pt x="0" y="0"/>
                  </a:lnTo>
                  <a:lnTo>
                    <a:pt x="652" y="48380"/>
                  </a:lnTo>
                  <a:lnTo>
                    <a:pt x="2600" y="96438"/>
                  </a:lnTo>
                  <a:lnTo>
                    <a:pt x="5826" y="144156"/>
                  </a:lnTo>
                  <a:lnTo>
                    <a:pt x="10313" y="191518"/>
                  </a:lnTo>
                  <a:lnTo>
                    <a:pt x="16045" y="238506"/>
                  </a:lnTo>
                  <a:lnTo>
                    <a:pt x="23004" y="285104"/>
                  </a:lnTo>
                  <a:lnTo>
                    <a:pt x="31175" y="331295"/>
                  </a:lnTo>
                  <a:lnTo>
                    <a:pt x="40540" y="377062"/>
                  </a:lnTo>
                  <a:lnTo>
                    <a:pt x="51082" y="422389"/>
                  </a:lnTo>
                  <a:lnTo>
                    <a:pt x="62785" y="467259"/>
                  </a:lnTo>
                  <a:lnTo>
                    <a:pt x="75632" y="511655"/>
                  </a:lnTo>
                  <a:lnTo>
                    <a:pt x="89607" y="555561"/>
                  </a:lnTo>
                  <a:lnTo>
                    <a:pt x="104692" y="598959"/>
                  </a:lnTo>
                  <a:lnTo>
                    <a:pt x="120871" y="641833"/>
                  </a:lnTo>
                  <a:lnTo>
                    <a:pt x="138126" y="684166"/>
                  </a:lnTo>
                  <a:lnTo>
                    <a:pt x="156442" y="725941"/>
                  </a:lnTo>
                  <a:lnTo>
                    <a:pt x="175802" y="767142"/>
                  </a:lnTo>
                  <a:lnTo>
                    <a:pt x="196188" y="807752"/>
                  </a:lnTo>
                  <a:lnTo>
                    <a:pt x="217584" y="847754"/>
                  </a:lnTo>
                  <a:lnTo>
                    <a:pt x="239974" y="887132"/>
                  </a:lnTo>
                  <a:lnTo>
                    <a:pt x="263340" y="925867"/>
                  </a:lnTo>
                  <a:lnTo>
                    <a:pt x="287665" y="963945"/>
                  </a:lnTo>
                  <a:lnTo>
                    <a:pt x="312934" y="1001348"/>
                  </a:lnTo>
                  <a:lnTo>
                    <a:pt x="339129" y="1038059"/>
                  </a:lnTo>
                  <a:lnTo>
                    <a:pt x="366233" y="1074062"/>
                  </a:lnTo>
                  <a:lnTo>
                    <a:pt x="394230" y="1109340"/>
                  </a:lnTo>
                  <a:lnTo>
                    <a:pt x="423103" y="1143875"/>
                  </a:lnTo>
                  <a:lnTo>
                    <a:pt x="452835" y="1177652"/>
                  </a:lnTo>
                  <a:lnTo>
                    <a:pt x="483410" y="1210654"/>
                  </a:lnTo>
                  <a:lnTo>
                    <a:pt x="514810" y="1242863"/>
                  </a:lnTo>
                  <a:lnTo>
                    <a:pt x="547020" y="1274263"/>
                  </a:lnTo>
                  <a:lnTo>
                    <a:pt x="580021" y="1304838"/>
                  </a:lnTo>
                  <a:lnTo>
                    <a:pt x="613798" y="1334570"/>
                  </a:lnTo>
                  <a:lnTo>
                    <a:pt x="648334" y="1363443"/>
                  </a:lnTo>
                  <a:lnTo>
                    <a:pt x="683611" y="1391440"/>
                  </a:lnTo>
                  <a:lnTo>
                    <a:pt x="719614" y="1418545"/>
                  </a:lnTo>
                  <a:lnTo>
                    <a:pt x="756325" y="1444740"/>
                  </a:lnTo>
                  <a:lnTo>
                    <a:pt x="793728" y="1470008"/>
                  </a:lnTo>
                  <a:lnTo>
                    <a:pt x="831806" y="1494334"/>
                  </a:lnTo>
                  <a:lnTo>
                    <a:pt x="870542" y="1517700"/>
                  </a:lnTo>
                  <a:lnTo>
                    <a:pt x="909919" y="1540089"/>
                  </a:lnTo>
                  <a:lnTo>
                    <a:pt x="949921" y="1561485"/>
                  </a:lnTo>
                  <a:lnTo>
                    <a:pt x="990531" y="1581872"/>
                  </a:lnTo>
                  <a:lnTo>
                    <a:pt x="1031732" y="1601231"/>
                  </a:lnTo>
                  <a:lnTo>
                    <a:pt x="1073507" y="1619547"/>
                  </a:lnTo>
                  <a:lnTo>
                    <a:pt x="1115840" y="1636803"/>
                  </a:lnTo>
                  <a:lnTo>
                    <a:pt x="1158714" y="1652981"/>
                  </a:lnTo>
                  <a:lnTo>
                    <a:pt x="1202112" y="1668066"/>
                  </a:lnTo>
                  <a:lnTo>
                    <a:pt x="1246018" y="1682041"/>
                  </a:lnTo>
                  <a:lnTo>
                    <a:pt x="1290414" y="1694888"/>
                  </a:lnTo>
                  <a:lnTo>
                    <a:pt x="1335284" y="1706591"/>
                  </a:lnTo>
                  <a:lnTo>
                    <a:pt x="1380611" y="1717133"/>
                  </a:lnTo>
                  <a:lnTo>
                    <a:pt x="1426378" y="1726498"/>
                  </a:lnTo>
                  <a:lnTo>
                    <a:pt x="1472569" y="1734669"/>
                  </a:lnTo>
                  <a:lnTo>
                    <a:pt x="1519167" y="1741628"/>
                  </a:lnTo>
                  <a:lnTo>
                    <a:pt x="1566155" y="1747360"/>
                  </a:lnTo>
                  <a:lnTo>
                    <a:pt x="1613517" y="1751847"/>
                  </a:lnTo>
                  <a:lnTo>
                    <a:pt x="1661235" y="1755073"/>
                  </a:lnTo>
                  <a:lnTo>
                    <a:pt x="1709292" y="1757021"/>
                  </a:lnTo>
                  <a:lnTo>
                    <a:pt x="1757673" y="1757674"/>
                  </a:lnTo>
                  <a:lnTo>
                    <a:pt x="1757673" y="0"/>
                  </a:lnTo>
                  <a:close/>
                </a:path>
              </a:pathLst>
            </a:custGeom>
            <a:solidFill>
              <a:srgbClr val="A9D18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2" name="Google Shape;712;p50"/>
            <p:cNvSpPr/>
            <p:nvPr/>
          </p:nvSpPr>
          <p:spPr>
            <a:xfrm>
              <a:off x="2773732" y="2898091"/>
              <a:ext cx="1757680" cy="1757680"/>
            </a:xfrm>
            <a:custGeom>
              <a:avLst/>
              <a:gdLst/>
              <a:ahLst/>
              <a:cxnLst/>
              <a:rect l="l" t="t" r="r" b="b"/>
              <a:pathLst>
                <a:path w="1757679" h="1757679" extrusionOk="0">
                  <a:moveTo>
                    <a:pt x="1757674" y="1757674"/>
                  </a:moveTo>
                  <a:lnTo>
                    <a:pt x="1709293" y="1757021"/>
                  </a:lnTo>
                  <a:lnTo>
                    <a:pt x="1661235" y="1755073"/>
                  </a:lnTo>
                  <a:lnTo>
                    <a:pt x="1613517" y="1751847"/>
                  </a:lnTo>
                  <a:lnTo>
                    <a:pt x="1566156" y="1747360"/>
                  </a:lnTo>
                  <a:lnTo>
                    <a:pt x="1519168" y="1741628"/>
                  </a:lnTo>
                  <a:lnTo>
                    <a:pt x="1472570" y="1734669"/>
                  </a:lnTo>
                  <a:lnTo>
                    <a:pt x="1426379" y="1726498"/>
                  </a:lnTo>
                  <a:lnTo>
                    <a:pt x="1380611" y="1717133"/>
                  </a:lnTo>
                  <a:lnTo>
                    <a:pt x="1335284" y="1706591"/>
                  </a:lnTo>
                  <a:lnTo>
                    <a:pt x="1290414" y="1694888"/>
                  </a:lnTo>
                  <a:lnTo>
                    <a:pt x="1246018" y="1682041"/>
                  </a:lnTo>
                  <a:lnTo>
                    <a:pt x="1202113" y="1668066"/>
                  </a:lnTo>
                  <a:lnTo>
                    <a:pt x="1158714" y="1652981"/>
                  </a:lnTo>
                  <a:lnTo>
                    <a:pt x="1115841" y="1636803"/>
                  </a:lnTo>
                  <a:lnTo>
                    <a:pt x="1073507" y="1619547"/>
                  </a:lnTo>
                  <a:lnTo>
                    <a:pt x="1031732" y="1601231"/>
                  </a:lnTo>
                  <a:lnTo>
                    <a:pt x="990531" y="1581871"/>
                  </a:lnTo>
                  <a:lnTo>
                    <a:pt x="949921" y="1561485"/>
                  </a:lnTo>
                  <a:lnTo>
                    <a:pt x="909919" y="1540089"/>
                  </a:lnTo>
                  <a:lnTo>
                    <a:pt x="870542" y="1517700"/>
                  </a:lnTo>
                  <a:lnTo>
                    <a:pt x="831806" y="1494334"/>
                  </a:lnTo>
                  <a:lnTo>
                    <a:pt x="793728" y="1470008"/>
                  </a:lnTo>
                  <a:lnTo>
                    <a:pt x="756325" y="1444739"/>
                  </a:lnTo>
                  <a:lnTo>
                    <a:pt x="719614" y="1418544"/>
                  </a:lnTo>
                  <a:lnTo>
                    <a:pt x="683611" y="1391440"/>
                  </a:lnTo>
                  <a:lnTo>
                    <a:pt x="648334" y="1363443"/>
                  </a:lnTo>
                  <a:lnTo>
                    <a:pt x="613798" y="1334570"/>
                  </a:lnTo>
                  <a:lnTo>
                    <a:pt x="580021" y="1304838"/>
                  </a:lnTo>
                  <a:lnTo>
                    <a:pt x="547020" y="1274263"/>
                  </a:lnTo>
                  <a:lnTo>
                    <a:pt x="514810" y="1242863"/>
                  </a:lnTo>
                  <a:lnTo>
                    <a:pt x="483410" y="1210653"/>
                  </a:lnTo>
                  <a:lnTo>
                    <a:pt x="452835" y="1177652"/>
                  </a:lnTo>
                  <a:lnTo>
                    <a:pt x="423103" y="1143875"/>
                  </a:lnTo>
                  <a:lnTo>
                    <a:pt x="394230" y="1109339"/>
                  </a:lnTo>
                  <a:lnTo>
                    <a:pt x="366233" y="1074062"/>
                  </a:lnTo>
                  <a:lnTo>
                    <a:pt x="339129" y="1038059"/>
                  </a:lnTo>
                  <a:lnTo>
                    <a:pt x="312934" y="1001348"/>
                  </a:lnTo>
                  <a:lnTo>
                    <a:pt x="287665" y="963945"/>
                  </a:lnTo>
                  <a:lnTo>
                    <a:pt x="263339" y="925867"/>
                  </a:lnTo>
                  <a:lnTo>
                    <a:pt x="239974" y="887131"/>
                  </a:lnTo>
                  <a:lnTo>
                    <a:pt x="217584" y="847754"/>
                  </a:lnTo>
                  <a:lnTo>
                    <a:pt x="196188" y="807752"/>
                  </a:lnTo>
                  <a:lnTo>
                    <a:pt x="175802" y="767142"/>
                  </a:lnTo>
                  <a:lnTo>
                    <a:pt x="156442" y="725941"/>
                  </a:lnTo>
                  <a:lnTo>
                    <a:pt x="138126" y="684166"/>
                  </a:lnTo>
                  <a:lnTo>
                    <a:pt x="120871" y="641833"/>
                  </a:lnTo>
                  <a:lnTo>
                    <a:pt x="104692" y="598959"/>
                  </a:lnTo>
                  <a:lnTo>
                    <a:pt x="89607" y="555560"/>
                  </a:lnTo>
                  <a:lnTo>
                    <a:pt x="75632" y="511655"/>
                  </a:lnTo>
                  <a:lnTo>
                    <a:pt x="62785" y="467259"/>
                  </a:lnTo>
                  <a:lnTo>
                    <a:pt x="51082" y="422389"/>
                  </a:lnTo>
                  <a:lnTo>
                    <a:pt x="40540" y="377062"/>
                  </a:lnTo>
                  <a:lnTo>
                    <a:pt x="31175" y="331294"/>
                  </a:lnTo>
                  <a:lnTo>
                    <a:pt x="23004" y="285103"/>
                  </a:lnTo>
                  <a:lnTo>
                    <a:pt x="16045" y="238505"/>
                  </a:lnTo>
                  <a:lnTo>
                    <a:pt x="10313" y="191517"/>
                  </a:lnTo>
                  <a:lnTo>
                    <a:pt x="5826" y="144156"/>
                  </a:lnTo>
                  <a:lnTo>
                    <a:pt x="2600" y="96438"/>
                  </a:lnTo>
                  <a:lnTo>
                    <a:pt x="652" y="48380"/>
                  </a:lnTo>
                  <a:lnTo>
                    <a:pt x="0" y="0"/>
                  </a:lnTo>
                  <a:lnTo>
                    <a:pt x="1757674" y="0"/>
                  </a:lnTo>
                  <a:lnTo>
                    <a:pt x="1757674" y="1757674"/>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13" name="Google Shape;713;p50"/>
          <p:cNvSpPr txBox="1"/>
          <p:nvPr/>
        </p:nvSpPr>
        <p:spPr>
          <a:xfrm>
            <a:off x="3432898" y="3404616"/>
            <a:ext cx="954405" cy="443711"/>
          </a:xfrm>
          <a:prstGeom prst="rect">
            <a:avLst/>
          </a:prstGeom>
          <a:noFill/>
          <a:ln>
            <a:noFill/>
          </a:ln>
        </p:spPr>
        <p:txBody>
          <a:bodyPr spcFirstLastPara="1" wrap="square" lIns="0" tIns="12700" rIns="0" bIns="0" anchor="t" anchorCtr="0">
            <a:spAutoFit/>
          </a:bodyPr>
          <a:lstStyle/>
          <a:p>
            <a:pPr marL="12700" lvl="0"/>
            <a:r>
              <a:rPr lang="pt-PT" dirty="0">
                <a:solidFill>
                  <a:srgbClr val="FFFFFF"/>
                </a:solidFill>
                <a:latin typeface="Calibri"/>
                <a:ea typeface="Calibri"/>
                <a:cs typeface="Calibri"/>
                <a:sym typeface="Calibri"/>
              </a:rPr>
              <a:t>Qualidade ética</a:t>
            </a:r>
            <a:endParaRPr dirty="0">
              <a:solidFill>
                <a:schemeClr val="dk1"/>
              </a:solidFill>
              <a:latin typeface="Calibri"/>
              <a:ea typeface="Calibri"/>
              <a:cs typeface="Calibri"/>
              <a:sym typeface="Calibri"/>
            </a:endParaRPr>
          </a:p>
        </p:txBody>
      </p:sp>
      <p:grpSp>
        <p:nvGrpSpPr>
          <p:cNvPr id="714" name="Google Shape;714;p50"/>
          <p:cNvGrpSpPr/>
          <p:nvPr/>
        </p:nvGrpSpPr>
        <p:grpSpPr>
          <a:xfrm>
            <a:off x="4301548" y="2525144"/>
            <a:ext cx="556260" cy="231140"/>
            <a:chOff x="4301548" y="2525144"/>
            <a:chExt cx="556260" cy="231140"/>
          </a:xfrm>
        </p:grpSpPr>
        <p:sp>
          <p:nvSpPr>
            <p:cNvPr id="715" name="Google Shape;715;p50"/>
            <p:cNvSpPr/>
            <p:nvPr/>
          </p:nvSpPr>
          <p:spPr>
            <a:xfrm>
              <a:off x="4301548" y="2525144"/>
              <a:ext cx="556260" cy="231140"/>
            </a:xfrm>
            <a:custGeom>
              <a:avLst/>
              <a:gdLst/>
              <a:ahLst/>
              <a:cxnLst/>
              <a:rect l="l" t="t" r="r" b="b"/>
              <a:pathLst>
                <a:path w="556260" h="231139" extrusionOk="0">
                  <a:moveTo>
                    <a:pt x="270450" y="0"/>
                  </a:moveTo>
                  <a:lnTo>
                    <a:pt x="221836" y="3719"/>
                  </a:lnTo>
                  <a:lnTo>
                    <a:pt x="176081" y="14443"/>
                  </a:lnTo>
                  <a:lnTo>
                    <a:pt x="133949" y="31520"/>
                  </a:lnTo>
                  <a:lnTo>
                    <a:pt x="96202" y="54298"/>
                  </a:lnTo>
                  <a:lnTo>
                    <a:pt x="63606" y="82124"/>
                  </a:lnTo>
                  <a:lnTo>
                    <a:pt x="36924" y="114346"/>
                  </a:lnTo>
                  <a:lnTo>
                    <a:pt x="16920" y="150313"/>
                  </a:lnTo>
                  <a:lnTo>
                    <a:pt x="4357" y="189372"/>
                  </a:lnTo>
                  <a:lnTo>
                    <a:pt x="0" y="230872"/>
                  </a:lnTo>
                  <a:lnTo>
                    <a:pt x="65963" y="230872"/>
                  </a:lnTo>
                  <a:lnTo>
                    <a:pt x="73692" y="185945"/>
                  </a:lnTo>
                  <a:lnTo>
                    <a:pt x="95789" y="145112"/>
                  </a:lnTo>
                  <a:lnTo>
                    <a:pt x="130625" y="110534"/>
                  </a:lnTo>
                  <a:lnTo>
                    <a:pt x="176568" y="84371"/>
                  </a:lnTo>
                  <a:lnTo>
                    <a:pt x="220700" y="70880"/>
                  </a:lnTo>
                  <a:lnTo>
                    <a:pt x="266000" y="65965"/>
                  </a:lnTo>
                  <a:lnTo>
                    <a:pt x="310812" y="69202"/>
                  </a:lnTo>
                  <a:lnTo>
                    <a:pt x="353484" y="80164"/>
                  </a:lnTo>
                  <a:lnTo>
                    <a:pt x="392360" y="98428"/>
                  </a:lnTo>
                  <a:lnTo>
                    <a:pt x="425788" y="123569"/>
                  </a:lnTo>
                  <a:lnTo>
                    <a:pt x="452112" y="155160"/>
                  </a:lnTo>
                  <a:lnTo>
                    <a:pt x="423887" y="155160"/>
                  </a:lnTo>
                  <a:lnTo>
                    <a:pt x="507918" y="230872"/>
                  </a:lnTo>
                  <a:lnTo>
                    <a:pt x="555815" y="155160"/>
                  </a:lnTo>
                  <a:lnTo>
                    <a:pt x="525945" y="155160"/>
                  </a:lnTo>
                  <a:lnTo>
                    <a:pt x="505943" y="117318"/>
                  </a:lnTo>
                  <a:lnTo>
                    <a:pt x="478922" y="83778"/>
                  </a:lnTo>
                  <a:lnTo>
                    <a:pt x="445794" y="55095"/>
                  </a:lnTo>
                  <a:lnTo>
                    <a:pt x="407471" y="31821"/>
                  </a:lnTo>
                  <a:lnTo>
                    <a:pt x="364865" y="14512"/>
                  </a:lnTo>
                  <a:lnTo>
                    <a:pt x="318887" y="3720"/>
                  </a:lnTo>
                  <a:lnTo>
                    <a:pt x="270450" y="0"/>
                  </a:lnTo>
                  <a:close/>
                </a:path>
              </a:pathLst>
            </a:custGeom>
            <a:solidFill>
              <a:srgbClr val="B0BCD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6" name="Google Shape;716;p50"/>
            <p:cNvSpPr/>
            <p:nvPr/>
          </p:nvSpPr>
          <p:spPr>
            <a:xfrm>
              <a:off x="4301548" y="2525144"/>
              <a:ext cx="556260" cy="231140"/>
            </a:xfrm>
            <a:custGeom>
              <a:avLst/>
              <a:gdLst/>
              <a:ahLst/>
              <a:cxnLst/>
              <a:rect l="l" t="t" r="r" b="b"/>
              <a:pathLst>
                <a:path w="556260" h="231139" extrusionOk="0">
                  <a:moveTo>
                    <a:pt x="0" y="230872"/>
                  </a:moveTo>
                  <a:lnTo>
                    <a:pt x="4357" y="189372"/>
                  </a:lnTo>
                  <a:lnTo>
                    <a:pt x="16920" y="150313"/>
                  </a:lnTo>
                  <a:lnTo>
                    <a:pt x="36924" y="114346"/>
                  </a:lnTo>
                  <a:lnTo>
                    <a:pt x="63606" y="82124"/>
                  </a:lnTo>
                  <a:lnTo>
                    <a:pt x="96202" y="54298"/>
                  </a:lnTo>
                  <a:lnTo>
                    <a:pt x="133948" y="31520"/>
                  </a:lnTo>
                  <a:lnTo>
                    <a:pt x="176081" y="14443"/>
                  </a:lnTo>
                  <a:lnTo>
                    <a:pt x="221836" y="3719"/>
                  </a:lnTo>
                  <a:lnTo>
                    <a:pt x="270450" y="0"/>
                  </a:lnTo>
                  <a:lnTo>
                    <a:pt x="318887" y="3720"/>
                  </a:lnTo>
                  <a:lnTo>
                    <a:pt x="364864" y="14512"/>
                  </a:lnTo>
                  <a:lnTo>
                    <a:pt x="407471" y="31821"/>
                  </a:lnTo>
                  <a:lnTo>
                    <a:pt x="445794" y="55095"/>
                  </a:lnTo>
                  <a:lnTo>
                    <a:pt x="478921" y="83778"/>
                  </a:lnTo>
                  <a:lnTo>
                    <a:pt x="505942" y="117318"/>
                  </a:lnTo>
                  <a:lnTo>
                    <a:pt x="525944" y="155160"/>
                  </a:lnTo>
                  <a:lnTo>
                    <a:pt x="555814" y="155160"/>
                  </a:lnTo>
                  <a:lnTo>
                    <a:pt x="507918" y="230872"/>
                  </a:lnTo>
                  <a:lnTo>
                    <a:pt x="423887" y="155160"/>
                  </a:lnTo>
                  <a:lnTo>
                    <a:pt x="452111" y="155160"/>
                  </a:lnTo>
                  <a:lnTo>
                    <a:pt x="425787" y="123568"/>
                  </a:lnTo>
                  <a:lnTo>
                    <a:pt x="392360" y="98428"/>
                  </a:lnTo>
                  <a:lnTo>
                    <a:pt x="353484" y="80164"/>
                  </a:lnTo>
                  <a:lnTo>
                    <a:pt x="310812" y="69201"/>
                  </a:lnTo>
                  <a:lnTo>
                    <a:pt x="266000" y="65965"/>
                  </a:lnTo>
                  <a:lnTo>
                    <a:pt x="220700" y="70880"/>
                  </a:lnTo>
                  <a:lnTo>
                    <a:pt x="176567" y="84370"/>
                  </a:lnTo>
                  <a:lnTo>
                    <a:pt x="130625" y="110534"/>
                  </a:lnTo>
                  <a:lnTo>
                    <a:pt x="95789" y="145112"/>
                  </a:lnTo>
                  <a:lnTo>
                    <a:pt x="73691" y="185945"/>
                  </a:lnTo>
                  <a:lnTo>
                    <a:pt x="65963" y="230872"/>
                  </a:lnTo>
                  <a:lnTo>
                    <a:pt x="0" y="230872"/>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717" name="Google Shape;717;p50"/>
          <p:cNvGrpSpPr/>
          <p:nvPr/>
        </p:nvGrpSpPr>
        <p:grpSpPr>
          <a:xfrm>
            <a:off x="4286634" y="2958981"/>
            <a:ext cx="556260" cy="231140"/>
            <a:chOff x="4286634" y="2958981"/>
            <a:chExt cx="556260" cy="231140"/>
          </a:xfrm>
        </p:grpSpPr>
        <p:sp>
          <p:nvSpPr>
            <p:cNvPr id="718" name="Google Shape;718;p50"/>
            <p:cNvSpPr/>
            <p:nvPr/>
          </p:nvSpPr>
          <p:spPr>
            <a:xfrm>
              <a:off x="4286634" y="2958981"/>
              <a:ext cx="556260" cy="231140"/>
            </a:xfrm>
            <a:custGeom>
              <a:avLst/>
              <a:gdLst/>
              <a:ahLst/>
              <a:cxnLst/>
              <a:rect l="l" t="t" r="r" b="b"/>
              <a:pathLst>
                <a:path w="556260" h="231139" extrusionOk="0">
                  <a:moveTo>
                    <a:pt x="555814" y="0"/>
                  </a:moveTo>
                  <a:lnTo>
                    <a:pt x="489850" y="0"/>
                  </a:lnTo>
                  <a:lnTo>
                    <a:pt x="482122" y="44926"/>
                  </a:lnTo>
                  <a:lnTo>
                    <a:pt x="460024" y="85759"/>
                  </a:lnTo>
                  <a:lnTo>
                    <a:pt x="425188" y="120337"/>
                  </a:lnTo>
                  <a:lnTo>
                    <a:pt x="379246" y="146500"/>
                  </a:lnTo>
                  <a:lnTo>
                    <a:pt x="335113" y="159991"/>
                  </a:lnTo>
                  <a:lnTo>
                    <a:pt x="289813" y="164906"/>
                  </a:lnTo>
                  <a:lnTo>
                    <a:pt x="245001" y="161670"/>
                  </a:lnTo>
                  <a:lnTo>
                    <a:pt x="202330" y="150707"/>
                  </a:lnTo>
                  <a:lnTo>
                    <a:pt x="163454" y="132443"/>
                  </a:lnTo>
                  <a:lnTo>
                    <a:pt x="130027" y="107302"/>
                  </a:lnTo>
                  <a:lnTo>
                    <a:pt x="103703" y="75711"/>
                  </a:lnTo>
                  <a:lnTo>
                    <a:pt x="131926" y="75711"/>
                  </a:lnTo>
                  <a:lnTo>
                    <a:pt x="47895" y="0"/>
                  </a:lnTo>
                  <a:lnTo>
                    <a:pt x="0" y="75711"/>
                  </a:lnTo>
                  <a:lnTo>
                    <a:pt x="29870" y="75711"/>
                  </a:lnTo>
                  <a:lnTo>
                    <a:pt x="49871" y="113553"/>
                  </a:lnTo>
                  <a:lnTo>
                    <a:pt x="76892" y="147093"/>
                  </a:lnTo>
                  <a:lnTo>
                    <a:pt x="110019" y="175776"/>
                  </a:lnTo>
                  <a:lnTo>
                    <a:pt x="148342" y="199050"/>
                  </a:lnTo>
                  <a:lnTo>
                    <a:pt x="190949" y="216359"/>
                  </a:lnTo>
                  <a:lnTo>
                    <a:pt x="236926" y="227151"/>
                  </a:lnTo>
                  <a:lnTo>
                    <a:pt x="285363" y="230872"/>
                  </a:lnTo>
                  <a:lnTo>
                    <a:pt x="333977" y="227152"/>
                  </a:lnTo>
                  <a:lnTo>
                    <a:pt x="379732" y="216428"/>
                  </a:lnTo>
                  <a:lnTo>
                    <a:pt x="421865" y="199351"/>
                  </a:lnTo>
                  <a:lnTo>
                    <a:pt x="459611" y="176573"/>
                  </a:lnTo>
                  <a:lnTo>
                    <a:pt x="492207" y="148747"/>
                  </a:lnTo>
                  <a:lnTo>
                    <a:pt x="518889" y="116525"/>
                  </a:lnTo>
                  <a:lnTo>
                    <a:pt x="538894" y="80558"/>
                  </a:lnTo>
                  <a:lnTo>
                    <a:pt x="551456" y="41499"/>
                  </a:lnTo>
                  <a:lnTo>
                    <a:pt x="555814" y="0"/>
                  </a:lnTo>
                  <a:close/>
                </a:path>
              </a:pathLst>
            </a:custGeom>
            <a:solidFill>
              <a:srgbClr val="B0BCD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9" name="Google Shape;719;p50"/>
            <p:cNvSpPr/>
            <p:nvPr/>
          </p:nvSpPr>
          <p:spPr>
            <a:xfrm>
              <a:off x="4286634" y="2958981"/>
              <a:ext cx="556260" cy="231140"/>
            </a:xfrm>
            <a:custGeom>
              <a:avLst/>
              <a:gdLst/>
              <a:ahLst/>
              <a:cxnLst/>
              <a:rect l="l" t="t" r="r" b="b"/>
              <a:pathLst>
                <a:path w="556260" h="231139" extrusionOk="0">
                  <a:moveTo>
                    <a:pt x="555814" y="0"/>
                  </a:moveTo>
                  <a:lnTo>
                    <a:pt x="551457" y="41499"/>
                  </a:lnTo>
                  <a:lnTo>
                    <a:pt x="538894" y="80558"/>
                  </a:lnTo>
                  <a:lnTo>
                    <a:pt x="518890" y="116525"/>
                  </a:lnTo>
                  <a:lnTo>
                    <a:pt x="492208" y="148748"/>
                  </a:lnTo>
                  <a:lnTo>
                    <a:pt x="459612" y="176573"/>
                  </a:lnTo>
                  <a:lnTo>
                    <a:pt x="421866" y="199351"/>
                  </a:lnTo>
                  <a:lnTo>
                    <a:pt x="379733" y="216428"/>
                  </a:lnTo>
                  <a:lnTo>
                    <a:pt x="333978" y="227152"/>
                  </a:lnTo>
                  <a:lnTo>
                    <a:pt x="285364" y="230872"/>
                  </a:lnTo>
                  <a:lnTo>
                    <a:pt x="236927" y="227151"/>
                  </a:lnTo>
                  <a:lnTo>
                    <a:pt x="190950" y="216359"/>
                  </a:lnTo>
                  <a:lnTo>
                    <a:pt x="148343" y="199050"/>
                  </a:lnTo>
                  <a:lnTo>
                    <a:pt x="110020" y="175776"/>
                  </a:lnTo>
                  <a:lnTo>
                    <a:pt x="76892" y="147093"/>
                  </a:lnTo>
                  <a:lnTo>
                    <a:pt x="49872" y="113553"/>
                  </a:lnTo>
                  <a:lnTo>
                    <a:pt x="29870" y="75711"/>
                  </a:lnTo>
                  <a:lnTo>
                    <a:pt x="0" y="75711"/>
                  </a:lnTo>
                  <a:lnTo>
                    <a:pt x="47896" y="0"/>
                  </a:lnTo>
                  <a:lnTo>
                    <a:pt x="131927" y="75711"/>
                  </a:lnTo>
                  <a:lnTo>
                    <a:pt x="103703" y="75711"/>
                  </a:lnTo>
                  <a:lnTo>
                    <a:pt x="130027" y="107303"/>
                  </a:lnTo>
                  <a:lnTo>
                    <a:pt x="163454" y="132443"/>
                  </a:lnTo>
                  <a:lnTo>
                    <a:pt x="202330" y="150707"/>
                  </a:lnTo>
                  <a:lnTo>
                    <a:pt x="245002" y="161670"/>
                  </a:lnTo>
                  <a:lnTo>
                    <a:pt x="289814" y="164906"/>
                  </a:lnTo>
                  <a:lnTo>
                    <a:pt x="335114" y="159992"/>
                  </a:lnTo>
                  <a:lnTo>
                    <a:pt x="379247" y="146501"/>
                  </a:lnTo>
                  <a:lnTo>
                    <a:pt x="425189" y="120338"/>
                  </a:lnTo>
                  <a:lnTo>
                    <a:pt x="460025" y="85759"/>
                  </a:lnTo>
                  <a:lnTo>
                    <a:pt x="482123" y="44926"/>
                  </a:lnTo>
                  <a:lnTo>
                    <a:pt x="489851" y="0"/>
                  </a:lnTo>
                  <a:lnTo>
                    <a:pt x="555814" y="0"/>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723"/>
        <p:cNvGrpSpPr/>
        <p:nvPr/>
      </p:nvGrpSpPr>
      <p:grpSpPr>
        <a:xfrm>
          <a:off x="0" y="0"/>
          <a:ext cx="0" cy="0"/>
          <a:chOff x="0" y="0"/>
          <a:chExt cx="0" cy="0"/>
        </a:xfrm>
      </p:grpSpPr>
      <p:sp>
        <p:nvSpPr>
          <p:cNvPr id="724" name="Google Shape;724;p51"/>
          <p:cNvSpPr txBox="1">
            <a:spLocks noGrp="1"/>
          </p:cNvSpPr>
          <p:nvPr>
            <p:ph type="title"/>
          </p:nvPr>
        </p:nvSpPr>
        <p:spPr>
          <a:xfrm>
            <a:off x="416123" y="203082"/>
            <a:ext cx="8131810" cy="1043224"/>
          </a:xfrm>
          <a:prstGeom prst="rect">
            <a:avLst/>
          </a:prstGeom>
          <a:noFill/>
          <a:ln>
            <a:noFill/>
          </a:ln>
        </p:spPr>
        <p:txBody>
          <a:bodyPr spcFirstLastPara="1" wrap="square" lIns="0" tIns="57775" rIns="0" bIns="0" anchor="t" anchorCtr="0">
            <a:spAutoFit/>
          </a:bodyPr>
          <a:lstStyle/>
          <a:p>
            <a:r>
              <a:rPr lang="pt-PT" dirty="0"/>
              <a:t>As 3 dimensões da qualidade </a:t>
            </a:r>
            <a:br>
              <a:rPr lang="pt-PT" dirty="0"/>
            </a:br>
            <a:r>
              <a:rPr lang="pt-PT" dirty="0"/>
              <a:t>de um produto agrícola </a:t>
            </a:r>
          </a:p>
        </p:txBody>
      </p:sp>
      <p:sp>
        <p:nvSpPr>
          <p:cNvPr id="725" name="Google Shape;725;p51"/>
          <p:cNvSpPr txBox="1"/>
          <p:nvPr/>
        </p:nvSpPr>
        <p:spPr>
          <a:xfrm>
            <a:off x="6781801" y="1408907"/>
            <a:ext cx="1946076" cy="3244478"/>
          </a:xfrm>
          <a:prstGeom prst="rect">
            <a:avLst/>
          </a:prstGeom>
          <a:noFill/>
          <a:ln>
            <a:noFill/>
          </a:ln>
        </p:spPr>
        <p:txBody>
          <a:bodyPr spcFirstLastPara="1" wrap="square" lIns="0" tIns="12700" rIns="0" bIns="0" anchor="t" anchorCtr="0">
            <a:spAutoFit/>
          </a:bodyPr>
          <a:lstStyle/>
          <a:p>
            <a:pPr marL="12700" marR="5080" lvl="0">
              <a:lnSpc>
                <a:spcPct val="99900"/>
              </a:lnSpc>
            </a:pPr>
            <a:r>
              <a:rPr lang="pt-PT" sz="2100" dirty="0">
                <a:solidFill>
                  <a:schemeClr val="dk1"/>
                </a:solidFill>
                <a:latin typeface="Calibri"/>
                <a:ea typeface="Calibri"/>
                <a:cs typeface="Calibri"/>
                <a:sym typeface="Calibri"/>
              </a:rPr>
              <a:t>Estas 3 </a:t>
            </a:r>
          </a:p>
          <a:p>
            <a:pPr marL="12700" marR="5080" lvl="0">
              <a:lnSpc>
                <a:spcPct val="99900"/>
              </a:lnSpc>
            </a:pPr>
            <a:r>
              <a:rPr lang="pt-PT" sz="2100" dirty="0">
                <a:solidFill>
                  <a:schemeClr val="dk1"/>
                </a:solidFill>
                <a:latin typeface="Calibri"/>
                <a:ea typeface="Calibri"/>
                <a:cs typeface="Calibri"/>
                <a:sym typeface="Calibri"/>
              </a:rPr>
              <a:t>dimensões da </a:t>
            </a:r>
          </a:p>
          <a:p>
            <a:pPr marL="12700" marR="5080" lvl="0">
              <a:lnSpc>
                <a:spcPct val="99900"/>
              </a:lnSpc>
            </a:pPr>
            <a:r>
              <a:rPr lang="pt-PT" sz="2100" dirty="0">
                <a:solidFill>
                  <a:schemeClr val="dk1"/>
                </a:solidFill>
                <a:latin typeface="Calibri"/>
                <a:ea typeface="Calibri"/>
                <a:cs typeface="Calibri"/>
                <a:sym typeface="Calibri"/>
              </a:rPr>
              <a:t>especificidade são </a:t>
            </a:r>
          </a:p>
          <a:p>
            <a:pPr marL="12700" marR="5080" lvl="0">
              <a:lnSpc>
                <a:spcPct val="99900"/>
              </a:lnSpc>
            </a:pPr>
            <a:r>
              <a:rPr lang="pt-PT" sz="2100" dirty="0">
                <a:solidFill>
                  <a:schemeClr val="dk1"/>
                </a:solidFill>
                <a:latin typeface="Calibri"/>
                <a:ea typeface="Calibri"/>
                <a:cs typeface="Calibri"/>
                <a:sym typeface="Calibri"/>
              </a:rPr>
              <a:t>frequentemente </a:t>
            </a:r>
          </a:p>
          <a:p>
            <a:pPr marL="12700" marR="5080" lvl="0">
              <a:lnSpc>
                <a:spcPct val="99900"/>
              </a:lnSpc>
            </a:pPr>
            <a:r>
              <a:rPr lang="pt-PT" sz="2100" dirty="0">
                <a:solidFill>
                  <a:schemeClr val="dk1"/>
                </a:solidFill>
                <a:latin typeface="Calibri"/>
                <a:ea typeface="Calibri"/>
                <a:cs typeface="Calibri"/>
                <a:sym typeface="Calibri"/>
              </a:rPr>
              <a:t>combinadas </a:t>
            </a:r>
          </a:p>
          <a:p>
            <a:pPr marL="12700" marR="5080" lvl="0">
              <a:lnSpc>
                <a:spcPct val="99900"/>
              </a:lnSpc>
            </a:pPr>
            <a:r>
              <a:rPr lang="pt-PT" sz="2100" dirty="0">
                <a:solidFill>
                  <a:schemeClr val="dk1"/>
                </a:solidFill>
                <a:latin typeface="Calibri"/>
                <a:ea typeface="Calibri"/>
                <a:cs typeface="Calibri"/>
                <a:sym typeface="Calibri"/>
              </a:rPr>
              <a:t>nos produtos para lhes dar </a:t>
            </a:r>
          </a:p>
          <a:p>
            <a:pPr marL="12700" marR="5080" lvl="0">
              <a:lnSpc>
                <a:spcPct val="99900"/>
              </a:lnSpc>
            </a:pPr>
            <a:r>
              <a:rPr lang="pt-PT" sz="2100" dirty="0">
                <a:solidFill>
                  <a:schemeClr val="dk1"/>
                </a:solidFill>
                <a:latin typeface="Calibri"/>
                <a:ea typeface="Calibri"/>
                <a:cs typeface="Calibri"/>
                <a:sym typeface="Calibri"/>
              </a:rPr>
              <a:t>uma qualidade </a:t>
            </a:r>
          </a:p>
          <a:p>
            <a:pPr marL="12700" marR="5080" lvl="0">
              <a:lnSpc>
                <a:spcPct val="99900"/>
              </a:lnSpc>
            </a:pPr>
            <a:r>
              <a:rPr lang="pt-PT" sz="2100" dirty="0">
                <a:solidFill>
                  <a:schemeClr val="dk1"/>
                </a:solidFill>
                <a:latin typeface="Calibri"/>
                <a:ea typeface="Calibri"/>
                <a:cs typeface="Calibri"/>
                <a:sym typeface="Calibri"/>
              </a:rPr>
              <a:t>mais indiscutível. </a:t>
            </a:r>
          </a:p>
        </p:txBody>
      </p:sp>
      <p:pic>
        <p:nvPicPr>
          <p:cNvPr id="726" name="Google Shape;726;p51"/>
          <p:cNvPicPr preferRelativeResize="0"/>
          <p:nvPr/>
        </p:nvPicPr>
        <p:blipFill rotWithShape="1">
          <a:blip r:embed="rId3">
            <a:alphaModFix/>
          </a:blip>
          <a:srcRect/>
          <a:stretch/>
        </p:blipFill>
        <p:spPr>
          <a:xfrm>
            <a:off x="416123" y="1408907"/>
            <a:ext cx="6007100" cy="35813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730"/>
        <p:cNvGrpSpPr/>
        <p:nvPr/>
      </p:nvGrpSpPr>
      <p:grpSpPr>
        <a:xfrm>
          <a:off x="0" y="0"/>
          <a:ext cx="0" cy="0"/>
          <a:chOff x="0" y="0"/>
          <a:chExt cx="0" cy="0"/>
        </a:xfrm>
      </p:grpSpPr>
      <p:sp>
        <p:nvSpPr>
          <p:cNvPr id="731" name="Google Shape;731;p52"/>
          <p:cNvSpPr txBox="1"/>
          <p:nvPr/>
        </p:nvSpPr>
        <p:spPr>
          <a:xfrm>
            <a:off x="760373" y="472947"/>
            <a:ext cx="7618095" cy="4998804"/>
          </a:xfrm>
          <a:prstGeom prst="rect">
            <a:avLst/>
          </a:prstGeom>
          <a:noFill/>
          <a:ln>
            <a:noFill/>
          </a:ln>
        </p:spPr>
        <p:txBody>
          <a:bodyPr spcFirstLastPara="1" wrap="square" lIns="0" tIns="12700" rIns="0" bIns="0" anchor="t" anchorCtr="0">
            <a:spAutoFit/>
          </a:bodyPr>
          <a:lstStyle/>
          <a:p>
            <a:pPr marL="55244" lvl="0"/>
            <a:r>
              <a:rPr lang="pt-PT" sz="1800" dirty="0">
                <a:solidFill>
                  <a:schemeClr val="dk1"/>
                </a:solidFill>
                <a:latin typeface="Calibri"/>
                <a:ea typeface="Calibri"/>
                <a:cs typeface="Calibri"/>
                <a:sym typeface="Calibri"/>
              </a:rPr>
              <a:t>Existem três grandes abordagens à qualidade: </a:t>
            </a:r>
          </a:p>
          <a:p>
            <a:pPr marL="55244" lvl="0"/>
            <a:r>
              <a:rPr lang="pt-PT" sz="1800" dirty="0">
                <a:solidFill>
                  <a:schemeClr val="dk1"/>
                </a:solidFill>
                <a:latin typeface="Calibri"/>
                <a:ea typeface="Calibri"/>
                <a:cs typeface="Calibri"/>
                <a:sym typeface="Calibri"/>
              </a:rPr>
              <a:t>1. Qualidade </a:t>
            </a:r>
            <a:r>
              <a:rPr lang="pt-PT" sz="1800" b="1" dirty="0">
                <a:solidFill>
                  <a:schemeClr val="dk1"/>
                </a:solidFill>
                <a:latin typeface="Calibri"/>
                <a:ea typeface="Calibri"/>
                <a:cs typeface="Calibri"/>
                <a:sym typeface="Calibri"/>
              </a:rPr>
              <a:t>superior</a:t>
            </a:r>
            <a:r>
              <a:rPr lang="pt-PT" sz="1800" dirty="0">
                <a:solidFill>
                  <a:schemeClr val="dk1"/>
                </a:solidFill>
                <a:latin typeface="Calibri"/>
                <a:ea typeface="Calibri"/>
                <a:cs typeface="Calibri"/>
                <a:sym typeface="Calibri"/>
              </a:rPr>
              <a:t>, não necessariamente baseada num </a:t>
            </a:r>
            <a:r>
              <a:rPr lang="pt-PT" sz="1800" dirty="0" err="1">
                <a:solidFill>
                  <a:schemeClr val="dk1"/>
                </a:solidFill>
                <a:latin typeface="Calibri"/>
                <a:ea typeface="Calibri"/>
                <a:cs typeface="Calibri"/>
                <a:sym typeface="Calibri"/>
              </a:rPr>
              <a:t>terroir</a:t>
            </a:r>
            <a:r>
              <a:rPr lang="pt-PT" sz="1800" dirty="0">
                <a:solidFill>
                  <a:schemeClr val="dk1"/>
                </a:solidFill>
                <a:latin typeface="Calibri"/>
                <a:ea typeface="Calibri"/>
                <a:cs typeface="Calibri"/>
                <a:sym typeface="Calibri"/>
              </a:rPr>
              <a:t> ou território </a:t>
            </a:r>
          </a:p>
          <a:p>
            <a:pPr marL="55244" lvl="0"/>
            <a:r>
              <a:rPr lang="pt-PT" sz="1800" dirty="0">
                <a:solidFill>
                  <a:schemeClr val="dk1"/>
                </a:solidFill>
                <a:latin typeface="Calibri"/>
                <a:ea typeface="Calibri"/>
                <a:cs typeface="Calibri"/>
                <a:sym typeface="Calibri"/>
              </a:rPr>
              <a:t>	</a:t>
            </a:r>
            <a:r>
              <a:rPr lang="pt-PT" sz="1800" dirty="0" err="1">
                <a:solidFill>
                  <a:schemeClr val="dk1"/>
                </a:solidFill>
                <a:latin typeface="Calibri"/>
                <a:ea typeface="Calibri"/>
                <a:cs typeface="Calibri"/>
                <a:sym typeface="Calibri"/>
              </a:rPr>
              <a:t>Label</a:t>
            </a:r>
            <a:r>
              <a:rPr lang="pt-PT" sz="1800" dirty="0">
                <a:solidFill>
                  <a:schemeClr val="dk1"/>
                </a:solidFill>
                <a:latin typeface="Calibri"/>
                <a:ea typeface="Calibri"/>
                <a:cs typeface="Calibri"/>
                <a:sym typeface="Calibri"/>
              </a:rPr>
              <a:t> Rouge </a:t>
            </a:r>
          </a:p>
          <a:p>
            <a:pPr marL="55244" lvl="0"/>
            <a:r>
              <a:rPr lang="pt-PT" sz="1800" dirty="0">
                <a:solidFill>
                  <a:schemeClr val="dk1"/>
                </a:solidFill>
                <a:latin typeface="Calibri"/>
                <a:ea typeface="Calibri"/>
                <a:cs typeface="Calibri"/>
                <a:sym typeface="Calibri"/>
              </a:rPr>
              <a:t>2. Qualidade </a:t>
            </a:r>
            <a:r>
              <a:rPr lang="pt-PT" sz="1800" b="1" dirty="0">
                <a:solidFill>
                  <a:schemeClr val="dk1"/>
                </a:solidFill>
                <a:latin typeface="Calibri"/>
                <a:ea typeface="Calibri"/>
                <a:cs typeface="Calibri"/>
                <a:sym typeface="Calibri"/>
              </a:rPr>
              <a:t>específica</a:t>
            </a:r>
          </a:p>
          <a:p>
            <a:pPr marL="340994" lvl="0" indent="-285750">
              <a:buFont typeface="Arial" panose="020B0604020202020204" pitchFamily="34" charset="0"/>
              <a:buChar char="•"/>
            </a:pPr>
            <a:r>
              <a:rPr lang="pt-PT" sz="1800" dirty="0">
                <a:solidFill>
                  <a:schemeClr val="dk1"/>
                </a:solidFill>
                <a:latin typeface="Calibri"/>
                <a:ea typeface="Calibri"/>
                <a:cs typeface="Calibri"/>
                <a:sym typeface="Calibri"/>
              </a:rPr>
              <a:t>Método de produção agrícola e/ou alimentar </a:t>
            </a:r>
          </a:p>
          <a:p>
            <a:pPr marL="55244" lvl="0"/>
            <a:r>
              <a:rPr lang="pt-PT" sz="1800" dirty="0">
                <a:solidFill>
                  <a:schemeClr val="dk1"/>
                </a:solidFill>
                <a:latin typeface="Calibri"/>
                <a:ea typeface="Calibri"/>
                <a:cs typeface="Calibri"/>
                <a:sym typeface="Calibri"/>
              </a:rPr>
              <a:t>presença ou ausência (ou seja, obrigação ou proibição) de um elemento essencial das matérias, da tecnologia e da receita em relação às práticas correntes do sector. </a:t>
            </a:r>
          </a:p>
          <a:p>
            <a:pPr marL="55244" lvl="0"/>
            <a:r>
              <a:rPr lang="pt-PT" sz="1800" dirty="0">
                <a:solidFill>
                  <a:schemeClr val="dk1"/>
                </a:solidFill>
                <a:latin typeface="Calibri"/>
                <a:ea typeface="Calibri"/>
                <a:cs typeface="Calibri"/>
                <a:sym typeface="Calibri"/>
              </a:rPr>
              <a:t>=&gt; Produtos da agricultura biológica, certificação ambiental incluindo certas especificações: "leite cru", "sem ajudas técnicas", "criação sem confinamento", "sem OGM", etc. </a:t>
            </a:r>
          </a:p>
          <a:p>
            <a:pPr marL="55244" lvl="0"/>
            <a:r>
              <a:rPr lang="pt-PT" sz="1800" dirty="0">
                <a:solidFill>
                  <a:schemeClr val="dk1"/>
                </a:solidFill>
                <a:latin typeface="Calibri"/>
                <a:ea typeface="Calibri"/>
                <a:cs typeface="Calibri"/>
                <a:sym typeface="Calibri"/>
              </a:rPr>
              <a:t>3. O </a:t>
            </a:r>
            <a:r>
              <a:rPr lang="pt-PT" sz="1800" i="1" dirty="0" err="1">
                <a:solidFill>
                  <a:schemeClr val="dk1"/>
                </a:solidFill>
                <a:latin typeface="Calibri"/>
                <a:ea typeface="Calibri"/>
                <a:cs typeface="Calibri"/>
                <a:sym typeface="Calibri"/>
              </a:rPr>
              <a:t>terroir</a:t>
            </a:r>
            <a:r>
              <a:rPr lang="pt-PT" sz="1800" dirty="0">
                <a:solidFill>
                  <a:schemeClr val="dk1"/>
                </a:solidFill>
                <a:latin typeface="Calibri"/>
                <a:ea typeface="Calibri"/>
                <a:cs typeface="Calibri"/>
                <a:sym typeface="Calibri"/>
              </a:rPr>
              <a:t>, por natureza territorial, com DOC/AOP e IGP. </a:t>
            </a:r>
          </a:p>
          <a:p>
            <a:pPr marL="55244" lvl="0"/>
            <a:endParaRPr lang="pt-PT" sz="1800" dirty="0">
              <a:solidFill>
                <a:schemeClr val="dk1"/>
              </a:solidFill>
              <a:latin typeface="Calibri"/>
              <a:ea typeface="Calibri"/>
              <a:cs typeface="Calibri"/>
              <a:sym typeface="Calibri"/>
            </a:endParaRPr>
          </a:p>
          <a:p>
            <a:pPr marL="55244" lvl="0"/>
            <a:r>
              <a:rPr lang="pt-PT" sz="1800" dirty="0">
                <a:solidFill>
                  <a:srgbClr val="FF0000"/>
                </a:solidFill>
                <a:latin typeface="Calibri"/>
                <a:ea typeface="Calibri"/>
                <a:cs typeface="Calibri"/>
                <a:sym typeface="Calibri"/>
              </a:rPr>
              <a:t>Um produto de </a:t>
            </a:r>
            <a:r>
              <a:rPr lang="pt-PT" sz="1800" i="1" dirty="0" err="1">
                <a:solidFill>
                  <a:srgbClr val="FF0000"/>
                </a:solidFill>
                <a:latin typeface="Calibri"/>
                <a:ea typeface="Calibri"/>
                <a:cs typeface="Calibri"/>
                <a:sym typeface="Calibri"/>
              </a:rPr>
              <a:t>terroir</a:t>
            </a:r>
            <a:r>
              <a:rPr lang="pt-PT" sz="1800" dirty="0">
                <a:solidFill>
                  <a:srgbClr val="FF0000"/>
                </a:solidFill>
                <a:latin typeface="Calibri"/>
                <a:ea typeface="Calibri"/>
                <a:cs typeface="Calibri"/>
                <a:sym typeface="Calibri"/>
              </a:rPr>
              <a:t> é um produto cuja qualidade se exprime pela presença de um saber-fazer (o fator humano) desenvolvido ao longo do tempo numa zona específica (a zona delimitada pela DOP ou IGP). </a:t>
            </a:r>
          </a:p>
          <a:p>
            <a:pPr marL="55244" lvl="0"/>
            <a:r>
              <a:rPr lang="pt-PT" sz="1800" dirty="0">
                <a:solidFill>
                  <a:srgbClr val="FF0000"/>
                </a:solidFill>
                <a:latin typeface="Calibri"/>
                <a:ea typeface="Calibri"/>
                <a:cs typeface="Calibri"/>
                <a:sym typeface="Calibri"/>
              </a:rPr>
              <a:t>Escala muito variável (por exemplo, áreas DOP/IGP muito extensas ou, pelo contrário, </a:t>
            </a:r>
            <a:r>
              <a:rPr lang="pt-PT" sz="1800" dirty="0" err="1">
                <a:solidFill>
                  <a:srgbClr val="FF0000"/>
                </a:solidFill>
                <a:latin typeface="Calibri"/>
                <a:ea typeface="Calibri"/>
                <a:cs typeface="Calibri"/>
                <a:sym typeface="Calibri"/>
              </a:rPr>
              <a:t>micro-</a:t>
            </a:r>
            <a:r>
              <a:rPr lang="pt-PT" sz="1800" i="1" dirty="0" err="1">
                <a:solidFill>
                  <a:srgbClr val="FF0000"/>
                </a:solidFill>
                <a:latin typeface="Calibri"/>
                <a:ea typeface="Calibri"/>
                <a:cs typeface="Calibri"/>
                <a:sym typeface="Calibri"/>
              </a:rPr>
              <a:t>terroirs</a:t>
            </a:r>
            <a:r>
              <a:rPr lang="pt-PT" sz="1800" dirty="0">
                <a:solidFill>
                  <a:srgbClr val="FF0000"/>
                </a:solidFill>
                <a:latin typeface="Calibri"/>
                <a:ea typeface="Calibri"/>
                <a:cs typeface="Calibri"/>
                <a:sym typeface="Calibri"/>
              </a:rPr>
              <a:t>) =&lt; nem sempre sinónimo de local.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735"/>
        <p:cNvGrpSpPr/>
        <p:nvPr/>
      </p:nvGrpSpPr>
      <p:grpSpPr>
        <a:xfrm>
          <a:off x="0" y="0"/>
          <a:ext cx="0" cy="0"/>
          <a:chOff x="0" y="0"/>
          <a:chExt cx="0" cy="0"/>
        </a:xfrm>
      </p:grpSpPr>
      <p:sp>
        <p:nvSpPr>
          <p:cNvPr id="736" name="Google Shape;736;p53"/>
          <p:cNvSpPr txBox="1">
            <a:spLocks noGrp="1"/>
          </p:cNvSpPr>
          <p:nvPr>
            <p:ph type="title"/>
          </p:nvPr>
        </p:nvSpPr>
        <p:spPr>
          <a:xfrm>
            <a:off x="685801" y="342900"/>
            <a:ext cx="7820204" cy="751488"/>
          </a:xfrm>
          <a:prstGeom prst="rect">
            <a:avLst/>
          </a:prstGeom>
          <a:noFill/>
          <a:ln>
            <a:noFill/>
          </a:ln>
        </p:spPr>
        <p:txBody>
          <a:bodyPr spcFirstLastPara="1" wrap="square" lIns="0" tIns="12700" rIns="0" bIns="0" anchor="t" anchorCtr="0">
            <a:spAutoFit/>
          </a:bodyPr>
          <a:lstStyle/>
          <a:p>
            <a:pPr marL="12700" lvl="0"/>
            <a:r>
              <a:rPr lang="pt-PT" sz="2400" dirty="0"/>
              <a:t>Um exemplo de critérios aplicáveis aos produtos alimentares: AB (Agricultura Biológica), HQE</a:t>
            </a:r>
            <a:endParaRPr sz="2400" dirty="0">
              <a:latin typeface="Calibri"/>
              <a:ea typeface="Calibri"/>
              <a:cs typeface="Calibri"/>
              <a:sym typeface="Calibri"/>
            </a:endParaRPr>
          </a:p>
        </p:txBody>
      </p:sp>
      <p:sp>
        <p:nvSpPr>
          <p:cNvPr id="737" name="Google Shape;737;p53"/>
          <p:cNvSpPr txBox="1"/>
          <p:nvPr/>
        </p:nvSpPr>
        <p:spPr>
          <a:xfrm>
            <a:off x="748210" y="5488940"/>
            <a:ext cx="7757795" cy="19749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pt-PT" sz="1200" dirty="0">
                <a:solidFill>
                  <a:schemeClr val="dk1"/>
                </a:solidFill>
                <a:latin typeface="Calibri"/>
                <a:ea typeface="Calibri"/>
                <a:cs typeface="Calibri"/>
                <a:sym typeface="Calibri"/>
              </a:rPr>
              <a:t>Fonte</a:t>
            </a:r>
            <a:r>
              <a:rPr lang="el-GR" sz="1200" dirty="0">
                <a:solidFill>
                  <a:schemeClr val="dk1"/>
                </a:solidFill>
                <a:latin typeface="Calibri"/>
                <a:ea typeface="Calibri"/>
                <a:cs typeface="Calibri"/>
                <a:sym typeface="Calibri"/>
              </a:rPr>
              <a:t>: WWF, Greenpeace, BASIC, 2021, Study of sustainability approaches in the food sector cross-functional analysis report</a:t>
            </a:r>
            <a:endParaRPr sz="1200" dirty="0">
              <a:solidFill>
                <a:schemeClr val="dk1"/>
              </a:solidFill>
              <a:latin typeface="Calibri"/>
              <a:ea typeface="Calibri"/>
              <a:cs typeface="Calibri"/>
              <a:sym typeface="Calibri"/>
            </a:endParaRPr>
          </a:p>
        </p:txBody>
      </p:sp>
      <p:grpSp>
        <p:nvGrpSpPr>
          <p:cNvPr id="738" name="Google Shape;738;p53"/>
          <p:cNvGrpSpPr/>
          <p:nvPr/>
        </p:nvGrpSpPr>
        <p:grpSpPr>
          <a:xfrm>
            <a:off x="0" y="1172366"/>
            <a:ext cx="9144000" cy="4039224"/>
            <a:chOff x="0" y="1172366"/>
            <a:chExt cx="9144000" cy="4039224"/>
          </a:xfrm>
        </p:grpSpPr>
        <p:pic>
          <p:nvPicPr>
            <p:cNvPr id="739" name="Google Shape;739;p53"/>
            <p:cNvPicPr preferRelativeResize="0"/>
            <p:nvPr/>
          </p:nvPicPr>
          <p:blipFill rotWithShape="1">
            <a:blip r:embed="rId3">
              <a:alphaModFix/>
            </a:blip>
            <a:srcRect/>
            <a:stretch/>
          </p:blipFill>
          <p:spPr>
            <a:xfrm>
              <a:off x="0" y="1172366"/>
              <a:ext cx="9144000" cy="4039224"/>
            </a:xfrm>
            <a:prstGeom prst="rect">
              <a:avLst/>
            </a:prstGeom>
            <a:noFill/>
            <a:ln>
              <a:noFill/>
            </a:ln>
          </p:spPr>
        </p:pic>
        <p:pic>
          <p:nvPicPr>
            <p:cNvPr id="740" name="Google Shape;740;p53"/>
            <p:cNvPicPr preferRelativeResize="0"/>
            <p:nvPr/>
          </p:nvPicPr>
          <p:blipFill rotWithShape="1">
            <a:blip r:embed="rId4">
              <a:alphaModFix/>
            </a:blip>
            <a:srcRect/>
            <a:stretch/>
          </p:blipFill>
          <p:spPr>
            <a:xfrm>
              <a:off x="6306456" y="2765665"/>
              <a:ext cx="996043" cy="1061001"/>
            </a:xfrm>
            <a:prstGeom prst="rect">
              <a:avLst/>
            </a:prstGeom>
            <a:noFill/>
            <a:ln>
              <a:noFill/>
            </a:ln>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744"/>
        <p:cNvGrpSpPr/>
        <p:nvPr/>
      </p:nvGrpSpPr>
      <p:grpSpPr>
        <a:xfrm>
          <a:off x="0" y="0"/>
          <a:ext cx="0" cy="0"/>
          <a:chOff x="0" y="0"/>
          <a:chExt cx="0" cy="0"/>
        </a:xfrm>
      </p:grpSpPr>
      <p:sp>
        <p:nvSpPr>
          <p:cNvPr id="745" name="Google Shape;745;p54"/>
          <p:cNvSpPr txBox="1">
            <a:spLocks noGrp="1"/>
          </p:cNvSpPr>
          <p:nvPr>
            <p:ph type="title"/>
          </p:nvPr>
        </p:nvSpPr>
        <p:spPr>
          <a:xfrm>
            <a:off x="457200" y="478027"/>
            <a:ext cx="8048805" cy="751488"/>
          </a:xfrm>
          <a:prstGeom prst="rect">
            <a:avLst/>
          </a:prstGeom>
          <a:noFill/>
          <a:ln>
            <a:noFill/>
          </a:ln>
        </p:spPr>
        <p:txBody>
          <a:bodyPr spcFirstLastPara="1" wrap="square" lIns="0" tIns="12700" rIns="0" bIns="0" anchor="t" anchorCtr="0">
            <a:spAutoFit/>
          </a:bodyPr>
          <a:lstStyle/>
          <a:p>
            <a:r>
              <a:rPr lang="pt-PT" sz="2400" dirty="0"/>
              <a:t>Um exemplo de critérios aplicáveis aos produtos </a:t>
            </a:r>
            <a:r>
              <a:rPr lang="pt-PT" sz="2400" dirty="0" err="1"/>
              <a:t>agro-alimentares</a:t>
            </a:r>
            <a:r>
              <a:rPr lang="pt-PT" sz="2400" dirty="0"/>
              <a:t>: </a:t>
            </a:r>
            <a:r>
              <a:rPr lang="pt-PT" sz="2400" dirty="0" err="1"/>
              <a:t>Label</a:t>
            </a:r>
            <a:r>
              <a:rPr lang="pt-PT" sz="2400" dirty="0"/>
              <a:t> rouge, DOP</a:t>
            </a:r>
          </a:p>
        </p:txBody>
      </p:sp>
      <p:pic>
        <p:nvPicPr>
          <p:cNvPr id="746" name="Google Shape;746;p54"/>
          <p:cNvPicPr preferRelativeResize="0"/>
          <p:nvPr/>
        </p:nvPicPr>
        <p:blipFill rotWithShape="1">
          <a:blip r:embed="rId3">
            <a:alphaModFix/>
          </a:blip>
          <a:srcRect/>
          <a:stretch/>
        </p:blipFill>
        <p:spPr>
          <a:xfrm>
            <a:off x="0" y="1194275"/>
            <a:ext cx="9144000" cy="3867580"/>
          </a:xfrm>
          <a:prstGeom prst="rect">
            <a:avLst/>
          </a:prstGeom>
          <a:noFill/>
          <a:ln>
            <a:noFill/>
          </a:ln>
        </p:spPr>
      </p:pic>
      <p:sp>
        <p:nvSpPr>
          <p:cNvPr id="747" name="Google Shape;747;p54"/>
          <p:cNvSpPr txBox="1"/>
          <p:nvPr/>
        </p:nvSpPr>
        <p:spPr>
          <a:xfrm>
            <a:off x="748210" y="5488940"/>
            <a:ext cx="7757795" cy="19749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pt-PT" sz="1200" dirty="0">
                <a:solidFill>
                  <a:schemeClr val="dk1"/>
                </a:solidFill>
                <a:latin typeface="Calibri"/>
                <a:ea typeface="Calibri"/>
                <a:cs typeface="Calibri"/>
                <a:sym typeface="Calibri"/>
              </a:rPr>
              <a:t>Fonte</a:t>
            </a:r>
            <a:r>
              <a:rPr lang="el-GR" sz="1200" dirty="0">
                <a:solidFill>
                  <a:schemeClr val="dk1"/>
                </a:solidFill>
                <a:latin typeface="Calibri"/>
                <a:ea typeface="Calibri"/>
                <a:cs typeface="Calibri"/>
                <a:sym typeface="Calibri"/>
              </a:rPr>
              <a:t>: WWF, Greenpeace, BASIC, 2021, Study of sustainability approaches in the food sector cross-functional analysis report</a:t>
            </a:r>
            <a:endParaRPr sz="1200" dirty="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751"/>
        <p:cNvGrpSpPr/>
        <p:nvPr/>
      </p:nvGrpSpPr>
      <p:grpSpPr>
        <a:xfrm>
          <a:off x="0" y="0"/>
          <a:ext cx="0" cy="0"/>
          <a:chOff x="0" y="0"/>
          <a:chExt cx="0" cy="0"/>
        </a:xfrm>
      </p:grpSpPr>
      <p:sp>
        <p:nvSpPr>
          <p:cNvPr id="752" name="Google Shape;752;p55"/>
          <p:cNvSpPr/>
          <p:nvPr/>
        </p:nvSpPr>
        <p:spPr>
          <a:xfrm>
            <a:off x="816428" y="1874204"/>
            <a:ext cx="7699375" cy="1104900"/>
          </a:xfrm>
          <a:custGeom>
            <a:avLst/>
            <a:gdLst/>
            <a:ahLst/>
            <a:cxnLst/>
            <a:rect l="l" t="t" r="r" b="b"/>
            <a:pathLst>
              <a:path w="7699375" h="1104900" extrusionOk="0">
                <a:moveTo>
                  <a:pt x="7698918" y="0"/>
                </a:moveTo>
                <a:lnTo>
                  <a:pt x="0" y="0"/>
                </a:lnTo>
                <a:lnTo>
                  <a:pt x="0" y="1104635"/>
                </a:lnTo>
                <a:lnTo>
                  <a:pt x="7698918" y="1104635"/>
                </a:lnTo>
                <a:lnTo>
                  <a:pt x="7698918" y="0"/>
                </a:lnTo>
                <a:close/>
              </a:path>
            </a:pathLst>
          </a:custGeom>
          <a:solidFill>
            <a:srgbClr val="E2F0D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3" name="Google Shape;753;p55"/>
          <p:cNvSpPr txBox="1">
            <a:spLocks noGrp="1"/>
          </p:cNvSpPr>
          <p:nvPr>
            <p:ph type="title"/>
          </p:nvPr>
        </p:nvSpPr>
        <p:spPr>
          <a:xfrm>
            <a:off x="895168" y="2082337"/>
            <a:ext cx="5200832" cy="509104"/>
          </a:xfrm>
          <a:prstGeom prst="rect">
            <a:avLst/>
          </a:prstGeom>
          <a:noFill/>
          <a:ln>
            <a:noFill/>
          </a:ln>
        </p:spPr>
        <p:txBody>
          <a:bodyPr spcFirstLastPara="1" wrap="square" lIns="0" tIns="16500" rIns="0" bIns="0" anchor="t" anchorCtr="0">
            <a:spAutoFit/>
          </a:bodyPr>
          <a:lstStyle/>
          <a:p>
            <a:r>
              <a:rPr lang="pt-PT" dirty="0"/>
              <a:t>3. Alimentação local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72"/>
        <p:cNvGrpSpPr/>
        <p:nvPr/>
      </p:nvGrpSpPr>
      <p:grpSpPr>
        <a:xfrm>
          <a:off x="0" y="0"/>
          <a:ext cx="0" cy="0"/>
          <a:chOff x="0" y="0"/>
          <a:chExt cx="0" cy="0"/>
        </a:xfrm>
      </p:grpSpPr>
      <p:sp>
        <p:nvSpPr>
          <p:cNvPr id="73" name="Google Shape;73;p11"/>
          <p:cNvSpPr txBox="1"/>
          <p:nvPr/>
        </p:nvSpPr>
        <p:spPr>
          <a:xfrm>
            <a:off x="707390" y="952500"/>
            <a:ext cx="7726045" cy="3404137"/>
          </a:xfrm>
          <a:prstGeom prst="rect">
            <a:avLst/>
          </a:prstGeom>
          <a:noFill/>
          <a:ln>
            <a:noFill/>
          </a:ln>
        </p:spPr>
        <p:txBody>
          <a:bodyPr spcFirstLastPara="1" wrap="square" lIns="0" tIns="79375" rIns="0" bIns="0" anchor="t" anchorCtr="0">
            <a:spAutoFit/>
          </a:bodyPr>
          <a:lstStyle/>
          <a:p>
            <a:pPr marL="12700" lvl="0"/>
            <a:r>
              <a:rPr lang="pt-PT" sz="2400" dirty="0">
                <a:solidFill>
                  <a:schemeClr val="dk1"/>
                </a:solidFill>
                <a:latin typeface="Calibri"/>
                <a:ea typeface="Calibri"/>
                <a:cs typeface="Calibri"/>
                <a:sym typeface="Calibri"/>
              </a:rPr>
              <a:t>A abordagem faz sempre parte de um processo: </a:t>
            </a:r>
          </a:p>
          <a:p>
            <a:pPr marL="355600" lvl="0" indent="-342900">
              <a:buFontTx/>
              <a:buChar char="-"/>
            </a:pPr>
            <a:r>
              <a:rPr lang="pt-PT" sz="2400" dirty="0">
                <a:solidFill>
                  <a:schemeClr val="dk1"/>
                </a:solidFill>
                <a:latin typeface="Calibri"/>
                <a:ea typeface="Calibri"/>
                <a:cs typeface="Calibri"/>
                <a:sym typeface="Calibri"/>
              </a:rPr>
              <a:t>uma fase de apoio e de mobilização das partes interessadas, </a:t>
            </a:r>
          </a:p>
          <a:p>
            <a:pPr marL="355600" lvl="0" indent="-342900">
              <a:buFontTx/>
              <a:buChar char="-"/>
            </a:pPr>
            <a:r>
              <a:rPr lang="pt-PT" sz="2400" dirty="0">
                <a:solidFill>
                  <a:schemeClr val="dk1"/>
                </a:solidFill>
                <a:latin typeface="Calibri"/>
                <a:ea typeface="Calibri"/>
                <a:cs typeface="Calibri"/>
                <a:sym typeface="Calibri"/>
              </a:rPr>
              <a:t>uma fase de organização, de reflexão e de adoção de uma estratégia,  </a:t>
            </a:r>
          </a:p>
          <a:p>
            <a:pPr marL="355600" lvl="0" indent="-342900">
              <a:buFontTx/>
              <a:buChar char="-"/>
            </a:pPr>
            <a:r>
              <a:rPr lang="pt-PT" sz="2400" dirty="0">
                <a:solidFill>
                  <a:schemeClr val="dk1"/>
                </a:solidFill>
                <a:latin typeface="Calibri"/>
                <a:ea typeface="Calibri"/>
                <a:cs typeface="Calibri"/>
                <a:sym typeface="Calibri"/>
              </a:rPr>
              <a:t>adoção de um plano de ação (estruturação das </a:t>
            </a:r>
            <a:r>
              <a:rPr lang="pt-PT" sz="2400" dirty="0" err="1">
                <a:solidFill>
                  <a:schemeClr val="dk1"/>
                </a:solidFill>
                <a:latin typeface="Calibri"/>
                <a:ea typeface="Calibri"/>
                <a:cs typeface="Calibri"/>
                <a:sym typeface="Calibri"/>
              </a:rPr>
              <a:t>acções</a:t>
            </a:r>
            <a:r>
              <a:rPr lang="pt-PT" sz="2400" dirty="0">
                <a:solidFill>
                  <a:schemeClr val="dk1"/>
                </a:solidFill>
                <a:latin typeface="Calibri"/>
                <a:ea typeface="Calibri"/>
                <a:cs typeface="Calibri"/>
                <a:sym typeface="Calibri"/>
              </a:rPr>
              <a:t>, iniciativas e responsáveis de projeto, meios técnicos e financeiros) </a:t>
            </a:r>
          </a:p>
          <a:p>
            <a:pPr marL="355600" lvl="0" indent="-342900">
              <a:buFontTx/>
              <a:buChar char="-"/>
            </a:pPr>
            <a:r>
              <a:rPr lang="pt-PT" sz="2400" dirty="0">
                <a:solidFill>
                  <a:schemeClr val="dk1"/>
                </a:solidFill>
                <a:latin typeface="Calibri"/>
                <a:ea typeface="Calibri"/>
                <a:cs typeface="Calibri"/>
                <a:sym typeface="Calibri"/>
              </a:rPr>
              <a:t>fase de comunicação e de avaliação </a:t>
            </a:r>
            <a:endParaRPr sz="2400" dirty="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757"/>
        <p:cNvGrpSpPr/>
        <p:nvPr/>
      </p:nvGrpSpPr>
      <p:grpSpPr>
        <a:xfrm>
          <a:off x="0" y="0"/>
          <a:ext cx="0" cy="0"/>
          <a:chOff x="0" y="0"/>
          <a:chExt cx="0" cy="0"/>
        </a:xfrm>
      </p:grpSpPr>
      <p:sp>
        <p:nvSpPr>
          <p:cNvPr id="758" name="Google Shape;758;p56"/>
          <p:cNvSpPr txBox="1"/>
          <p:nvPr/>
        </p:nvSpPr>
        <p:spPr>
          <a:xfrm>
            <a:off x="707390" y="1502155"/>
            <a:ext cx="7681595" cy="1551707"/>
          </a:xfrm>
          <a:prstGeom prst="rect">
            <a:avLst/>
          </a:prstGeom>
          <a:noFill/>
          <a:ln>
            <a:noFill/>
          </a:ln>
        </p:spPr>
        <p:txBody>
          <a:bodyPr spcFirstLastPara="1" wrap="square" lIns="0" tIns="12700" rIns="0" bIns="0" anchor="t" anchorCtr="0">
            <a:spAutoFit/>
          </a:bodyPr>
          <a:lstStyle/>
          <a:p>
            <a:r>
              <a:rPr lang="pt-PT" sz="2000" dirty="0"/>
              <a:t>Uma abundância de termos similares </a:t>
            </a:r>
          </a:p>
          <a:p>
            <a:r>
              <a:rPr lang="pt-PT" sz="2000" dirty="0"/>
              <a:t>- Canais de distribuição curtos, canais de distribuição locais, canais de distribuição locais curtos, redes alimentares alternativas, sistemas alimentares locais, etc. </a:t>
            </a:r>
          </a:p>
          <a:p>
            <a:r>
              <a:rPr lang="pt-PT" sz="2000" dirty="0"/>
              <a:t>- Rutura com o modelo agroindustrial convencional globalizado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762"/>
        <p:cNvGrpSpPr/>
        <p:nvPr/>
      </p:nvGrpSpPr>
      <p:grpSpPr>
        <a:xfrm>
          <a:off x="0" y="0"/>
          <a:ext cx="0" cy="0"/>
          <a:chOff x="0" y="0"/>
          <a:chExt cx="0" cy="0"/>
        </a:xfrm>
      </p:grpSpPr>
      <p:sp>
        <p:nvSpPr>
          <p:cNvPr id="763" name="Google Shape;763;p57"/>
          <p:cNvSpPr txBox="1">
            <a:spLocks noGrp="1"/>
          </p:cNvSpPr>
          <p:nvPr>
            <p:ph type="title"/>
          </p:nvPr>
        </p:nvSpPr>
        <p:spPr>
          <a:xfrm>
            <a:off x="707390" y="409447"/>
            <a:ext cx="6760210" cy="950763"/>
          </a:xfrm>
          <a:prstGeom prst="rect">
            <a:avLst/>
          </a:prstGeom>
          <a:noFill/>
          <a:ln>
            <a:noFill/>
          </a:ln>
        </p:spPr>
        <p:txBody>
          <a:bodyPr spcFirstLastPara="1" wrap="square" lIns="0" tIns="60950" rIns="0" bIns="0" anchor="t" anchorCtr="0">
            <a:spAutoFit/>
          </a:bodyPr>
          <a:lstStyle/>
          <a:p>
            <a:pPr marL="12700" marR="5080" lvl="0">
              <a:lnSpc>
                <a:spcPct val="107407"/>
              </a:lnSpc>
            </a:pPr>
            <a:r>
              <a:rPr lang="pt-PT" sz="2700" b="1" dirty="0"/>
              <a:t>Canais curtos de distribuição </a:t>
            </a:r>
            <a:br>
              <a:rPr lang="pt-PT" sz="2700" b="1" dirty="0"/>
            </a:br>
            <a:r>
              <a:rPr lang="pt-PT" sz="2700" b="1" dirty="0"/>
              <a:t>Definição regulamentar </a:t>
            </a:r>
          </a:p>
        </p:txBody>
      </p:sp>
      <p:sp>
        <p:nvSpPr>
          <p:cNvPr id="764" name="Google Shape;764;p57"/>
          <p:cNvSpPr txBox="1"/>
          <p:nvPr/>
        </p:nvSpPr>
        <p:spPr>
          <a:xfrm>
            <a:off x="707390" y="1427480"/>
            <a:ext cx="7618095" cy="3318216"/>
          </a:xfrm>
          <a:prstGeom prst="rect">
            <a:avLst/>
          </a:prstGeom>
          <a:noFill/>
          <a:ln>
            <a:noFill/>
          </a:ln>
        </p:spPr>
        <p:txBody>
          <a:bodyPr spcFirstLastPara="1" wrap="square" lIns="0" tIns="85725" rIns="0" bIns="0" anchor="t" anchorCtr="0">
            <a:spAutoFit/>
          </a:bodyPr>
          <a:lstStyle/>
          <a:p>
            <a:pPr marL="12700" lvl="0"/>
            <a:r>
              <a:rPr lang="pt-PT" sz="2100" dirty="0">
                <a:solidFill>
                  <a:schemeClr val="dk1"/>
                </a:solidFill>
                <a:latin typeface="Calibri"/>
                <a:ea typeface="Calibri"/>
                <a:cs typeface="Calibri"/>
                <a:sym typeface="Calibri"/>
              </a:rPr>
              <a:t>- Canais curtos de distribuição: a definição oficial </a:t>
            </a:r>
          </a:p>
          <a:p>
            <a:pPr marL="12700" lvl="0"/>
            <a:r>
              <a:rPr lang="pt-PT" sz="2100" dirty="0">
                <a:solidFill>
                  <a:schemeClr val="dk1"/>
                </a:solidFill>
                <a:latin typeface="Calibri"/>
                <a:ea typeface="Calibri"/>
                <a:cs typeface="Calibri"/>
                <a:sym typeface="Calibri"/>
              </a:rPr>
              <a:t>Um canal de distribuição curto é considerado um método de comercialização de produtos agrícolas que envolve quer a venda direta do produtor ao consumidor, quer a venda indireta, desde que exista apenas um intermediário entre o agricultor e o consumidor. </a:t>
            </a:r>
          </a:p>
          <a:p>
            <a:pPr marL="12700" lvl="0"/>
            <a:r>
              <a:rPr lang="pt-PT" sz="2100" dirty="0">
                <a:solidFill>
                  <a:schemeClr val="dk1"/>
                </a:solidFill>
                <a:latin typeface="Calibri"/>
                <a:ea typeface="Calibri"/>
                <a:cs typeface="Calibri"/>
                <a:sym typeface="Calibri"/>
              </a:rPr>
              <a:t>- Não existe qualquer critério de distância geográfica entre a produção e a comercialização. Por outro lado, pode haver mais do que um intermediário para um produto que seria considerado local. Assim, um produto vendido num circuito curto não é necessariamente local, e vice-versa.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768"/>
        <p:cNvGrpSpPr/>
        <p:nvPr/>
      </p:nvGrpSpPr>
      <p:grpSpPr>
        <a:xfrm>
          <a:off x="0" y="0"/>
          <a:ext cx="0" cy="0"/>
          <a:chOff x="0" y="0"/>
          <a:chExt cx="0" cy="0"/>
        </a:xfrm>
      </p:grpSpPr>
      <p:sp>
        <p:nvSpPr>
          <p:cNvPr id="769" name="Google Shape;769;p58"/>
          <p:cNvSpPr txBox="1">
            <a:spLocks noGrp="1"/>
          </p:cNvSpPr>
          <p:nvPr>
            <p:ph type="title"/>
          </p:nvPr>
        </p:nvSpPr>
        <p:spPr>
          <a:xfrm>
            <a:off x="575441" y="71119"/>
            <a:ext cx="7654159" cy="505267"/>
          </a:xfrm>
          <a:prstGeom prst="rect">
            <a:avLst/>
          </a:prstGeom>
          <a:noFill/>
          <a:ln>
            <a:noFill/>
          </a:ln>
        </p:spPr>
        <p:txBody>
          <a:bodyPr spcFirstLastPara="1" wrap="square" lIns="0" tIns="12700" rIns="0" bIns="0" anchor="t" anchorCtr="0">
            <a:spAutoFit/>
          </a:bodyPr>
          <a:lstStyle/>
          <a:p>
            <a:r>
              <a:rPr lang="pt-PT" dirty="0"/>
              <a:t>Uma tipologia dos canais de distribuição curta</a:t>
            </a:r>
          </a:p>
        </p:txBody>
      </p:sp>
      <p:sp>
        <p:nvSpPr>
          <p:cNvPr id="770" name="Google Shape;770;p58"/>
          <p:cNvSpPr txBox="1"/>
          <p:nvPr/>
        </p:nvSpPr>
        <p:spPr>
          <a:xfrm>
            <a:off x="351112" y="5355335"/>
            <a:ext cx="6329045" cy="399848"/>
          </a:xfrm>
          <a:prstGeom prst="rect">
            <a:avLst/>
          </a:prstGeom>
          <a:noFill/>
          <a:ln>
            <a:noFill/>
          </a:ln>
        </p:spPr>
        <p:txBody>
          <a:bodyPr spcFirstLastPara="1" wrap="square" lIns="0" tIns="30475" rIns="0" bIns="0" anchor="t" anchorCtr="0">
            <a:spAutoFit/>
          </a:bodyPr>
          <a:lstStyle/>
          <a:p>
            <a:pPr marL="12700" marR="5080" lvl="0" indent="0" algn="l" rtl="0">
              <a:lnSpc>
                <a:spcPct val="109090"/>
              </a:lnSpc>
              <a:spcBef>
                <a:spcPts val="0"/>
              </a:spcBef>
              <a:spcAft>
                <a:spcPts val="0"/>
              </a:spcAft>
              <a:buNone/>
            </a:pPr>
            <a:r>
              <a:rPr lang="pt-PT" sz="1100" dirty="0">
                <a:solidFill>
                  <a:schemeClr val="dk1"/>
                </a:solidFill>
                <a:latin typeface="Calibri"/>
                <a:ea typeface="Calibri"/>
                <a:cs typeface="Calibri"/>
                <a:sym typeface="Calibri"/>
              </a:rPr>
              <a:t>Fonte</a:t>
            </a:r>
            <a:r>
              <a:rPr lang="el-GR" sz="1100" dirty="0">
                <a:solidFill>
                  <a:schemeClr val="dk1"/>
                </a:solidFill>
                <a:latin typeface="Calibri"/>
                <a:ea typeface="Calibri"/>
                <a:cs typeface="Calibri"/>
                <a:sym typeface="Calibri"/>
              </a:rPr>
              <a:t>: Aubry C., Chiffoleau Y. 2009. The development of short circuits and peri-urban agriculture: history, evolution  ongoing and current issues. Agronomic innovations, </a:t>
            </a:r>
            <a:r>
              <a:rPr lang="el-GR" sz="1100" i="1" dirty="0">
                <a:solidFill>
                  <a:schemeClr val="dk1"/>
                </a:solidFill>
                <a:latin typeface="Calibri"/>
                <a:ea typeface="Calibri"/>
                <a:cs typeface="Calibri"/>
                <a:sym typeface="Calibri"/>
              </a:rPr>
              <a:t>5, 53-67</a:t>
            </a:r>
            <a:endParaRPr sz="1100" dirty="0">
              <a:solidFill>
                <a:schemeClr val="dk1"/>
              </a:solidFill>
              <a:latin typeface="Calibri"/>
              <a:ea typeface="Calibri"/>
              <a:cs typeface="Calibri"/>
              <a:sym typeface="Calibri"/>
            </a:endParaRPr>
          </a:p>
        </p:txBody>
      </p:sp>
      <p:pic>
        <p:nvPicPr>
          <p:cNvPr id="771" name="Google Shape;771;p58"/>
          <p:cNvPicPr preferRelativeResize="0"/>
          <p:nvPr/>
        </p:nvPicPr>
        <p:blipFill rotWithShape="1">
          <a:blip r:embed="rId3">
            <a:alphaModFix/>
          </a:blip>
          <a:srcRect/>
          <a:stretch/>
        </p:blipFill>
        <p:spPr>
          <a:xfrm>
            <a:off x="86261" y="508217"/>
            <a:ext cx="8971474" cy="469856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775"/>
        <p:cNvGrpSpPr/>
        <p:nvPr/>
      </p:nvGrpSpPr>
      <p:grpSpPr>
        <a:xfrm>
          <a:off x="0" y="0"/>
          <a:ext cx="0" cy="0"/>
          <a:chOff x="0" y="0"/>
          <a:chExt cx="0" cy="0"/>
        </a:xfrm>
      </p:grpSpPr>
      <p:sp>
        <p:nvSpPr>
          <p:cNvPr id="776" name="Google Shape;776;p59"/>
          <p:cNvSpPr txBox="1">
            <a:spLocks noGrp="1"/>
          </p:cNvSpPr>
          <p:nvPr>
            <p:ph type="title"/>
          </p:nvPr>
        </p:nvSpPr>
        <p:spPr>
          <a:xfrm>
            <a:off x="1240790" y="190500"/>
            <a:ext cx="6760210" cy="492432"/>
          </a:xfrm>
          <a:prstGeom prst="rect">
            <a:avLst/>
          </a:prstGeom>
          <a:noFill/>
          <a:ln>
            <a:noFill/>
          </a:ln>
        </p:spPr>
        <p:txBody>
          <a:bodyPr spcFirstLastPara="1" wrap="square" lIns="0" tIns="60950" rIns="0" bIns="0" anchor="t" anchorCtr="0">
            <a:spAutoFit/>
          </a:bodyPr>
          <a:lstStyle/>
          <a:p>
            <a:pPr lvl="0"/>
            <a:r>
              <a:rPr lang="pt-PT" sz="2800" dirty="0"/>
              <a:t>Produtos locais </a:t>
            </a:r>
          </a:p>
        </p:txBody>
      </p:sp>
      <p:sp>
        <p:nvSpPr>
          <p:cNvPr id="777" name="Google Shape;777;p59"/>
          <p:cNvSpPr txBox="1"/>
          <p:nvPr/>
        </p:nvSpPr>
        <p:spPr>
          <a:xfrm>
            <a:off x="76200" y="723900"/>
            <a:ext cx="8915400" cy="4431942"/>
          </a:xfrm>
          <a:prstGeom prst="rect">
            <a:avLst/>
          </a:prstGeom>
          <a:noFill/>
          <a:ln>
            <a:noFill/>
          </a:ln>
        </p:spPr>
        <p:txBody>
          <a:bodyPr spcFirstLastPara="1" wrap="square" lIns="91425" tIns="45700" rIns="91425" bIns="45700" anchor="t" anchorCtr="0">
            <a:spAutoFit/>
          </a:bodyPr>
          <a:lstStyle/>
          <a:p>
            <a:pPr marL="285750" lvl="0" indent="-285750">
              <a:buFont typeface="Arial" panose="020B0604020202020204" pitchFamily="34" charset="0"/>
              <a:buChar char="•"/>
            </a:pPr>
            <a:r>
              <a:rPr lang="pt-PT" sz="1600" dirty="0">
                <a:solidFill>
                  <a:schemeClr val="dk1"/>
                </a:solidFill>
                <a:latin typeface="Calibri"/>
                <a:ea typeface="Calibri"/>
                <a:cs typeface="Calibri"/>
                <a:sym typeface="Calibri"/>
              </a:rPr>
              <a:t>Não existe uma definição comum de produtos alimentares locais </a:t>
            </a:r>
          </a:p>
          <a:p>
            <a:pPr marL="285750" lvl="0" indent="-285750">
              <a:buFont typeface="Arial" panose="020B0604020202020204" pitchFamily="34" charset="0"/>
              <a:buChar char="•"/>
            </a:pPr>
            <a:r>
              <a:rPr lang="pt-PT" sz="1600" dirty="0">
                <a:solidFill>
                  <a:schemeClr val="dk1"/>
                </a:solidFill>
                <a:latin typeface="Calibri"/>
                <a:ea typeface="Calibri"/>
                <a:cs typeface="Calibri"/>
                <a:sym typeface="Calibri"/>
              </a:rPr>
              <a:t>O conceito de produto alimentar local está ligado ao ato de consumo: a(s) fase(s) de produção do produto alimentar deve(m) ter lugar a uma distância geográfica considerada razoável pelo consumidor. </a:t>
            </a:r>
          </a:p>
          <a:p>
            <a:pPr marL="285750" lvl="0" indent="-285750">
              <a:buFont typeface="Arial" panose="020B0604020202020204" pitchFamily="34" charset="0"/>
              <a:buChar char="•"/>
            </a:pPr>
            <a:r>
              <a:rPr lang="pt-PT" sz="1600" dirty="0">
                <a:solidFill>
                  <a:schemeClr val="dk1"/>
                </a:solidFill>
                <a:latin typeface="Calibri"/>
                <a:ea typeface="Calibri"/>
                <a:cs typeface="Calibri"/>
                <a:sym typeface="Calibri"/>
              </a:rPr>
              <a:t>Esta distância é subjetiva (Relatório CGAAER n.º 20074 2021). Depende :</a:t>
            </a:r>
          </a:p>
          <a:p>
            <a:pPr marL="714375" lvl="2" indent="-285750">
              <a:buFont typeface="Arial" panose="020B0604020202020204" pitchFamily="34" charset="0"/>
              <a:buChar char="•"/>
            </a:pPr>
            <a:r>
              <a:rPr lang="pt-PT" dirty="0">
                <a:solidFill>
                  <a:schemeClr val="dk1"/>
                </a:solidFill>
                <a:latin typeface="Calibri"/>
                <a:ea typeface="Calibri"/>
                <a:cs typeface="Calibri"/>
                <a:sym typeface="Calibri"/>
              </a:rPr>
              <a:t>do produto consumido, dependendo se a produção é possível perto do local de consumo;</a:t>
            </a:r>
          </a:p>
          <a:p>
            <a:pPr marL="714375" lvl="2" indent="-285750">
              <a:buFont typeface="Arial" panose="020B0604020202020204" pitchFamily="34" charset="0"/>
              <a:buChar char="•"/>
            </a:pPr>
            <a:r>
              <a:rPr lang="pt-PT" dirty="0">
                <a:solidFill>
                  <a:schemeClr val="dk1"/>
                </a:solidFill>
                <a:latin typeface="Calibri"/>
                <a:ea typeface="Calibri"/>
                <a:cs typeface="Calibri"/>
                <a:sym typeface="Calibri"/>
              </a:rPr>
              <a:t>das eventuais fases de transformação e, portanto, do local de produção das matérias-primas;</a:t>
            </a:r>
          </a:p>
          <a:p>
            <a:pPr marL="714375" lvl="2" indent="-285750">
              <a:buFont typeface="Arial" panose="020B0604020202020204" pitchFamily="34" charset="0"/>
              <a:buChar char="•"/>
            </a:pPr>
            <a:r>
              <a:rPr lang="pt-PT" dirty="0">
                <a:solidFill>
                  <a:schemeClr val="dk1"/>
                </a:solidFill>
                <a:latin typeface="Calibri"/>
                <a:ea typeface="Calibri"/>
                <a:cs typeface="Calibri"/>
                <a:sym typeface="Calibri"/>
              </a:rPr>
              <a:t>eventualmente, do local de produção dos fatores de produção (por exemplo, alimentos para animais); </a:t>
            </a:r>
          </a:p>
          <a:p>
            <a:pPr marL="714375" lvl="2" indent="-285750">
              <a:buFont typeface="Arial" panose="020B0604020202020204" pitchFamily="34" charset="0"/>
              <a:buChar char="•"/>
            </a:pPr>
            <a:r>
              <a:rPr lang="pt-PT"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da escala geográfica: comuna/</a:t>
            </a:r>
            <a:r>
              <a:rPr lang="pt-PT" sz="1600"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ComCom</a:t>
            </a:r>
            <a:r>
              <a:rPr lang="pt-PT"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departamento, região, .... </a:t>
            </a:r>
          </a:p>
          <a:p>
            <a:pPr marL="285750" lvl="0" indent="-285750">
              <a:buFont typeface="Arial" panose="020B0604020202020204" pitchFamily="34" charset="0"/>
              <a:buChar char="•"/>
            </a:pPr>
            <a:r>
              <a:rPr lang="pt-PT"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Em França, o artigo 4.º do decreto de 10 de outubro de 2008, emitido para a aplicação dos artigos D. 654-3 a D. 654-5 do código rural, e relativo às regras sanitárias aplicáveis aos estabelecimentos de aves de capoeira e lagomorfos, define os pontos de venda a retalho locais como os situados num perímetro não superior a 80 km em torno do local.</a:t>
            </a:r>
          </a:p>
          <a:p>
            <a:pPr marL="285750" lvl="0" indent="-285750">
              <a:buFont typeface="Arial" panose="020B0604020202020204" pitchFamily="34" charset="0"/>
              <a:buChar char="•"/>
            </a:pPr>
            <a:r>
              <a:rPr lang="pt-PT" sz="1600" dirty="0" err="1">
                <a:latin typeface="Calibri" panose="020F0502020204030204" pitchFamily="34" charset="0"/>
                <a:ea typeface="Calibri" panose="020F0502020204030204" pitchFamily="34" charset="0"/>
                <a:cs typeface="Calibri" panose="020F0502020204030204" pitchFamily="34" charset="0"/>
              </a:rPr>
              <a:t>Ademe</a:t>
            </a:r>
            <a:r>
              <a:rPr lang="pt-PT" sz="1600" dirty="0">
                <a:latin typeface="Calibri" panose="020F0502020204030204" pitchFamily="34" charset="0"/>
                <a:ea typeface="Calibri" panose="020F0502020204030204" pitchFamily="34" charset="0"/>
                <a:cs typeface="Calibri" panose="020F0502020204030204" pitchFamily="34" charset="0"/>
              </a:rPr>
              <a:t> refere-se a um perímetro mais próximo que constitui os circuitos curtos locais: </a:t>
            </a:r>
            <a:r>
              <a:rPr lang="pt-PT" sz="1600" b="1" dirty="0">
                <a:latin typeface="Calibri" panose="020F0502020204030204" pitchFamily="34" charset="0"/>
                <a:ea typeface="Calibri" panose="020F0502020204030204" pitchFamily="34" charset="0"/>
                <a:cs typeface="Calibri" panose="020F0502020204030204" pitchFamily="34" charset="0"/>
              </a:rPr>
              <a:t>30 km para os produtos agrícolas simples e 80 km para os que necessitam de transformação</a:t>
            </a:r>
            <a:r>
              <a:rPr lang="pt-PT" sz="1600" dirty="0">
                <a:latin typeface="Calibri" panose="020F0502020204030204" pitchFamily="34" charset="0"/>
                <a:ea typeface="Calibri" panose="020F0502020204030204" pitchFamily="34" charset="0"/>
                <a:cs typeface="Calibri" panose="020F0502020204030204" pitchFamily="34" charset="0"/>
              </a:rPr>
              <a:t>.</a:t>
            </a:r>
          </a:p>
          <a:p>
            <a:pPr marL="285750" lvl="0" indent="-285750">
              <a:buFont typeface="Arial" panose="020B0604020202020204" pitchFamily="34" charset="0"/>
              <a:buChar char="•"/>
            </a:pPr>
            <a:r>
              <a:rPr lang="pt-PT" sz="1600" dirty="0">
                <a:latin typeface="Calibri" panose="020F0502020204030204" pitchFamily="34" charset="0"/>
                <a:ea typeface="Calibri" panose="020F0502020204030204" pitchFamily="34" charset="0"/>
                <a:cs typeface="Calibri" panose="020F0502020204030204" pitchFamily="34" charset="0"/>
              </a:rPr>
              <a:t>A noção de "cadeia alimentar curta local" (CACP) corresponde a produtos comercializados em circuitos curtos entre produtores e consumidores numa mesma região geográfica. No entanto, a extensão geográfica desta região não é especificada</a:t>
            </a:r>
            <a:endParaRPr lang="pt-PT"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781"/>
        <p:cNvGrpSpPr/>
        <p:nvPr/>
      </p:nvGrpSpPr>
      <p:grpSpPr>
        <a:xfrm>
          <a:off x="0" y="0"/>
          <a:ext cx="0" cy="0"/>
          <a:chOff x="0" y="0"/>
          <a:chExt cx="0" cy="0"/>
        </a:xfrm>
      </p:grpSpPr>
      <p:sp>
        <p:nvSpPr>
          <p:cNvPr id="782" name="Google Shape;782;p60"/>
          <p:cNvSpPr txBox="1">
            <a:spLocks noGrp="1"/>
          </p:cNvSpPr>
          <p:nvPr>
            <p:ph type="title"/>
          </p:nvPr>
        </p:nvSpPr>
        <p:spPr>
          <a:xfrm>
            <a:off x="3485998" y="359155"/>
            <a:ext cx="2633448" cy="407997"/>
          </a:xfrm>
          <a:prstGeom prst="rect">
            <a:avLst/>
          </a:prstGeom>
          <a:noFill/>
          <a:ln>
            <a:noFill/>
          </a:ln>
        </p:spPr>
        <p:txBody>
          <a:bodyPr spcFirstLastPara="1" wrap="square" lIns="0" tIns="12700" rIns="0" bIns="0" anchor="t" anchorCtr="0">
            <a:spAutoFit/>
          </a:bodyPr>
          <a:lstStyle/>
          <a:p>
            <a:pPr marL="12700" marR="704850" lvl="0">
              <a:lnSpc>
                <a:spcPct val="106666"/>
              </a:lnSpc>
              <a:buClr>
                <a:schemeClr val="dk1"/>
              </a:buClr>
              <a:buSzPts val="1800"/>
            </a:pPr>
            <a:r>
              <a:rPr lang="pt-PT" sz="2400" b="1" dirty="0"/>
              <a:t>Vantagens </a:t>
            </a:r>
          </a:p>
        </p:txBody>
      </p:sp>
      <p:sp>
        <p:nvSpPr>
          <p:cNvPr id="783" name="Google Shape;783;p60"/>
          <p:cNvSpPr txBox="1"/>
          <p:nvPr/>
        </p:nvSpPr>
        <p:spPr>
          <a:xfrm>
            <a:off x="481510" y="1139444"/>
            <a:ext cx="8281490" cy="4195231"/>
          </a:xfrm>
          <a:prstGeom prst="rect">
            <a:avLst/>
          </a:prstGeom>
          <a:noFill/>
          <a:ln>
            <a:noFill/>
          </a:ln>
        </p:spPr>
        <p:txBody>
          <a:bodyPr spcFirstLastPara="1" wrap="square" lIns="0" tIns="45700" rIns="0" bIns="0" anchor="t" anchorCtr="0">
            <a:spAutoFit/>
          </a:bodyPr>
          <a:lstStyle/>
          <a:p>
            <a:pPr marL="298450" marR="704850" lvl="0" indent="-285750">
              <a:lnSpc>
                <a:spcPct val="106666"/>
              </a:lnSpc>
              <a:buClr>
                <a:schemeClr val="dk1"/>
              </a:buClr>
              <a:buSzPts val="1800"/>
              <a:buFont typeface="Noto Sans Symbols"/>
              <a:buChar char="▪"/>
            </a:pPr>
            <a:r>
              <a:rPr lang="pt-PT" sz="1800" dirty="0">
                <a:solidFill>
                  <a:schemeClr val="dk1"/>
                </a:solidFill>
                <a:latin typeface="Calibri"/>
                <a:ea typeface="Calibri"/>
                <a:cs typeface="Calibri"/>
                <a:sym typeface="Calibri"/>
              </a:rPr>
              <a:t>Uma relocalização implícita: formas de produção mais sustentáveis do ponto de vista social, ambiental e económico. Melhor controlo da segurança alimentar a nível regional. </a:t>
            </a:r>
          </a:p>
          <a:p>
            <a:pPr marL="906463" marR="704850" lvl="2" indent="-285750">
              <a:lnSpc>
                <a:spcPct val="106666"/>
              </a:lnSpc>
              <a:buClr>
                <a:schemeClr val="dk1"/>
              </a:buClr>
              <a:buSzPts val="1800"/>
              <a:buFont typeface="Arial" panose="020B0604020202020204" pitchFamily="34" charset="0"/>
              <a:buChar char="•"/>
            </a:pPr>
            <a:r>
              <a:rPr lang="pt-PT" sz="1800" dirty="0">
                <a:solidFill>
                  <a:schemeClr val="dk1"/>
                </a:solidFill>
                <a:latin typeface="Calibri"/>
                <a:ea typeface="Calibri"/>
                <a:cs typeface="Calibri"/>
                <a:sym typeface="Calibri"/>
              </a:rPr>
              <a:t>Melhor redistribuição do VA aos agricultores </a:t>
            </a:r>
          </a:p>
          <a:p>
            <a:pPr marL="906463" marR="704850" lvl="2" indent="-285750">
              <a:lnSpc>
                <a:spcPct val="106666"/>
              </a:lnSpc>
              <a:buClr>
                <a:schemeClr val="dk1"/>
              </a:buClr>
              <a:buSzPts val="1800"/>
              <a:buFont typeface="Arial" panose="020B0604020202020204" pitchFamily="34" charset="0"/>
              <a:buChar char="•"/>
            </a:pPr>
            <a:r>
              <a:rPr lang="pt-PT" sz="1800" dirty="0">
                <a:solidFill>
                  <a:schemeClr val="dk1"/>
                </a:solidFill>
                <a:latin typeface="Calibri"/>
                <a:ea typeface="Calibri"/>
                <a:cs typeface="Calibri"/>
                <a:sym typeface="Calibri"/>
              </a:rPr>
              <a:t>Renovação das ligações urbano-rurais, valorização da profissão de agricultor, revitalização dos territórios locais através da atividade agrícola e do consumo alimentar.</a:t>
            </a:r>
          </a:p>
          <a:p>
            <a:pPr marL="906463" marR="704850" lvl="2" indent="-285750">
              <a:lnSpc>
                <a:spcPct val="106666"/>
              </a:lnSpc>
              <a:buClr>
                <a:schemeClr val="dk1"/>
              </a:buClr>
              <a:buSzPts val="1800"/>
              <a:buFont typeface="Arial" panose="020B0604020202020204" pitchFamily="34" charset="0"/>
              <a:buChar char="•"/>
            </a:pPr>
            <a:r>
              <a:rPr lang="pt-PT" sz="1800" dirty="0">
                <a:solidFill>
                  <a:schemeClr val="dk1"/>
                </a:solidFill>
                <a:latin typeface="Calibri"/>
                <a:ea typeface="Calibri"/>
                <a:cs typeface="Calibri"/>
                <a:sym typeface="Calibri"/>
              </a:rPr>
              <a:t>Capacidade de preservar melhor os recursos naturais. </a:t>
            </a:r>
          </a:p>
          <a:p>
            <a:pPr marL="298450" marR="704850" lvl="0" indent="-285750">
              <a:lnSpc>
                <a:spcPct val="106666"/>
              </a:lnSpc>
              <a:buClr>
                <a:schemeClr val="dk1"/>
              </a:buClr>
              <a:buSzPts val="1800"/>
              <a:buFont typeface="Noto Sans Symbols"/>
              <a:buChar char="▪"/>
            </a:pPr>
            <a:r>
              <a:rPr lang="pt-PT" sz="1800" dirty="0">
                <a:solidFill>
                  <a:schemeClr val="dk1"/>
                </a:solidFill>
                <a:latin typeface="Calibri"/>
                <a:ea typeface="Calibri"/>
                <a:cs typeface="Calibri"/>
                <a:sym typeface="Calibri"/>
              </a:rPr>
              <a:t>Para os produtores, o envolvimento nos circuitos alimentares locais é tanto mais fácil quanto mais estiverem integrados num coletivo de produtores (cf. trabalho CASDAR 2010 - referências para os circuitos curtos). </a:t>
            </a:r>
          </a:p>
          <a:p>
            <a:pPr marL="298450" marR="704850" lvl="0" indent="-285750">
              <a:lnSpc>
                <a:spcPct val="106666"/>
              </a:lnSpc>
              <a:buClr>
                <a:schemeClr val="dk1"/>
              </a:buClr>
              <a:buSzPts val="1800"/>
              <a:buFont typeface="Noto Sans Symbols"/>
              <a:buChar char="▪"/>
            </a:pPr>
            <a:r>
              <a:rPr lang="pt-PT" sz="1800" dirty="0">
                <a:solidFill>
                  <a:schemeClr val="dk1"/>
                </a:solidFill>
                <a:latin typeface="Calibri"/>
                <a:ea typeface="Calibri"/>
                <a:cs typeface="Calibri"/>
                <a:sym typeface="Calibri"/>
              </a:rPr>
              <a:t>A venda de produtos locais contribui para estabilizar os rendimentos dos produtores envolvidos (melhor diversificação dos mercados; segurança dos fluxos de caixa; redução da volatilidade dos preços).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787"/>
        <p:cNvGrpSpPr/>
        <p:nvPr/>
      </p:nvGrpSpPr>
      <p:grpSpPr>
        <a:xfrm>
          <a:off x="0" y="0"/>
          <a:ext cx="0" cy="0"/>
          <a:chOff x="0" y="0"/>
          <a:chExt cx="0" cy="0"/>
        </a:xfrm>
      </p:grpSpPr>
      <p:sp>
        <p:nvSpPr>
          <p:cNvPr id="788" name="Google Shape;788;p61"/>
          <p:cNvSpPr txBox="1">
            <a:spLocks noGrp="1"/>
          </p:cNvSpPr>
          <p:nvPr>
            <p:ph type="title"/>
          </p:nvPr>
        </p:nvSpPr>
        <p:spPr>
          <a:xfrm>
            <a:off x="3984937" y="359155"/>
            <a:ext cx="1653863" cy="382156"/>
          </a:xfrm>
          <a:prstGeom prst="rect">
            <a:avLst/>
          </a:prstGeom>
          <a:noFill/>
          <a:ln>
            <a:noFill/>
          </a:ln>
        </p:spPr>
        <p:txBody>
          <a:bodyPr spcFirstLastPara="1" wrap="square" lIns="0" tIns="12700" rIns="0" bIns="0" anchor="t" anchorCtr="0">
            <a:spAutoFit/>
          </a:bodyPr>
          <a:lstStyle/>
          <a:p>
            <a:pPr marL="12700" lvl="0"/>
            <a:r>
              <a:rPr lang="pt-PT" sz="2400" b="1" dirty="0">
                <a:solidFill>
                  <a:srgbClr val="385723"/>
                </a:solidFill>
              </a:rPr>
              <a:t>Dificuldades </a:t>
            </a:r>
            <a:endParaRPr sz="2400" dirty="0">
              <a:latin typeface="Calibri"/>
              <a:ea typeface="Calibri"/>
              <a:cs typeface="Calibri"/>
              <a:sym typeface="Calibri"/>
            </a:endParaRPr>
          </a:p>
        </p:txBody>
      </p:sp>
      <p:sp>
        <p:nvSpPr>
          <p:cNvPr id="789" name="Google Shape;789;p61"/>
          <p:cNvSpPr txBox="1"/>
          <p:nvPr/>
        </p:nvSpPr>
        <p:spPr>
          <a:xfrm>
            <a:off x="383540" y="1140460"/>
            <a:ext cx="8178800" cy="3549048"/>
          </a:xfrm>
          <a:prstGeom prst="rect">
            <a:avLst/>
          </a:prstGeom>
          <a:noFill/>
          <a:ln>
            <a:noFill/>
          </a:ln>
        </p:spPr>
        <p:txBody>
          <a:bodyPr spcFirstLastPara="1" wrap="square" lIns="0" tIns="40000" rIns="0" bIns="0" anchor="t" anchorCtr="0">
            <a:spAutoFit/>
          </a:bodyPr>
          <a:lstStyle/>
          <a:p>
            <a:pPr marL="12700" lvl="0">
              <a:buClr>
                <a:schemeClr val="dk1"/>
              </a:buClr>
              <a:buSzPts val="1500"/>
            </a:pPr>
            <a:r>
              <a:rPr lang="pt-PT" sz="1500" b="1" dirty="0">
                <a:solidFill>
                  <a:schemeClr val="dk1"/>
                </a:solidFill>
                <a:latin typeface="Calibri"/>
                <a:ea typeface="Calibri"/>
                <a:cs typeface="Calibri"/>
                <a:sym typeface="Calibri"/>
              </a:rPr>
              <a:t>Dificuldades sentidas pelos produtores: </a:t>
            </a:r>
          </a:p>
          <a:p>
            <a:pPr marL="298450" lvl="0" indent="-285750">
              <a:buClr>
                <a:schemeClr val="dk1"/>
              </a:buClr>
              <a:buSzPts val="1500"/>
              <a:buFont typeface="Arial" panose="020B0604020202020204" pitchFamily="34" charset="0"/>
              <a:buChar char="•"/>
            </a:pPr>
            <a:r>
              <a:rPr lang="pt-PT" sz="1500" dirty="0">
                <a:solidFill>
                  <a:schemeClr val="dk1"/>
                </a:solidFill>
                <a:latin typeface="Calibri"/>
                <a:ea typeface="Calibri"/>
                <a:cs typeface="Calibri"/>
                <a:sym typeface="Calibri"/>
              </a:rPr>
              <a:t>Por vezes, investimentos importantes (por exemplo, instrumentos de transformação) e o risco de dependência de um único ponto de venda, </a:t>
            </a:r>
          </a:p>
          <a:p>
            <a:pPr marL="298450" lvl="0" indent="-285750">
              <a:buClr>
                <a:schemeClr val="dk1"/>
              </a:buClr>
              <a:buSzPts val="1500"/>
              <a:buFont typeface="Arial" panose="020B0604020202020204" pitchFamily="34" charset="0"/>
              <a:buChar char="•"/>
            </a:pPr>
            <a:r>
              <a:rPr lang="pt-PT" sz="1500" dirty="0">
                <a:solidFill>
                  <a:schemeClr val="dk1"/>
                </a:solidFill>
                <a:latin typeface="Calibri"/>
                <a:ea typeface="Calibri"/>
                <a:cs typeface="Calibri"/>
                <a:sym typeface="Calibri"/>
              </a:rPr>
              <a:t>O tempo e a disponibilidade para a comercialização (deslocações, angariação de clientela), a organização do trabalho (as vendas são frequentemente assumidas pelo cônjuge), a procura da clientela, a concorrência, as competências de comercialização ("é um outro trabalho"), os custos da mão de obra e a formação dos preços. </a:t>
            </a:r>
          </a:p>
          <a:p>
            <a:pPr marL="298450" lvl="0" indent="-285750">
              <a:buClr>
                <a:schemeClr val="dk1"/>
              </a:buClr>
              <a:buSzPts val="1500"/>
              <a:buFont typeface="Arial" panose="020B0604020202020204" pitchFamily="34" charset="0"/>
              <a:buChar char="•"/>
            </a:pPr>
            <a:r>
              <a:rPr lang="pt-PT" sz="1500" dirty="0">
                <a:solidFill>
                  <a:schemeClr val="dk1"/>
                </a:solidFill>
                <a:latin typeface="Calibri"/>
                <a:ea typeface="Calibri"/>
                <a:cs typeface="Calibri"/>
                <a:sym typeface="Calibri"/>
              </a:rPr>
              <a:t>Não está provada qualquer relação de causalidade entre o carácter local de um produto e as suas qualidades nutricionais... ainda que um estudo italiano mostre uma correlação positiva com a redução da obesidade (os consumidores prestam mais atenção à sua alimentação global, à </a:t>
            </a:r>
            <a:r>
              <a:rPr lang="pt-PT" sz="1500" dirty="0" err="1">
                <a:solidFill>
                  <a:schemeClr val="dk1"/>
                </a:solidFill>
                <a:latin typeface="Calibri"/>
                <a:ea typeface="Calibri"/>
                <a:cs typeface="Calibri"/>
                <a:sym typeface="Calibri"/>
              </a:rPr>
              <a:t>sobre-representação</a:t>
            </a:r>
            <a:r>
              <a:rPr lang="pt-PT" sz="1500" dirty="0">
                <a:solidFill>
                  <a:schemeClr val="dk1"/>
                </a:solidFill>
                <a:latin typeface="Calibri"/>
                <a:ea typeface="Calibri"/>
                <a:cs typeface="Calibri"/>
                <a:sym typeface="Calibri"/>
              </a:rPr>
              <a:t> de frutas e legumes frescos, à atenção ao seu estilo de vida...). </a:t>
            </a:r>
          </a:p>
          <a:p>
            <a:pPr marL="298450" lvl="0" indent="-285750">
              <a:buClr>
                <a:schemeClr val="dk1"/>
              </a:buClr>
              <a:buSzPts val="1500"/>
              <a:buFont typeface="Arial" panose="020B0604020202020204" pitchFamily="34" charset="0"/>
              <a:buChar char="•"/>
            </a:pPr>
            <a:r>
              <a:rPr lang="pt-PT" sz="1500" dirty="0">
                <a:solidFill>
                  <a:schemeClr val="dk1"/>
                </a:solidFill>
                <a:latin typeface="Calibri"/>
                <a:ea typeface="Calibri"/>
                <a:cs typeface="Calibri"/>
                <a:sym typeface="Calibri"/>
              </a:rPr>
              <a:t>O impacto ambiental dos alimentos depende dos métodos de produção e das cadeias de abastecimento + limitar os produtos que requerem fatores de produção com um impacto ambiental significativo (por exemplo, bagaço de soja importado), + no caso das frutas e produtos hortícolas, evitar a produção em estufas aquecidas).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793"/>
        <p:cNvGrpSpPr/>
        <p:nvPr/>
      </p:nvGrpSpPr>
      <p:grpSpPr>
        <a:xfrm>
          <a:off x="0" y="0"/>
          <a:ext cx="0" cy="0"/>
          <a:chOff x="0" y="0"/>
          <a:chExt cx="0" cy="0"/>
        </a:xfrm>
      </p:grpSpPr>
      <p:sp>
        <p:nvSpPr>
          <p:cNvPr id="794" name="Google Shape;794;p62"/>
          <p:cNvSpPr txBox="1">
            <a:spLocks noGrp="1"/>
          </p:cNvSpPr>
          <p:nvPr>
            <p:ph type="title"/>
          </p:nvPr>
        </p:nvSpPr>
        <p:spPr>
          <a:xfrm>
            <a:off x="1066800" y="318007"/>
            <a:ext cx="6974423" cy="505267"/>
          </a:xfrm>
          <a:prstGeom prst="rect">
            <a:avLst/>
          </a:prstGeom>
          <a:noFill/>
          <a:ln>
            <a:noFill/>
          </a:ln>
        </p:spPr>
        <p:txBody>
          <a:bodyPr spcFirstLastPara="1" wrap="square" lIns="0" tIns="12700" rIns="0" bIns="0" anchor="t" anchorCtr="0">
            <a:spAutoFit/>
          </a:bodyPr>
          <a:lstStyle/>
          <a:p>
            <a:r>
              <a:rPr lang="pt-PT" b="1" dirty="0"/>
              <a:t>Conclusão: condições de sucesso </a:t>
            </a:r>
          </a:p>
        </p:txBody>
      </p:sp>
      <p:sp>
        <p:nvSpPr>
          <p:cNvPr id="795" name="Google Shape;795;p62"/>
          <p:cNvSpPr txBox="1"/>
          <p:nvPr/>
        </p:nvSpPr>
        <p:spPr>
          <a:xfrm>
            <a:off x="561340" y="952500"/>
            <a:ext cx="8201660" cy="4311929"/>
          </a:xfrm>
          <a:prstGeom prst="rect">
            <a:avLst/>
          </a:prstGeom>
          <a:noFill/>
          <a:ln>
            <a:noFill/>
          </a:ln>
        </p:spPr>
        <p:txBody>
          <a:bodyPr spcFirstLastPara="1" wrap="square" lIns="0" tIns="45700" rIns="0" bIns="0" anchor="t" anchorCtr="0">
            <a:spAutoFit/>
          </a:bodyPr>
          <a:lstStyle/>
          <a:p>
            <a:pPr marL="184150" marR="557530" lvl="0" indent="-171450">
              <a:lnSpc>
                <a:spcPct val="109523"/>
              </a:lnSpc>
              <a:buClr>
                <a:schemeClr val="dk1"/>
              </a:buClr>
              <a:buSzPts val="2100"/>
              <a:buFont typeface="Arial"/>
              <a:buChar char="•"/>
            </a:pPr>
            <a:r>
              <a:rPr lang="pt-PT" sz="2100" dirty="0">
                <a:solidFill>
                  <a:schemeClr val="dk1"/>
                </a:solidFill>
                <a:latin typeface="Calibri"/>
                <a:ea typeface="Calibri"/>
                <a:cs typeface="Calibri"/>
                <a:sym typeface="Calibri"/>
              </a:rPr>
              <a:t>Um "terreno fértil" favorável à emergência de um projeto (recursos, atores, necessidade de mudança, dinâmicas coletivas, etc.) </a:t>
            </a:r>
          </a:p>
          <a:p>
            <a:pPr marL="184150" marR="557530" lvl="0" indent="-171450">
              <a:lnSpc>
                <a:spcPct val="109523"/>
              </a:lnSpc>
              <a:buClr>
                <a:schemeClr val="dk1"/>
              </a:buClr>
              <a:buSzPts val="2100"/>
              <a:buFont typeface="Arial"/>
              <a:buChar char="•"/>
            </a:pPr>
            <a:r>
              <a:rPr lang="pt-PT" sz="2100" dirty="0">
                <a:solidFill>
                  <a:schemeClr val="dk1"/>
                </a:solidFill>
                <a:latin typeface="Calibri"/>
                <a:ea typeface="Calibri"/>
                <a:cs typeface="Calibri"/>
                <a:sym typeface="Calibri"/>
              </a:rPr>
              <a:t>Fazer do território a base da formulação do projeto turístico (valores, recursos, reconhecidos e partilhados pelos diferentes atores) </a:t>
            </a:r>
          </a:p>
          <a:p>
            <a:pPr marL="184150" marR="557530" lvl="0" indent="-171450">
              <a:lnSpc>
                <a:spcPct val="109523"/>
              </a:lnSpc>
              <a:buClr>
                <a:schemeClr val="dk1"/>
              </a:buClr>
              <a:buSzPts val="2100"/>
              <a:buFont typeface="Arial"/>
              <a:buChar char="•"/>
            </a:pPr>
            <a:r>
              <a:rPr lang="pt-PT" sz="2100" dirty="0">
                <a:solidFill>
                  <a:schemeClr val="dk1"/>
                </a:solidFill>
                <a:latin typeface="Calibri"/>
                <a:ea typeface="Calibri"/>
                <a:cs typeface="Calibri"/>
                <a:sym typeface="Calibri"/>
              </a:rPr>
              <a:t>Criar ofertas inovadoras que qualifiquem </a:t>
            </a:r>
            <a:r>
              <a:rPr lang="pt-PT" sz="2100">
                <a:solidFill>
                  <a:schemeClr val="dk1"/>
                </a:solidFill>
                <a:latin typeface="Calibri"/>
                <a:ea typeface="Calibri"/>
                <a:cs typeface="Calibri"/>
                <a:sym typeface="Calibri"/>
              </a:rPr>
              <a:t>e distingam</a:t>
            </a:r>
          </a:p>
          <a:p>
            <a:pPr marL="184150" marR="557530" lvl="0" indent="-171450">
              <a:lnSpc>
                <a:spcPct val="109523"/>
              </a:lnSpc>
              <a:buClr>
                <a:schemeClr val="dk1"/>
              </a:buClr>
              <a:buSzPts val="2100"/>
              <a:buFont typeface="Arial"/>
              <a:buChar char="•"/>
            </a:pPr>
            <a:r>
              <a:rPr lang="pt-PT" sz="2100">
                <a:solidFill>
                  <a:schemeClr val="dk1"/>
                </a:solidFill>
                <a:latin typeface="Calibri"/>
                <a:ea typeface="Calibri"/>
                <a:cs typeface="Calibri"/>
                <a:sym typeface="Calibri"/>
              </a:rPr>
              <a:t>Assegurar </a:t>
            </a:r>
            <a:r>
              <a:rPr lang="pt-PT" sz="2100" dirty="0">
                <a:solidFill>
                  <a:schemeClr val="dk1"/>
                </a:solidFill>
                <a:latin typeface="Calibri"/>
                <a:ea typeface="Calibri"/>
                <a:cs typeface="Calibri"/>
                <a:sym typeface="Calibri"/>
              </a:rPr>
              <a:t>a coerência territorial e a articulação das diferentes escalas </a:t>
            </a:r>
          </a:p>
          <a:p>
            <a:pPr marL="184150" marR="557530" lvl="0" indent="-171450">
              <a:lnSpc>
                <a:spcPct val="109523"/>
              </a:lnSpc>
              <a:buClr>
                <a:schemeClr val="dk1"/>
              </a:buClr>
              <a:buSzPts val="2100"/>
              <a:buFont typeface="Arial"/>
              <a:buChar char="•"/>
            </a:pPr>
            <a:r>
              <a:rPr lang="pt-PT" sz="2100" dirty="0">
                <a:solidFill>
                  <a:schemeClr val="dk1"/>
                </a:solidFill>
                <a:latin typeface="Calibri"/>
                <a:ea typeface="Calibri"/>
                <a:cs typeface="Calibri"/>
                <a:sym typeface="Calibri"/>
              </a:rPr>
              <a:t>Estabelecer condições de governação e de engenharia favoráveis ao desenvolvimento sustentável do projeto turístico regional </a:t>
            </a:r>
          </a:p>
          <a:p>
            <a:pPr marL="184150" marR="557530" lvl="0" indent="-171450">
              <a:lnSpc>
                <a:spcPct val="109523"/>
              </a:lnSpc>
              <a:buClr>
                <a:schemeClr val="dk1"/>
              </a:buClr>
              <a:buSzPts val="2100"/>
              <a:buFont typeface="Arial"/>
              <a:buChar char="•"/>
            </a:pPr>
            <a:r>
              <a:rPr lang="pt-PT" sz="2100" dirty="0">
                <a:solidFill>
                  <a:schemeClr val="dk1"/>
                </a:solidFill>
                <a:latin typeface="Calibri"/>
                <a:ea typeface="Calibri"/>
                <a:cs typeface="Calibri"/>
                <a:sym typeface="Calibri"/>
              </a:rPr>
              <a:t>Envolver os atores num coletivo que aprende e evolui, valorizando cada um deles.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77"/>
        <p:cNvGrpSpPr/>
        <p:nvPr/>
      </p:nvGrpSpPr>
      <p:grpSpPr>
        <a:xfrm>
          <a:off x="0" y="0"/>
          <a:ext cx="0" cy="0"/>
          <a:chOff x="0" y="0"/>
          <a:chExt cx="0" cy="0"/>
        </a:xfrm>
      </p:grpSpPr>
      <p:sp>
        <p:nvSpPr>
          <p:cNvPr id="78" name="Google Shape;78;p12"/>
          <p:cNvSpPr txBox="1"/>
          <p:nvPr/>
        </p:nvSpPr>
        <p:spPr>
          <a:xfrm>
            <a:off x="685800" y="342900"/>
            <a:ext cx="7903210" cy="4139595"/>
          </a:xfrm>
          <a:prstGeom prst="rect">
            <a:avLst/>
          </a:prstGeom>
          <a:noFill/>
          <a:ln>
            <a:noFill/>
          </a:ln>
        </p:spPr>
        <p:txBody>
          <a:bodyPr spcFirstLastPara="1" wrap="square" lIns="0" tIns="76200" rIns="0" bIns="0" anchor="t" anchorCtr="0">
            <a:spAutoFit/>
          </a:bodyPr>
          <a:lstStyle/>
          <a:p>
            <a:pPr marL="12700" lvl="0"/>
            <a:r>
              <a:rPr lang="pt-PT" sz="2400" dirty="0">
                <a:solidFill>
                  <a:schemeClr val="dk1"/>
                </a:solidFill>
                <a:latin typeface="Calibri"/>
                <a:ea typeface="Calibri"/>
                <a:cs typeface="Calibri"/>
                <a:sym typeface="Calibri"/>
              </a:rPr>
              <a:t>Nomeadamente:</a:t>
            </a:r>
          </a:p>
          <a:p>
            <a:pPr marL="355600" lvl="0" indent="-342900">
              <a:buFont typeface="Arial" panose="020B0604020202020204" pitchFamily="34" charset="0"/>
              <a:buChar char="•"/>
            </a:pPr>
            <a:r>
              <a:rPr lang="pt-PT" sz="2400" dirty="0">
                <a:solidFill>
                  <a:schemeClr val="dk1"/>
                </a:solidFill>
                <a:latin typeface="Calibri"/>
                <a:ea typeface="Calibri"/>
                <a:cs typeface="Calibri"/>
                <a:sym typeface="Calibri"/>
              </a:rPr>
              <a:t>Sensibilização e mobilização local (acontecimentos, uma crise que desencadeie um movimento, etc.). </a:t>
            </a:r>
          </a:p>
          <a:p>
            <a:pPr marL="355600" lvl="0" indent="-342900">
              <a:buFont typeface="Arial" panose="020B0604020202020204" pitchFamily="34" charset="0"/>
              <a:buChar char="•"/>
            </a:pPr>
            <a:r>
              <a:rPr lang="pt-PT" sz="2400" dirty="0">
                <a:solidFill>
                  <a:schemeClr val="dk1"/>
                </a:solidFill>
                <a:latin typeface="Calibri"/>
                <a:ea typeface="Calibri"/>
                <a:cs typeface="Calibri"/>
                <a:sym typeface="Calibri"/>
              </a:rPr>
              <a:t>Divulgação junto da coletividade local</a:t>
            </a:r>
          </a:p>
          <a:p>
            <a:pPr marL="355600" lvl="0" indent="-342900">
              <a:buFont typeface="Arial" panose="020B0604020202020204" pitchFamily="34" charset="0"/>
              <a:buChar char="•"/>
            </a:pPr>
            <a:r>
              <a:rPr lang="pt-PT" sz="2400" dirty="0">
                <a:solidFill>
                  <a:schemeClr val="dk1"/>
                </a:solidFill>
                <a:latin typeface="Calibri"/>
                <a:ea typeface="Calibri"/>
                <a:cs typeface="Calibri"/>
                <a:sym typeface="Calibri"/>
              </a:rPr>
              <a:t>Avaliação do território: análise, desafios e meios de ação identificados</a:t>
            </a:r>
          </a:p>
          <a:p>
            <a:pPr marL="355600" lvl="0" indent="-342900">
              <a:buFont typeface="Arial" panose="020B0604020202020204" pitchFamily="34" charset="0"/>
              <a:buChar char="•"/>
            </a:pPr>
            <a:r>
              <a:rPr lang="pt-PT" sz="2400" dirty="0">
                <a:solidFill>
                  <a:schemeClr val="dk1"/>
                </a:solidFill>
                <a:latin typeface="Calibri"/>
                <a:ea typeface="Calibri"/>
                <a:cs typeface="Calibri"/>
                <a:sym typeface="Calibri"/>
              </a:rPr>
              <a:t>Definição de estratégias, orientações com </a:t>
            </a:r>
            <a:r>
              <a:rPr lang="pt-PT" sz="2400" dirty="0" err="1">
                <a:solidFill>
                  <a:schemeClr val="dk1"/>
                </a:solidFill>
                <a:latin typeface="Calibri"/>
                <a:ea typeface="Calibri"/>
                <a:cs typeface="Calibri"/>
                <a:sym typeface="Calibri"/>
              </a:rPr>
              <a:t>acções</a:t>
            </a:r>
            <a:r>
              <a:rPr lang="pt-PT" sz="2400" dirty="0">
                <a:solidFill>
                  <a:schemeClr val="dk1"/>
                </a:solidFill>
                <a:latin typeface="Calibri"/>
                <a:ea typeface="Calibri"/>
                <a:cs typeface="Calibri"/>
                <a:sym typeface="Calibri"/>
              </a:rPr>
              <a:t> específicas, cenários, calendário, fontes de financiamento</a:t>
            </a:r>
          </a:p>
          <a:p>
            <a:pPr marL="355600" lvl="0" indent="-342900">
              <a:buFont typeface="Arial" panose="020B0604020202020204" pitchFamily="34" charset="0"/>
              <a:buChar char="•"/>
            </a:pPr>
            <a:r>
              <a:rPr lang="pt-PT" sz="2400" dirty="0">
                <a:solidFill>
                  <a:schemeClr val="dk1"/>
                </a:solidFill>
                <a:latin typeface="Calibri"/>
                <a:ea typeface="Calibri"/>
                <a:cs typeface="Calibri"/>
                <a:sym typeface="Calibri"/>
              </a:rPr>
              <a:t>Negociação com as partes interessadas</a:t>
            </a:r>
          </a:p>
          <a:p>
            <a:pPr marL="355600" lvl="0" indent="-342900">
              <a:buFont typeface="Arial" panose="020B0604020202020204" pitchFamily="34" charset="0"/>
              <a:buChar char="•"/>
            </a:pPr>
            <a:r>
              <a:rPr lang="pt-PT" sz="2400" dirty="0">
                <a:solidFill>
                  <a:schemeClr val="dk1"/>
                </a:solidFill>
                <a:latin typeface="Calibri"/>
                <a:ea typeface="Calibri"/>
                <a:cs typeface="Calibri"/>
                <a:sym typeface="Calibri"/>
              </a:rPr>
              <a:t>Desenvolvimento e implementação do projeto, execução</a:t>
            </a:r>
          </a:p>
          <a:p>
            <a:pPr marL="355600" lvl="0" indent="-342900">
              <a:buFont typeface="Arial" panose="020B0604020202020204" pitchFamily="34" charset="0"/>
              <a:buChar char="•"/>
            </a:pPr>
            <a:r>
              <a:rPr lang="pt-PT" sz="2400" dirty="0">
                <a:solidFill>
                  <a:schemeClr val="dk1"/>
                </a:solidFill>
                <a:latin typeface="Calibri"/>
                <a:ea typeface="Calibri"/>
                <a:cs typeface="Calibri"/>
                <a:sym typeface="Calibri"/>
              </a:rPr>
              <a:t>Avaliação formal ou informal</a:t>
            </a:r>
            <a:endParaRPr sz="2400" dirty="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82"/>
        <p:cNvGrpSpPr/>
        <p:nvPr/>
      </p:nvGrpSpPr>
      <p:grpSpPr>
        <a:xfrm>
          <a:off x="0" y="0"/>
          <a:ext cx="0" cy="0"/>
          <a:chOff x="0" y="0"/>
          <a:chExt cx="0" cy="0"/>
        </a:xfrm>
      </p:grpSpPr>
      <p:pic>
        <p:nvPicPr>
          <p:cNvPr id="83" name="Google Shape;83;p13"/>
          <p:cNvPicPr preferRelativeResize="0"/>
          <p:nvPr/>
        </p:nvPicPr>
        <p:blipFill rotWithShape="1">
          <a:blip r:embed="rId3">
            <a:alphaModFix/>
          </a:blip>
          <a:srcRect/>
          <a:stretch/>
        </p:blipFill>
        <p:spPr>
          <a:xfrm>
            <a:off x="2047640" y="0"/>
            <a:ext cx="5048718" cy="57149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87"/>
        <p:cNvGrpSpPr/>
        <p:nvPr/>
      </p:nvGrpSpPr>
      <p:grpSpPr>
        <a:xfrm>
          <a:off x="0" y="0"/>
          <a:ext cx="0" cy="0"/>
          <a:chOff x="0" y="0"/>
          <a:chExt cx="0" cy="0"/>
        </a:xfrm>
      </p:grpSpPr>
      <p:sp>
        <p:nvSpPr>
          <p:cNvPr id="88" name="Google Shape;88;p14"/>
          <p:cNvSpPr/>
          <p:nvPr/>
        </p:nvSpPr>
        <p:spPr>
          <a:xfrm>
            <a:off x="1143651" y="2442358"/>
            <a:ext cx="1884045" cy="1554480"/>
          </a:xfrm>
          <a:custGeom>
            <a:avLst/>
            <a:gdLst/>
            <a:ahLst/>
            <a:cxnLst/>
            <a:rect l="l" t="t" r="r" b="b"/>
            <a:pathLst>
              <a:path w="1884045" h="1554479" extrusionOk="0">
                <a:moveTo>
                  <a:pt x="0" y="155392"/>
                </a:moveTo>
                <a:lnTo>
                  <a:pt x="7922" y="106276"/>
                </a:lnTo>
                <a:lnTo>
                  <a:pt x="29981" y="63619"/>
                </a:lnTo>
                <a:lnTo>
                  <a:pt x="63619" y="29981"/>
                </a:lnTo>
                <a:lnTo>
                  <a:pt x="106276" y="7922"/>
                </a:lnTo>
                <a:lnTo>
                  <a:pt x="155392" y="0"/>
                </a:lnTo>
                <a:lnTo>
                  <a:pt x="1728626" y="0"/>
                </a:lnTo>
                <a:lnTo>
                  <a:pt x="1777741" y="7922"/>
                </a:lnTo>
                <a:lnTo>
                  <a:pt x="1820398" y="29981"/>
                </a:lnTo>
                <a:lnTo>
                  <a:pt x="1854036" y="63619"/>
                </a:lnTo>
                <a:lnTo>
                  <a:pt x="1876095" y="106276"/>
                </a:lnTo>
                <a:lnTo>
                  <a:pt x="1884018" y="155392"/>
                </a:lnTo>
                <a:lnTo>
                  <a:pt x="1884018" y="1398529"/>
                </a:lnTo>
                <a:lnTo>
                  <a:pt x="1876095" y="1447644"/>
                </a:lnTo>
                <a:lnTo>
                  <a:pt x="1854036" y="1490301"/>
                </a:lnTo>
                <a:lnTo>
                  <a:pt x="1820398" y="1523939"/>
                </a:lnTo>
                <a:lnTo>
                  <a:pt x="1777741" y="1545998"/>
                </a:lnTo>
                <a:lnTo>
                  <a:pt x="1728626" y="1553921"/>
                </a:lnTo>
                <a:lnTo>
                  <a:pt x="155392" y="1553921"/>
                </a:lnTo>
                <a:lnTo>
                  <a:pt x="106276" y="1545998"/>
                </a:lnTo>
                <a:lnTo>
                  <a:pt x="63619" y="1523939"/>
                </a:lnTo>
                <a:lnTo>
                  <a:pt x="29981" y="1490301"/>
                </a:lnTo>
                <a:lnTo>
                  <a:pt x="7922" y="1447644"/>
                </a:lnTo>
                <a:lnTo>
                  <a:pt x="0" y="1398529"/>
                </a:lnTo>
                <a:lnTo>
                  <a:pt x="0" y="155392"/>
                </a:lnTo>
                <a:close/>
              </a:path>
            </a:pathLst>
          </a:custGeom>
          <a:noFill/>
          <a:ln w="9525" cap="flat" cmpd="sng">
            <a:solidFill>
              <a:srgbClr val="4472C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 name="Google Shape;89;p14"/>
          <p:cNvSpPr txBox="1"/>
          <p:nvPr/>
        </p:nvSpPr>
        <p:spPr>
          <a:xfrm>
            <a:off x="1195285" y="2427223"/>
            <a:ext cx="1610360" cy="1194553"/>
          </a:xfrm>
          <a:prstGeom prst="rect">
            <a:avLst/>
          </a:prstGeom>
          <a:noFill/>
          <a:ln>
            <a:noFill/>
          </a:ln>
        </p:spPr>
        <p:txBody>
          <a:bodyPr spcFirstLastPara="1" wrap="square" lIns="0" tIns="40000" rIns="0" bIns="0" anchor="t" anchorCtr="0">
            <a:spAutoFit/>
          </a:bodyPr>
          <a:lstStyle/>
          <a:p>
            <a:pPr marL="127000" lvl="0" indent="-114300">
              <a:buClr>
                <a:srgbClr val="FF0000"/>
              </a:buClr>
              <a:buSzPts val="1500"/>
              <a:buFont typeface="Calibri"/>
              <a:buChar char="•"/>
            </a:pPr>
            <a:r>
              <a:rPr lang="pt-PT" sz="1500" dirty="0">
                <a:solidFill>
                  <a:srgbClr val="FF0000"/>
                </a:solidFill>
                <a:latin typeface="Calibri"/>
                <a:ea typeface="Calibri"/>
                <a:cs typeface="Calibri"/>
                <a:sym typeface="Calibri"/>
              </a:rPr>
              <a:t>Diagnóstico-Problemas (por exemplo da finalização da análise SWOT)</a:t>
            </a:r>
            <a:endParaRPr sz="1500" dirty="0">
              <a:solidFill>
                <a:schemeClr val="dk1"/>
              </a:solidFill>
              <a:latin typeface="Calibri"/>
              <a:ea typeface="Calibri"/>
              <a:cs typeface="Calibri"/>
              <a:sym typeface="Calibri"/>
            </a:endParaRPr>
          </a:p>
        </p:txBody>
      </p:sp>
      <p:grpSp>
        <p:nvGrpSpPr>
          <p:cNvPr id="90" name="Google Shape;90;p14"/>
          <p:cNvGrpSpPr/>
          <p:nvPr/>
        </p:nvGrpSpPr>
        <p:grpSpPr>
          <a:xfrm>
            <a:off x="1562322" y="3663295"/>
            <a:ext cx="2499728" cy="1174187"/>
            <a:chOff x="1562322" y="3663295"/>
            <a:chExt cx="2499728" cy="1174187"/>
          </a:xfrm>
        </p:grpSpPr>
        <p:pic>
          <p:nvPicPr>
            <p:cNvPr id="91" name="Google Shape;91;p14"/>
            <p:cNvPicPr preferRelativeResize="0"/>
            <p:nvPr/>
          </p:nvPicPr>
          <p:blipFill rotWithShape="1">
            <a:blip r:embed="rId3">
              <a:alphaModFix/>
            </a:blip>
            <a:srcRect/>
            <a:stretch/>
          </p:blipFill>
          <p:spPr>
            <a:xfrm>
              <a:off x="2377716" y="4311822"/>
              <a:ext cx="1684334" cy="525660"/>
            </a:xfrm>
            <a:prstGeom prst="rect">
              <a:avLst/>
            </a:prstGeom>
            <a:noFill/>
            <a:ln>
              <a:noFill/>
            </a:ln>
          </p:spPr>
        </p:pic>
        <p:pic>
          <p:nvPicPr>
            <p:cNvPr id="92" name="Google Shape;92;p14"/>
            <p:cNvPicPr preferRelativeResize="0"/>
            <p:nvPr/>
          </p:nvPicPr>
          <p:blipFill rotWithShape="1">
            <a:blip r:embed="rId4">
              <a:alphaModFix/>
            </a:blip>
            <a:srcRect/>
            <a:stretch/>
          </p:blipFill>
          <p:spPr>
            <a:xfrm>
              <a:off x="1562322" y="3663295"/>
              <a:ext cx="1674682" cy="665966"/>
            </a:xfrm>
            <a:prstGeom prst="rect">
              <a:avLst/>
            </a:prstGeom>
            <a:noFill/>
            <a:ln>
              <a:noFill/>
            </a:ln>
          </p:spPr>
        </p:pic>
      </p:grpSp>
      <p:sp>
        <p:nvSpPr>
          <p:cNvPr id="93" name="Google Shape;93;p14"/>
          <p:cNvSpPr txBox="1"/>
          <p:nvPr/>
        </p:nvSpPr>
        <p:spPr>
          <a:xfrm>
            <a:off x="1669143" y="3665220"/>
            <a:ext cx="1567861" cy="725573"/>
          </a:xfrm>
          <a:prstGeom prst="rect">
            <a:avLst/>
          </a:prstGeom>
          <a:noFill/>
          <a:ln>
            <a:noFill/>
          </a:ln>
        </p:spPr>
        <p:txBody>
          <a:bodyPr spcFirstLastPara="1" wrap="square" lIns="0" tIns="41900" rIns="0" bIns="0" anchor="t" anchorCtr="0">
            <a:spAutoFit/>
          </a:bodyPr>
          <a:lstStyle/>
          <a:p>
            <a:pPr marL="149860" marR="5080" lvl="0" indent="-137795">
              <a:lnSpc>
                <a:spcPct val="110500"/>
              </a:lnSpc>
            </a:pPr>
            <a:r>
              <a:rPr lang="pt-PT" sz="2000" dirty="0">
                <a:solidFill>
                  <a:srgbClr val="FFFFFF"/>
                </a:solidFill>
                <a:latin typeface="Calibri"/>
                <a:ea typeface="Calibri"/>
                <a:cs typeface="Calibri"/>
                <a:sym typeface="Calibri"/>
              </a:rPr>
              <a:t>Resumo</a:t>
            </a:r>
          </a:p>
          <a:p>
            <a:pPr marL="149860" marR="5080" lvl="0" indent="-137795">
              <a:lnSpc>
                <a:spcPct val="110500"/>
              </a:lnSpc>
            </a:pPr>
            <a:r>
              <a:rPr lang="pt-PT" sz="2000" dirty="0">
                <a:solidFill>
                  <a:srgbClr val="FFFFFF"/>
                </a:solidFill>
                <a:latin typeface="Calibri"/>
                <a:ea typeface="Calibri"/>
                <a:cs typeface="Calibri"/>
                <a:sym typeface="Calibri"/>
              </a:rPr>
              <a:t>hierárquico</a:t>
            </a:r>
            <a:endParaRPr sz="2000" dirty="0">
              <a:solidFill>
                <a:schemeClr val="dk1"/>
              </a:solidFill>
              <a:latin typeface="Calibri"/>
              <a:ea typeface="Calibri"/>
              <a:cs typeface="Calibri"/>
              <a:sym typeface="Calibri"/>
            </a:endParaRPr>
          </a:p>
        </p:txBody>
      </p:sp>
      <p:grpSp>
        <p:nvGrpSpPr>
          <p:cNvPr id="94" name="Google Shape;94;p14"/>
          <p:cNvGrpSpPr/>
          <p:nvPr/>
        </p:nvGrpSpPr>
        <p:grpSpPr>
          <a:xfrm>
            <a:off x="3525322" y="1617345"/>
            <a:ext cx="3128203" cy="2456693"/>
            <a:chOff x="3525322" y="1540145"/>
            <a:chExt cx="3128203" cy="2456693"/>
          </a:xfrm>
        </p:grpSpPr>
        <p:sp>
          <p:nvSpPr>
            <p:cNvPr id="95" name="Google Shape;95;p14"/>
            <p:cNvSpPr/>
            <p:nvPr/>
          </p:nvSpPr>
          <p:spPr>
            <a:xfrm>
              <a:off x="3525322" y="2442358"/>
              <a:ext cx="1884045" cy="1554480"/>
            </a:xfrm>
            <a:custGeom>
              <a:avLst/>
              <a:gdLst/>
              <a:ahLst/>
              <a:cxnLst/>
              <a:rect l="l" t="t" r="r" b="b"/>
              <a:pathLst>
                <a:path w="1884045" h="1554479" extrusionOk="0">
                  <a:moveTo>
                    <a:pt x="0" y="155392"/>
                  </a:moveTo>
                  <a:lnTo>
                    <a:pt x="7922" y="106276"/>
                  </a:lnTo>
                  <a:lnTo>
                    <a:pt x="29981" y="63619"/>
                  </a:lnTo>
                  <a:lnTo>
                    <a:pt x="63619" y="29981"/>
                  </a:lnTo>
                  <a:lnTo>
                    <a:pt x="106276" y="7922"/>
                  </a:lnTo>
                  <a:lnTo>
                    <a:pt x="155392" y="0"/>
                  </a:lnTo>
                  <a:lnTo>
                    <a:pt x="1728626" y="0"/>
                  </a:lnTo>
                  <a:lnTo>
                    <a:pt x="1777741" y="7922"/>
                  </a:lnTo>
                  <a:lnTo>
                    <a:pt x="1820398" y="29981"/>
                  </a:lnTo>
                  <a:lnTo>
                    <a:pt x="1854036" y="63619"/>
                  </a:lnTo>
                  <a:lnTo>
                    <a:pt x="1876095" y="106276"/>
                  </a:lnTo>
                  <a:lnTo>
                    <a:pt x="1884018" y="155392"/>
                  </a:lnTo>
                  <a:lnTo>
                    <a:pt x="1884018" y="1398529"/>
                  </a:lnTo>
                  <a:lnTo>
                    <a:pt x="1876095" y="1447644"/>
                  </a:lnTo>
                  <a:lnTo>
                    <a:pt x="1854036" y="1490301"/>
                  </a:lnTo>
                  <a:lnTo>
                    <a:pt x="1820398" y="1523939"/>
                  </a:lnTo>
                  <a:lnTo>
                    <a:pt x="1777741" y="1545998"/>
                  </a:lnTo>
                  <a:lnTo>
                    <a:pt x="1728626" y="1553921"/>
                  </a:lnTo>
                  <a:lnTo>
                    <a:pt x="155392" y="1553921"/>
                  </a:lnTo>
                  <a:lnTo>
                    <a:pt x="106276" y="1545998"/>
                  </a:lnTo>
                  <a:lnTo>
                    <a:pt x="63619" y="1523939"/>
                  </a:lnTo>
                  <a:lnTo>
                    <a:pt x="29981" y="1490301"/>
                  </a:lnTo>
                  <a:lnTo>
                    <a:pt x="7922" y="1447644"/>
                  </a:lnTo>
                  <a:lnTo>
                    <a:pt x="0" y="1398529"/>
                  </a:lnTo>
                  <a:lnTo>
                    <a:pt x="0" y="155392"/>
                  </a:lnTo>
                  <a:close/>
                </a:path>
              </a:pathLst>
            </a:custGeom>
            <a:noFill/>
            <a:ln w="9525" cap="flat" cmpd="sng">
              <a:solidFill>
                <a:srgbClr val="4472C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6" name="Google Shape;96;p14"/>
            <p:cNvPicPr preferRelativeResize="0"/>
            <p:nvPr/>
          </p:nvPicPr>
          <p:blipFill rotWithShape="1">
            <a:blip r:embed="rId5">
              <a:alphaModFix/>
            </a:blip>
            <a:srcRect/>
            <a:stretch/>
          </p:blipFill>
          <p:spPr>
            <a:xfrm>
              <a:off x="4759406" y="1540145"/>
              <a:ext cx="1894119" cy="586673"/>
            </a:xfrm>
            <a:prstGeom prst="rect">
              <a:avLst/>
            </a:prstGeom>
            <a:noFill/>
            <a:ln>
              <a:noFill/>
            </a:ln>
          </p:spPr>
        </p:pic>
        <p:pic>
          <p:nvPicPr>
            <p:cNvPr id="97" name="Google Shape;97;p14"/>
            <p:cNvPicPr preferRelativeResize="0"/>
            <p:nvPr/>
          </p:nvPicPr>
          <p:blipFill rotWithShape="1">
            <a:blip r:embed="rId4">
              <a:alphaModFix/>
            </a:blip>
            <a:srcRect/>
            <a:stretch/>
          </p:blipFill>
          <p:spPr>
            <a:xfrm>
              <a:off x="3943992" y="2109374"/>
              <a:ext cx="1674682" cy="665966"/>
            </a:xfrm>
            <a:prstGeom prst="rect">
              <a:avLst/>
            </a:prstGeom>
            <a:noFill/>
            <a:ln>
              <a:noFill/>
            </a:ln>
          </p:spPr>
        </p:pic>
      </p:grpSp>
      <p:sp>
        <p:nvSpPr>
          <p:cNvPr id="98" name="Google Shape;98;p14"/>
          <p:cNvSpPr txBox="1"/>
          <p:nvPr/>
        </p:nvSpPr>
        <p:spPr>
          <a:xfrm>
            <a:off x="3589286" y="2807185"/>
            <a:ext cx="1901189" cy="1209937"/>
          </a:xfrm>
          <a:prstGeom prst="rect">
            <a:avLst/>
          </a:prstGeom>
          <a:noFill/>
          <a:ln>
            <a:noFill/>
          </a:ln>
        </p:spPr>
        <p:txBody>
          <a:bodyPr spcFirstLastPara="1" wrap="square" lIns="0" tIns="45075" rIns="0" bIns="0" anchor="t" anchorCtr="0">
            <a:spAutoFit/>
          </a:bodyPr>
          <a:lstStyle/>
          <a:p>
            <a:pPr marL="127000" marR="177165" lvl="0" indent="-114300">
              <a:lnSpc>
                <a:spcPct val="92400"/>
              </a:lnSpc>
              <a:spcBef>
                <a:spcPts val="844"/>
              </a:spcBef>
              <a:buClr>
                <a:srgbClr val="FF0000"/>
              </a:buClr>
              <a:buSzPts val="1500"/>
              <a:buFont typeface="Calibri"/>
              <a:buChar char="•"/>
            </a:pPr>
            <a:r>
              <a:rPr lang="pt-PT" sz="1500" dirty="0">
                <a:solidFill>
                  <a:srgbClr val="FF0000"/>
                </a:solidFill>
                <a:latin typeface="Calibri"/>
                <a:ea typeface="Calibri"/>
                <a:cs typeface="Calibri"/>
                <a:sym typeface="Calibri"/>
              </a:rPr>
              <a:t>-Cenários (se abordagem </a:t>
            </a:r>
            <a:r>
              <a:rPr lang="pt-PT" sz="1500" dirty="0" err="1">
                <a:solidFill>
                  <a:srgbClr val="FF0000"/>
                </a:solidFill>
                <a:latin typeface="Calibri"/>
                <a:ea typeface="Calibri"/>
                <a:cs typeface="Calibri"/>
                <a:sym typeface="Calibri"/>
              </a:rPr>
              <a:t>prospetivaescolha</a:t>
            </a:r>
            <a:r>
              <a:rPr lang="pt-PT" sz="1500" dirty="0">
                <a:solidFill>
                  <a:srgbClr val="FF0000"/>
                </a:solidFill>
                <a:latin typeface="Calibri"/>
                <a:ea typeface="Calibri"/>
                <a:cs typeface="Calibri"/>
                <a:sym typeface="Calibri"/>
              </a:rPr>
              <a:t> do cenário)               -- Estratégia</a:t>
            </a:r>
            <a:endParaRPr sz="1500" dirty="0">
              <a:solidFill>
                <a:schemeClr val="dk1"/>
              </a:solidFill>
              <a:latin typeface="Calibri"/>
              <a:ea typeface="Calibri"/>
              <a:cs typeface="Calibri"/>
              <a:sym typeface="Calibri"/>
            </a:endParaRPr>
          </a:p>
        </p:txBody>
      </p:sp>
      <p:sp>
        <p:nvSpPr>
          <p:cNvPr id="99" name="Google Shape;99;p14"/>
          <p:cNvSpPr/>
          <p:nvPr/>
        </p:nvSpPr>
        <p:spPr>
          <a:xfrm>
            <a:off x="5906993" y="2442358"/>
            <a:ext cx="1884045" cy="1554480"/>
          </a:xfrm>
          <a:custGeom>
            <a:avLst/>
            <a:gdLst/>
            <a:ahLst/>
            <a:cxnLst/>
            <a:rect l="l" t="t" r="r" b="b"/>
            <a:pathLst>
              <a:path w="1884045" h="1554479" extrusionOk="0">
                <a:moveTo>
                  <a:pt x="0" y="155392"/>
                </a:moveTo>
                <a:lnTo>
                  <a:pt x="7922" y="106276"/>
                </a:lnTo>
                <a:lnTo>
                  <a:pt x="29981" y="63619"/>
                </a:lnTo>
                <a:lnTo>
                  <a:pt x="63619" y="29981"/>
                </a:lnTo>
                <a:lnTo>
                  <a:pt x="106276" y="7922"/>
                </a:lnTo>
                <a:lnTo>
                  <a:pt x="155392" y="0"/>
                </a:lnTo>
                <a:lnTo>
                  <a:pt x="1728626" y="0"/>
                </a:lnTo>
                <a:lnTo>
                  <a:pt x="1777741" y="7922"/>
                </a:lnTo>
                <a:lnTo>
                  <a:pt x="1820398" y="29981"/>
                </a:lnTo>
                <a:lnTo>
                  <a:pt x="1854036" y="63619"/>
                </a:lnTo>
                <a:lnTo>
                  <a:pt x="1876095" y="106276"/>
                </a:lnTo>
                <a:lnTo>
                  <a:pt x="1884018" y="155392"/>
                </a:lnTo>
                <a:lnTo>
                  <a:pt x="1884018" y="1398529"/>
                </a:lnTo>
                <a:lnTo>
                  <a:pt x="1876095" y="1447644"/>
                </a:lnTo>
                <a:lnTo>
                  <a:pt x="1854036" y="1490301"/>
                </a:lnTo>
                <a:lnTo>
                  <a:pt x="1820398" y="1523939"/>
                </a:lnTo>
                <a:lnTo>
                  <a:pt x="1777741" y="1545998"/>
                </a:lnTo>
                <a:lnTo>
                  <a:pt x="1728626" y="1553921"/>
                </a:lnTo>
                <a:lnTo>
                  <a:pt x="155392" y="1553921"/>
                </a:lnTo>
                <a:lnTo>
                  <a:pt x="106276" y="1545998"/>
                </a:lnTo>
                <a:lnTo>
                  <a:pt x="63619" y="1523939"/>
                </a:lnTo>
                <a:lnTo>
                  <a:pt x="29981" y="1490301"/>
                </a:lnTo>
                <a:lnTo>
                  <a:pt x="7922" y="1447644"/>
                </a:lnTo>
                <a:lnTo>
                  <a:pt x="0" y="1398529"/>
                </a:lnTo>
                <a:lnTo>
                  <a:pt x="0" y="155392"/>
                </a:lnTo>
                <a:close/>
              </a:path>
            </a:pathLst>
          </a:custGeom>
          <a:noFill/>
          <a:ln w="9525" cap="flat" cmpd="sng">
            <a:solidFill>
              <a:srgbClr val="4472C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14"/>
          <p:cNvSpPr txBox="1"/>
          <p:nvPr/>
        </p:nvSpPr>
        <p:spPr>
          <a:xfrm>
            <a:off x="5958629" y="2427223"/>
            <a:ext cx="1395095" cy="732888"/>
          </a:xfrm>
          <a:prstGeom prst="rect">
            <a:avLst/>
          </a:prstGeom>
          <a:noFill/>
          <a:ln>
            <a:noFill/>
          </a:ln>
        </p:spPr>
        <p:txBody>
          <a:bodyPr spcFirstLastPara="1" wrap="square" lIns="0" tIns="40000" rIns="0" bIns="0" anchor="t" anchorCtr="0">
            <a:spAutoFit/>
          </a:bodyPr>
          <a:lstStyle/>
          <a:p>
            <a:pPr marL="127000" lvl="0" indent="-114300">
              <a:buClr>
                <a:srgbClr val="FF0000"/>
              </a:buClr>
              <a:buSzPts val="1500"/>
              <a:buFont typeface="Calibri"/>
              <a:buChar char="•"/>
            </a:pPr>
            <a:r>
              <a:rPr lang="pt-PT" sz="1500" dirty="0">
                <a:solidFill>
                  <a:srgbClr val="FF0000"/>
                </a:solidFill>
                <a:latin typeface="Calibri"/>
                <a:ea typeface="Calibri"/>
                <a:cs typeface="Calibri"/>
                <a:sym typeface="Calibri"/>
              </a:rPr>
              <a:t>Projeto de território</a:t>
            </a:r>
          </a:p>
          <a:p>
            <a:pPr marL="127000" lvl="0" indent="-114300">
              <a:buClr>
                <a:srgbClr val="FF0000"/>
              </a:buClr>
              <a:buSzPts val="1500"/>
              <a:buFont typeface="Calibri"/>
              <a:buChar char="•"/>
            </a:pPr>
            <a:r>
              <a:rPr lang="pt-PT" sz="1500" dirty="0">
                <a:solidFill>
                  <a:srgbClr val="FF0000"/>
                </a:solidFill>
                <a:latin typeface="Calibri"/>
                <a:ea typeface="Calibri"/>
                <a:cs typeface="Calibri"/>
                <a:sym typeface="Calibri"/>
              </a:rPr>
              <a:t>Ações</a:t>
            </a:r>
            <a:endParaRPr sz="1500" dirty="0">
              <a:solidFill>
                <a:schemeClr val="dk1"/>
              </a:solidFill>
              <a:latin typeface="Calibri"/>
              <a:ea typeface="Calibri"/>
              <a:cs typeface="Calibri"/>
              <a:sym typeface="Calibri"/>
            </a:endParaRPr>
          </a:p>
        </p:txBody>
      </p:sp>
      <p:pic>
        <p:nvPicPr>
          <p:cNvPr id="101" name="Google Shape;101;p14"/>
          <p:cNvPicPr preferRelativeResize="0"/>
          <p:nvPr/>
        </p:nvPicPr>
        <p:blipFill rotWithShape="1">
          <a:blip r:embed="rId4">
            <a:alphaModFix/>
          </a:blip>
          <a:srcRect/>
          <a:stretch/>
        </p:blipFill>
        <p:spPr>
          <a:xfrm>
            <a:off x="6325664" y="3663295"/>
            <a:ext cx="1674682" cy="665966"/>
          </a:xfrm>
          <a:prstGeom prst="rect">
            <a:avLst/>
          </a:prstGeom>
          <a:noFill/>
          <a:ln>
            <a:noFill/>
          </a:ln>
        </p:spPr>
      </p:pic>
      <p:sp>
        <p:nvSpPr>
          <p:cNvPr id="102" name="Google Shape;102;p14"/>
          <p:cNvSpPr txBox="1"/>
          <p:nvPr/>
        </p:nvSpPr>
        <p:spPr>
          <a:xfrm>
            <a:off x="6542294" y="3805428"/>
            <a:ext cx="1241425" cy="330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pt-PT" sz="2000" dirty="0">
                <a:solidFill>
                  <a:srgbClr val="FFFFFF"/>
                </a:solidFill>
                <a:latin typeface="Calibri"/>
                <a:ea typeface="Calibri"/>
                <a:cs typeface="Calibri"/>
                <a:sym typeface="Calibri"/>
              </a:rPr>
              <a:t>Avaliação</a:t>
            </a:r>
            <a:endParaRPr sz="2000" dirty="0">
              <a:solidFill>
                <a:schemeClr val="dk1"/>
              </a:solidFill>
              <a:latin typeface="Calibri"/>
              <a:ea typeface="Calibri"/>
              <a:cs typeface="Calibri"/>
              <a:sym typeface="Calibri"/>
            </a:endParaRPr>
          </a:p>
        </p:txBody>
      </p:sp>
      <p:sp>
        <p:nvSpPr>
          <p:cNvPr id="103" name="Google Shape;103;p14"/>
          <p:cNvSpPr txBox="1">
            <a:spLocks noGrp="1"/>
          </p:cNvSpPr>
          <p:nvPr>
            <p:ph type="title"/>
          </p:nvPr>
        </p:nvSpPr>
        <p:spPr>
          <a:xfrm>
            <a:off x="776164" y="511555"/>
            <a:ext cx="6913245" cy="749544"/>
          </a:xfrm>
          <a:prstGeom prst="rect">
            <a:avLst/>
          </a:prstGeom>
          <a:noFill/>
          <a:ln>
            <a:noFill/>
          </a:ln>
        </p:spPr>
        <p:txBody>
          <a:bodyPr spcFirstLastPara="1" wrap="square" lIns="0" tIns="10775" rIns="0" bIns="0" anchor="t" anchorCtr="0">
            <a:spAutoFit/>
          </a:bodyPr>
          <a:lstStyle/>
          <a:p>
            <a:pPr marL="12700" marR="5080" lvl="0">
              <a:lnSpc>
                <a:spcPct val="100400"/>
              </a:lnSpc>
            </a:pPr>
            <a:r>
              <a:rPr lang="pt-PT" sz="2400" dirty="0"/>
              <a:t>A abordagem global concreta: do território </a:t>
            </a:r>
            <a:r>
              <a:rPr lang="pt-PT" sz="2400" dirty="0" err="1"/>
              <a:t>aodiagnóstico</a:t>
            </a:r>
            <a:r>
              <a:rPr lang="pt-PT" sz="2400" dirty="0"/>
              <a:t>... do diagnóstico ao </a:t>
            </a:r>
            <a:r>
              <a:rPr lang="pt-PT" sz="2400" dirty="0" err="1"/>
              <a:t>projetoprojeto</a:t>
            </a:r>
            <a:endParaRPr sz="2400" dirty="0">
              <a:latin typeface="Calibri"/>
              <a:ea typeface="Calibri"/>
              <a:cs typeface="Calibri"/>
              <a:sym typeface="Calibri"/>
            </a:endParaRPr>
          </a:p>
        </p:txBody>
      </p:sp>
      <p:sp>
        <p:nvSpPr>
          <p:cNvPr id="2" name="CaixaDeTexto 1">
            <a:extLst>
              <a:ext uri="{FF2B5EF4-FFF2-40B4-BE49-F238E27FC236}">
                <a16:creationId xmlns:a16="http://schemas.microsoft.com/office/drawing/2014/main" id="{4D529E47-7A31-4D17-859A-32F8A164ABCF}"/>
              </a:ext>
            </a:extLst>
          </p:cNvPr>
          <p:cNvSpPr txBox="1"/>
          <p:nvPr/>
        </p:nvSpPr>
        <p:spPr>
          <a:xfrm>
            <a:off x="3943992" y="2281774"/>
            <a:ext cx="1525687" cy="738664"/>
          </a:xfrm>
          <a:prstGeom prst="rect">
            <a:avLst/>
          </a:prstGeom>
          <a:noFill/>
        </p:spPr>
        <p:txBody>
          <a:bodyPr wrap="square" rtlCol="0">
            <a:spAutoFit/>
          </a:bodyPr>
          <a:lstStyle/>
          <a:p>
            <a:r>
              <a:rPr lang="pt-PT" dirty="0">
                <a:solidFill>
                  <a:srgbClr val="FFFFFF"/>
                </a:solidFill>
                <a:latin typeface="Calibri"/>
                <a:ea typeface="Calibri"/>
                <a:cs typeface="Calibri"/>
                <a:sym typeface="Calibri"/>
              </a:rPr>
              <a:t>Eixos de desenvolvimento</a:t>
            </a:r>
            <a:endParaRPr lang="pt-PT" dirty="0">
              <a:solidFill>
                <a:schemeClr val="dk1"/>
              </a:solidFill>
              <a:latin typeface="Calibri"/>
              <a:ea typeface="Calibri"/>
              <a:cs typeface="Calibri"/>
              <a:sym typeface="Calibri"/>
            </a:endParaRPr>
          </a:p>
          <a:p>
            <a:endParaRPr lang="pt-PT"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07"/>
        <p:cNvGrpSpPr/>
        <p:nvPr/>
      </p:nvGrpSpPr>
      <p:grpSpPr>
        <a:xfrm>
          <a:off x="0" y="0"/>
          <a:ext cx="0" cy="0"/>
          <a:chOff x="0" y="0"/>
          <a:chExt cx="0" cy="0"/>
        </a:xfrm>
      </p:grpSpPr>
      <p:sp>
        <p:nvSpPr>
          <p:cNvPr id="108" name="Google Shape;108;p15"/>
          <p:cNvSpPr/>
          <p:nvPr/>
        </p:nvSpPr>
        <p:spPr>
          <a:xfrm>
            <a:off x="628650" y="2305050"/>
            <a:ext cx="7886700" cy="1104900"/>
          </a:xfrm>
          <a:custGeom>
            <a:avLst/>
            <a:gdLst/>
            <a:ahLst/>
            <a:cxnLst/>
            <a:rect l="l" t="t" r="r" b="b"/>
            <a:pathLst>
              <a:path w="7886700" h="1104900" extrusionOk="0">
                <a:moveTo>
                  <a:pt x="7886700" y="0"/>
                </a:moveTo>
                <a:lnTo>
                  <a:pt x="0" y="0"/>
                </a:lnTo>
                <a:lnTo>
                  <a:pt x="0" y="1104900"/>
                </a:lnTo>
                <a:lnTo>
                  <a:pt x="7886700" y="1104900"/>
                </a:lnTo>
                <a:lnTo>
                  <a:pt x="7886700" y="0"/>
                </a:lnTo>
                <a:close/>
              </a:path>
            </a:pathLst>
          </a:custGeom>
          <a:solidFill>
            <a:srgbClr val="DAE3F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15"/>
          <p:cNvSpPr txBox="1">
            <a:spLocks noGrp="1"/>
          </p:cNvSpPr>
          <p:nvPr>
            <p:ph type="title"/>
          </p:nvPr>
        </p:nvSpPr>
        <p:spPr>
          <a:xfrm>
            <a:off x="707390" y="2317810"/>
            <a:ext cx="7729219" cy="559112"/>
          </a:xfrm>
          <a:prstGeom prst="rect">
            <a:avLst/>
          </a:prstGeom>
          <a:noFill/>
          <a:ln>
            <a:noFill/>
          </a:ln>
        </p:spPr>
        <p:txBody>
          <a:bodyPr spcFirstLastPara="1" wrap="square" lIns="0" tIns="66025" rIns="0" bIns="0" anchor="t" anchorCtr="0">
            <a:spAutoFit/>
          </a:bodyPr>
          <a:lstStyle/>
          <a:p>
            <a:r>
              <a:rPr lang="pt-PT" dirty="0"/>
              <a:t>Etapa 1: diagnóstico e síntese dos problemas </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12198</TotalTime>
  <Words>3993</Words>
  <Application>Microsoft Office PowerPoint</Application>
  <PresentationFormat>Apresentação no Ecrã (16:10)</PresentationFormat>
  <Paragraphs>372</Paragraphs>
  <Slides>56</Slides>
  <Notes>54</Notes>
  <HiddenSlides>0</HiddenSlides>
  <MMClips>0</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56</vt:i4>
      </vt:variant>
    </vt:vector>
  </HeadingPairs>
  <TitlesOfParts>
    <vt:vector size="62" baseType="lpstr">
      <vt:lpstr>Trebuchet MS</vt:lpstr>
      <vt:lpstr>Times New Roman</vt:lpstr>
      <vt:lpstr>Noto Sans Symbols</vt:lpstr>
      <vt:lpstr>Calibri</vt:lpstr>
      <vt:lpstr>Arial</vt:lpstr>
      <vt:lpstr>Office Theme</vt:lpstr>
      <vt:lpstr>Apresentação do PowerPoint</vt:lpstr>
      <vt:lpstr>Introdução</vt:lpstr>
      <vt:lpstr>I. Da ideia ao projeto: construir uma estratégia</vt:lpstr>
      <vt:lpstr>Apresentação do PowerPoint</vt:lpstr>
      <vt:lpstr>Apresentação do PowerPoint</vt:lpstr>
      <vt:lpstr>Apresentação do PowerPoint</vt:lpstr>
      <vt:lpstr>Apresentação do PowerPoint</vt:lpstr>
      <vt:lpstr>A abordagem global concreta: do território aodiagnóstico... do diagnóstico ao projetoprojeto</vt:lpstr>
      <vt:lpstr>Etapa 1: diagnóstico e síntese dos problemas </vt:lpstr>
      <vt:lpstr>Apresentação do PowerPoint</vt:lpstr>
      <vt:lpstr>Como é que se resume um diagnóstico?  =&gt; São possíveis diferentes métodos </vt:lpstr>
      <vt:lpstr>Como é que se resume uma abordagem SWOT?</vt:lpstr>
      <vt:lpstr>Apresentação do PowerPoint</vt:lpstr>
      <vt:lpstr>Etapa 2: orientações estratégicas</vt:lpstr>
      <vt:lpstr>Apresentação do PowerPoint</vt:lpstr>
      <vt:lpstr>Apresentação do PowerPoint</vt:lpstr>
      <vt:lpstr>Etapa 3: o projeto</vt:lpstr>
      <vt:lpstr>Apresentação do PowerPoint</vt:lpstr>
      <vt:lpstr>II. Aplicação do método: uma abordagem baseada nos recursos</vt:lpstr>
      <vt:lpstr>Um método baseado nos recursos agrícolas e alimentares</vt:lpstr>
      <vt:lpstr>Etapa 1. Inventário coletivo dos recursos </vt:lpstr>
      <vt:lpstr>Apresentação do PowerPoint</vt:lpstr>
      <vt:lpstr>O exemplo de Aubrac </vt:lpstr>
      <vt:lpstr>O exemplo de Cévennes</vt:lpstr>
      <vt:lpstr>Estimativa do grau de ativação de cada componente do recurso</vt:lpstr>
      <vt:lpstr>Etapa 2. Avaliação do recurso</vt:lpstr>
      <vt:lpstr>Posicionamento dos recursos: utilização da grelha de dupla entrada (oferta/procura)</vt:lpstr>
      <vt:lpstr>Apresentação do PowerPoint</vt:lpstr>
      <vt:lpstr>Etapa 3. Reflexão estratégica </vt:lpstr>
      <vt:lpstr>Repartição dos intervenientes por tipo de engenharia e tipo de alavanca de ativação de recursos </vt:lpstr>
      <vt:lpstr>Etapa 4. O projeto</vt:lpstr>
      <vt:lpstr>Apresentação do PowerPoint</vt:lpstr>
      <vt:lpstr>Etapa 5. A organização</vt:lpstr>
      <vt:lpstr>Apresentação do PowerPoint</vt:lpstr>
      <vt:lpstr>Apresentação do PowerPoint</vt:lpstr>
      <vt:lpstr>III. Quais são os desafios para os produtos alimentares?</vt:lpstr>
      <vt:lpstr>1. Sistemas alimentares sustentáveis</vt:lpstr>
      <vt:lpstr>A sustentabilidade no centro do sistema alimentar </vt:lpstr>
      <vt:lpstr>Apresentação do PowerPoint</vt:lpstr>
      <vt:lpstr>Apresentação do PowerPoint</vt:lpstr>
      <vt:lpstr>Implicações para a ação</vt:lpstr>
      <vt:lpstr>2. Alimentos de qualidade</vt:lpstr>
      <vt:lpstr>Apresentação do PowerPoint</vt:lpstr>
      <vt:lpstr>Apresentação do PowerPoint</vt:lpstr>
      <vt:lpstr>As 3 dimensões da qualidade  de um produto agrícola </vt:lpstr>
      <vt:lpstr>Apresentação do PowerPoint</vt:lpstr>
      <vt:lpstr>Um exemplo de critérios aplicáveis aos produtos alimentares: AB (Agricultura Biológica), HQE</vt:lpstr>
      <vt:lpstr>Um exemplo de critérios aplicáveis aos produtos agro-alimentares: Label rouge, DOP</vt:lpstr>
      <vt:lpstr>3. Alimentação local</vt:lpstr>
      <vt:lpstr>Apresentação do PowerPoint</vt:lpstr>
      <vt:lpstr>Canais curtos de distribuição  Definição regulamentar </vt:lpstr>
      <vt:lpstr>Uma tipologia dos canais de distribuição curta</vt:lpstr>
      <vt:lpstr>Produtos locais </vt:lpstr>
      <vt:lpstr>Vantagens </vt:lpstr>
      <vt:lpstr>Dificuldades </vt:lpstr>
      <vt:lpstr>Conclusão: condições de sucesso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Veronika Joukes</dc:creator>
  <cp:lastModifiedBy>Veronique Nelly Paul Marie Joukes</cp:lastModifiedBy>
  <cp:revision>32</cp:revision>
  <dcterms:modified xsi:type="dcterms:W3CDTF">2023-09-01T22:35:12Z</dcterms:modified>
</cp:coreProperties>
</file>