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Questrial"/>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9" roundtripDataSignature="AMtx7mgHrKeNITdqkel7Ii6I1ErtxazX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Questrial-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1" name="Google Shape;51;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6" name="Google Shape;5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0" name="Google Shape;6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6" name="Google Shape;16;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2" name="Shape 22"/>
        <p:cNvGrpSpPr/>
        <p:nvPr/>
      </p:nvGrpSpPr>
      <p:grpSpPr>
        <a:xfrm>
          <a:off x="0" y="0"/>
          <a:ext cx="0" cy="0"/>
          <a:chOff x="0" y="0"/>
          <a:chExt cx="0" cy="0"/>
        </a:xfrm>
      </p:grpSpPr>
      <p:sp>
        <p:nvSpPr>
          <p:cNvPr id="23" name="Google Shape;23;p27"/>
          <p:cNvSpPr txBox="1"/>
          <p:nvPr>
            <p:ph type="title"/>
          </p:nvPr>
        </p:nvSpPr>
        <p:spPr>
          <a:xfrm>
            <a:off x="332185" y="326572"/>
            <a:ext cx="8452246" cy="248798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sz="36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7"/>
          <p:cNvSpPr txBox="1"/>
          <p:nvPr>
            <p:ph idx="1" type="body"/>
          </p:nvPr>
        </p:nvSpPr>
        <p:spPr>
          <a:xfrm>
            <a:off x="332185" y="2874423"/>
            <a:ext cx="8452246" cy="1145381"/>
          </a:xfrm>
          <a:prstGeom prst="rect">
            <a:avLst/>
          </a:prstGeom>
          <a:noFill/>
          <a:ln>
            <a:noFill/>
          </a:ln>
        </p:spPr>
        <p:txBody>
          <a:bodyPr anchorCtr="0" anchor="t" bIns="0" lIns="0" spcFirstLastPara="1" rIns="0" wrap="square" tIns="0">
            <a:normAutofit/>
          </a:bodyPr>
          <a:lstStyle>
            <a:lvl1pPr indent="-228600" lvl="0" marL="457200" algn="l">
              <a:lnSpc>
                <a:spcPct val="115000"/>
              </a:lnSpc>
              <a:spcBef>
                <a:spcPts val="0"/>
              </a:spcBef>
              <a:spcAft>
                <a:spcPts val="0"/>
              </a:spcAft>
              <a:buSzPts val="1800"/>
              <a:buNone/>
              <a:defRPr sz="1800">
                <a:solidFill>
                  <a:schemeClr val="lt2"/>
                </a:solidFill>
              </a:defRPr>
            </a:lvl1pPr>
            <a:lvl2pPr indent="-228600" lvl="1" marL="914400" algn="l">
              <a:lnSpc>
                <a:spcPct val="115000"/>
              </a:lnSpc>
              <a:spcBef>
                <a:spcPts val="0"/>
              </a:spcBef>
              <a:spcAft>
                <a:spcPts val="0"/>
              </a:spcAft>
              <a:buSzPts val="1400"/>
              <a:buNone/>
              <a:defRPr sz="1500">
                <a:solidFill>
                  <a:srgbClr val="888888"/>
                </a:solidFill>
              </a:defRPr>
            </a:lvl2pPr>
            <a:lvl3pPr indent="-228600" lvl="2" marL="1371600" algn="l">
              <a:lnSpc>
                <a:spcPct val="115000"/>
              </a:lnSpc>
              <a:spcBef>
                <a:spcPts val="0"/>
              </a:spcBef>
              <a:spcAft>
                <a:spcPts val="0"/>
              </a:spcAft>
              <a:buSzPts val="1400"/>
              <a:buNone/>
              <a:defRPr sz="1350">
                <a:solidFill>
                  <a:srgbClr val="888888"/>
                </a:solidFill>
              </a:defRPr>
            </a:lvl3pPr>
            <a:lvl4pPr indent="-228600" lvl="3" marL="1828800" algn="l">
              <a:lnSpc>
                <a:spcPct val="115000"/>
              </a:lnSpc>
              <a:spcBef>
                <a:spcPts val="0"/>
              </a:spcBef>
              <a:spcAft>
                <a:spcPts val="0"/>
              </a:spcAft>
              <a:buSzPts val="1400"/>
              <a:buNone/>
              <a:defRPr sz="1200">
                <a:solidFill>
                  <a:srgbClr val="888888"/>
                </a:solidFill>
              </a:defRPr>
            </a:lvl4pPr>
            <a:lvl5pPr indent="-228600" lvl="4" marL="2286000" algn="l">
              <a:lnSpc>
                <a:spcPct val="115000"/>
              </a:lnSpc>
              <a:spcBef>
                <a:spcPts val="0"/>
              </a:spcBef>
              <a:spcAft>
                <a:spcPts val="0"/>
              </a:spcAft>
              <a:buSzPts val="1400"/>
              <a:buNone/>
              <a:defRPr sz="1200">
                <a:solidFill>
                  <a:srgbClr val="888888"/>
                </a:solidFill>
              </a:defRPr>
            </a:lvl5pPr>
            <a:lvl6pPr indent="-228600" lvl="5" marL="2743200" algn="l">
              <a:lnSpc>
                <a:spcPct val="115000"/>
              </a:lnSpc>
              <a:spcBef>
                <a:spcPts val="0"/>
              </a:spcBef>
              <a:spcAft>
                <a:spcPts val="0"/>
              </a:spcAft>
              <a:buSzPts val="1400"/>
              <a:buNone/>
              <a:defRPr sz="1200">
                <a:solidFill>
                  <a:srgbClr val="888888"/>
                </a:solidFill>
              </a:defRPr>
            </a:lvl6pPr>
            <a:lvl7pPr indent="-228600" lvl="6" marL="3200400" algn="l">
              <a:lnSpc>
                <a:spcPct val="115000"/>
              </a:lnSpc>
              <a:spcBef>
                <a:spcPts val="0"/>
              </a:spcBef>
              <a:spcAft>
                <a:spcPts val="0"/>
              </a:spcAft>
              <a:buSzPts val="1400"/>
              <a:buNone/>
              <a:defRPr sz="1200">
                <a:solidFill>
                  <a:srgbClr val="888888"/>
                </a:solidFill>
              </a:defRPr>
            </a:lvl7pPr>
            <a:lvl8pPr indent="-228600" lvl="7" marL="3657600" algn="l">
              <a:lnSpc>
                <a:spcPct val="115000"/>
              </a:lnSpc>
              <a:spcBef>
                <a:spcPts val="0"/>
              </a:spcBef>
              <a:spcAft>
                <a:spcPts val="0"/>
              </a:spcAft>
              <a:buSzPts val="1400"/>
              <a:buNone/>
              <a:defRPr sz="1200">
                <a:solidFill>
                  <a:srgbClr val="888888"/>
                </a:solidFill>
              </a:defRPr>
            </a:lvl8pPr>
            <a:lvl9pPr indent="-228600" lvl="8" marL="4114800" algn="l">
              <a:lnSpc>
                <a:spcPct val="115000"/>
              </a:lnSpc>
              <a:spcBef>
                <a:spcPts val="0"/>
              </a:spcBef>
              <a:spcAft>
                <a:spcPts val="0"/>
              </a:spcAft>
              <a:buSzPts val="1400"/>
              <a:buNone/>
              <a:defRPr sz="1200">
                <a:solidFill>
                  <a:srgbClr val="888888"/>
                </a:solidFill>
              </a:defRPr>
            </a:lvl9pPr>
          </a:lstStyle>
          <a:p/>
        </p:txBody>
      </p:sp>
      <p:sp>
        <p:nvSpPr>
          <p:cNvPr id="25" name="Google Shape;25;p27"/>
          <p:cNvSpPr txBox="1"/>
          <p:nvPr>
            <p:ph idx="10" type="dt"/>
          </p:nvPr>
        </p:nvSpPr>
        <p:spPr>
          <a:xfrm>
            <a:off x="332185" y="4468499"/>
            <a:ext cx="2593181" cy="675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27"/>
          <p:cNvSpPr txBox="1"/>
          <p:nvPr>
            <p:ph idx="11" type="ftr"/>
          </p:nvPr>
        </p:nvSpPr>
        <p:spPr>
          <a:xfrm>
            <a:off x="3275410" y="4468499"/>
            <a:ext cx="4050506" cy="675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 name="Google Shape;27;p27"/>
          <p:cNvSpPr txBox="1"/>
          <p:nvPr>
            <p:ph idx="12" type="sldNum"/>
          </p:nvPr>
        </p:nvSpPr>
        <p:spPr>
          <a:xfrm>
            <a:off x="7677151" y="4468499"/>
            <a:ext cx="1107281" cy="675000"/>
          </a:xfrm>
          <a:prstGeom prst="rect">
            <a:avLst/>
          </a:prstGeom>
          <a:noFill/>
          <a:ln>
            <a:noFill/>
          </a:ln>
        </p:spPr>
        <p:txBody>
          <a:bodyPr anchorCtr="0" anchor="ctr" bIns="72000" lIns="91425" spcFirstLastPara="1" rIns="91425" wrap="square" tIns="72000">
            <a:normAutofit/>
          </a:bodyPr>
          <a:lstStyle>
            <a:lvl1pPr indent="0" lvl="0" marL="0" algn="r">
              <a:lnSpc>
                <a:spcPct val="100000"/>
              </a:lnSpc>
              <a:spcBef>
                <a:spcPts val="0"/>
              </a:spcBef>
              <a:spcAft>
                <a:spcPts val="0"/>
              </a:spcAft>
              <a:buSzPts val="2700"/>
              <a:buNone/>
              <a:defRPr b="0" i="0" sz="2700" u="none" cap="none" strike="noStrike">
                <a:latin typeface="Arial"/>
                <a:ea typeface="Arial"/>
                <a:cs typeface="Arial"/>
                <a:sym typeface="Arial"/>
              </a:defRPr>
            </a:lvl1pPr>
            <a:lvl2pPr indent="0" lvl="1" marL="0" algn="r">
              <a:lnSpc>
                <a:spcPct val="100000"/>
              </a:lnSpc>
              <a:spcBef>
                <a:spcPts val="0"/>
              </a:spcBef>
              <a:spcAft>
                <a:spcPts val="0"/>
              </a:spcAft>
              <a:buSzPts val="2700"/>
              <a:buNone/>
              <a:defRPr b="0" i="0" sz="2700" u="none" cap="none" strike="noStrike">
                <a:latin typeface="Arial"/>
                <a:ea typeface="Arial"/>
                <a:cs typeface="Arial"/>
                <a:sym typeface="Arial"/>
              </a:defRPr>
            </a:lvl2pPr>
            <a:lvl3pPr indent="0" lvl="2" marL="0" algn="r">
              <a:lnSpc>
                <a:spcPct val="100000"/>
              </a:lnSpc>
              <a:spcBef>
                <a:spcPts val="0"/>
              </a:spcBef>
              <a:spcAft>
                <a:spcPts val="0"/>
              </a:spcAft>
              <a:buSzPts val="2700"/>
              <a:buNone/>
              <a:defRPr b="0" i="0" sz="2700" u="none" cap="none" strike="noStrike">
                <a:latin typeface="Arial"/>
                <a:ea typeface="Arial"/>
                <a:cs typeface="Arial"/>
                <a:sym typeface="Arial"/>
              </a:defRPr>
            </a:lvl3pPr>
            <a:lvl4pPr indent="0" lvl="3" marL="0" algn="r">
              <a:lnSpc>
                <a:spcPct val="100000"/>
              </a:lnSpc>
              <a:spcBef>
                <a:spcPts val="0"/>
              </a:spcBef>
              <a:spcAft>
                <a:spcPts val="0"/>
              </a:spcAft>
              <a:buSzPts val="2700"/>
              <a:buNone/>
              <a:defRPr b="0" i="0" sz="2700" u="none" cap="none" strike="noStrike">
                <a:latin typeface="Arial"/>
                <a:ea typeface="Arial"/>
                <a:cs typeface="Arial"/>
                <a:sym typeface="Arial"/>
              </a:defRPr>
            </a:lvl4pPr>
            <a:lvl5pPr indent="0" lvl="4" marL="0" algn="r">
              <a:lnSpc>
                <a:spcPct val="100000"/>
              </a:lnSpc>
              <a:spcBef>
                <a:spcPts val="0"/>
              </a:spcBef>
              <a:spcAft>
                <a:spcPts val="0"/>
              </a:spcAft>
              <a:buSzPts val="2700"/>
              <a:buNone/>
              <a:defRPr b="0" i="0" sz="2700" u="none" cap="none" strike="noStrike">
                <a:latin typeface="Arial"/>
                <a:ea typeface="Arial"/>
                <a:cs typeface="Arial"/>
                <a:sym typeface="Arial"/>
              </a:defRPr>
            </a:lvl5pPr>
            <a:lvl6pPr indent="0" lvl="5" marL="0" algn="r">
              <a:lnSpc>
                <a:spcPct val="100000"/>
              </a:lnSpc>
              <a:spcBef>
                <a:spcPts val="0"/>
              </a:spcBef>
              <a:spcAft>
                <a:spcPts val="0"/>
              </a:spcAft>
              <a:buSzPts val="2700"/>
              <a:buNone/>
              <a:defRPr b="0" i="0" sz="2700" u="none" cap="none" strike="noStrike">
                <a:latin typeface="Arial"/>
                <a:ea typeface="Arial"/>
                <a:cs typeface="Arial"/>
                <a:sym typeface="Arial"/>
              </a:defRPr>
            </a:lvl6pPr>
            <a:lvl7pPr indent="0" lvl="6" marL="0" algn="r">
              <a:lnSpc>
                <a:spcPct val="100000"/>
              </a:lnSpc>
              <a:spcBef>
                <a:spcPts val="0"/>
              </a:spcBef>
              <a:spcAft>
                <a:spcPts val="0"/>
              </a:spcAft>
              <a:buSzPts val="2700"/>
              <a:buNone/>
              <a:defRPr b="0" i="0" sz="2700" u="none" cap="none" strike="noStrike">
                <a:latin typeface="Arial"/>
                <a:ea typeface="Arial"/>
                <a:cs typeface="Arial"/>
                <a:sym typeface="Arial"/>
              </a:defRPr>
            </a:lvl7pPr>
            <a:lvl8pPr indent="0" lvl="7" marL="0" algn="r">
              <a:lnSpc>
                <a:spcPct val="100000"/>
              </a:lnSpc>
              <a:spcBef>
                <a:spcPts val="0"/>
              </a:spcBef>
              <a:spcAft>
                <a:spcPts val="0"/>
              </a:spcAft>
              <a:buSzPts val="2700"/>
              <a:buNone/>
              <a:defRPr b="0" i="0" sz="2700" u="none" cap="none" strike="noStrike">
                <a:latin typeface="Arial"/>
                <a:ea typeface="Arial"/>
                <a:cs typeface="Arial"/>
                <a:sym typeface="Arial"/>
              </a:defRPr>
            </a:lvl8pPr>
            <a:lvl9pPr indent="0" lvl="8" marL="0" algn="r">
              <a:lnSpc>
                <a:spcPct val="100000"/>
              </a:lnSpc>
              <a:spcBef>
                <a:spcPts val="0"/>
              </a:spcBef>
              <a:spcAft>
                <a:spcPts val="0"/>
              </a:spcAft>
              <a:buSzPts val="2700"/>
              <a:buNone/>
              <a:defRPr b="0" i="0" sz="2700" u="none" cap="none" strike="noStrike">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cxnSp>
        <p:nvCxnSpPr>
          <p:cNvPr id="28" name="Google Shape;28;p27"/>
          <p:cNvCxnSpPr/>
          <p:nvPr/>
        </p:nvCxnSpPr>
        <p:spPr>
          <a:xfrm>
            <a:off x="0" y="4468500"/>
            <a:ext cx="9144900" cy="0"/>
          </a:xfrm>
          <a:prstGeom prst="straightConnector1">
            <a:avLst/>
          </a:prstGeom>
          <a:noFill/>
          <a:ln cap="flat" cmpd="sng" w="9525">
            <a:solidFill>
              <a:schemeClr val="lt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2" name="Google Shape;3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7" name="Google Shape;4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ec.europa.eu/eurostat/web/sdi/key-findings"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agriculture.ec.europa.eu/international/international-cooperation/international-organisations/un-sustainable-development-goals_en"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unglobalcompact.org/take-action/action/food"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unglobalcompact.org/take-action/action/food"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fi.co/insight/17-companies-helping-meet-the-17-un-sustainable-development-goals" TargetMode="External"/><Relationship Id="rId4" Type="http://schemas.openxmlformats.org/officeDocument/2006/relationships/hyperlink" Target="https://www.sdgfund.org/case-studies" TargetMode="External"/><Relationship Id="rId5" Type="http://schemas.openxmlformats.org/officeDocument/2006/relationships/hyperlink" Target="https://international-partnerships.ec.europa.eu/news-and-events/stories_en" TargetMode="External"/><Relationship Id="rId6" Type="http://schemas.openxmlformats.org/officeDocument/2006/relationships/hyperlink" Target="https://sdgs.un.org/publications/sdg-good-practices-2020" TargetMode="External"/><Relationship Id="rId7" Type="http://schemas.openxmlformats.org/officeDocument/2006/relationships/hyperlink" Target="https://sdgs.un.org/publications/sdg-good-practices-2nd-edition-2022" TargetMode="External"/><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ec.europa.eu/eurostat/web/sdi" TargetMode="External"/><Relationship Id="rId4" Type="http://schemas.openxmlformats.org/officeDocument/2006/relationships/hyperlink" Target="https://www.wbcsd.org/Programs/People-and-Society/Sustainable-Development-Goals" TargetMode="External"/><Relationship Id="rId9" Type="http://schemas.openxmlformats.org/officeDocument/2006/relationships/hyperlink" Target="https://commission.europa.eu/strategy-and-policy/international-strategies/sustainable-development-goals_en" TargetMode="External"/><Relationship Id="rId5" Type="http://schemas.openxmlformats.org/officeDocument/2006/relationships/hyperlink" Target="https://www.undp.org/sdg-accelerato" TargetMode="External"/><Relationship Id="rId6" Type="http://schemas.openxmlformats.org/officeDocument/2006/relationships/hyperlink" Target="https://sdgintegration.undp.org/" TargetMode="External"/><Relationship Id="rId7" Type="http://schemas.openxmlformats.org/officeDocument/2006/relationships/hyperlink" Target="https://knowsdgs.jrc.ec.europa.eu/" TargetMode="External"/><Relationship Id="rId8" Type="http://schemas.openxmlformats.org/officeDocument/2006/relationships/hyperlink" Target="https://unglobalcompact.org/sdgs/17-global-goal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sustainabledevelopment.un.or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dgcompass.org/" TargetMode="External"/><Relationship Id="rId4" Type="http://schemas.openxmlformats.org/officeDocument/2006/relationships/hyperlink" Target="https://www.unglobalcompact.org/sdgs/about" TargetMode="External"/><Relationship Id="rId9" Type="http://schemas.openxmlformats.org/officeDocument/2006/relationships/image" Target="../media/image3.png"/><Relationship Id="rId5" Type="http://schemas.openxmlformats.org/officeDocument/2006/relationships/hyperlink" Target="https://sdghub.com/" TargetMode="External"/><Relationship Id="rId6" Type="http://schemas.openxmlformats.org/officeDocument/2006/relationships/hyperlink" Target="https://www.businesscalltoaction.org/" TargetMode="External"/><Relationship Id="rId7" Type="http://schemas.openxmlformats.org/officeDocument/2006/relationships/hyperlink" Target="https://www.sdgfund.org/business-and-un" TargetMode="External"/><Relationship Id="rId8" Type="http://schemas.openxmlformats.org/officeDocument/2006/relationships/hyperlink" Target="https://www.businessnewsdaily.com/4679-corporate-social-responsibility.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doi.org/10.1002/bse.2708" TargetMode="External"/><Relationship Id="rId4" Type="http://schemas.openxmlformats.org/officeDocument/2006/relationships/hyperlink" Target="https://doi.org/10.1111/1477-9552.12359"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ec.europa.eu/eurostat/web/sdi/key-findings" TargetMode="External"/><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277906" y="1429800"/>
            <a:ext cx="3967044" cy="1585557"/>
          </a:xfrm>
          <a:prstGeom prst="rect">
            <a:avLst/>
          </a:prstGeom>
          <a:noFill/>
          <a:ln>
            <a:noFill/>
          </a:ln>
        </p:spPr>
        <p:txBody>
          <a:bodyPr anchorCtr="0" anchor="t" bIns="34275" lIns="68575" spcFirstLastPara="1" rIns="68575" wrap="square" tIns="34275">
            <a:noAutofit/>
          </a:bodyPr>
          <a:lstStyle/>
          <a:p>
            <a:pPr indent="0" lvl="0" marL="457200" rtl="0" algn="l">
              <a:lnSpc>
                <a:spcPct val="115000"/>
              </a:lnSpc>
              <a:spcBef>
                <a:spcPts val="0"/>
              </a:spcBef>
              <a:spcAft>
                <a:spcPts val="0"/>
              </a:spcAft>
              <a:buSzPts val="5200"/>
              <a:buNone/>
            </a:pPr>
            <a:r>
              <a:rPr b="1" lang="pt-PT" sz="2400"/>
              <a:t>Know and implement the sustainable development goals (SDG) in the workplace</a:t>
            </a:r>
            <a:endParaRPr b="1" sz="2400"/>
          </a:p>
        </p:txBody>
      </p:sp>
      <p:sp>
        <p:nvSpPr>
          <p:cNvPr id="68" name="Google Shape;68;p1"/>
          <p:cNvSpPr txBox="1"/>
          <p:nvPr>
            <p:ph idx="1" type="subTitle"/>
          </p:nvPr>
        </p:nvSpPr>
        <p:spPr>
          <a:xfrm>
            <a:off x="744070" y="489731"/>
            <a:ext cx="2466733" cy="7164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2"/>
              </a:buClr>
              <a:buSzPts val="1500"/>
              <a:buNone/>
            </a:pPr>
            <a:r>
              <a:rPr lang="pt-PT" sz="1500">
                <a:solidFill>
                  <a:schemeClr val="dk2"/>
                </a:solidFill>
              </a:rPr>
              <a:t>Blended mobility of VET learners</a:t>
            </a:r>
            <a:endParaRPr sz="1500">
              <a:solidFill>
                <a:schemeClr val="dk2"/>
              </a:solidFill>
            </a:endParaRPr>
          </a:p>
        </p:txBody>
      </p:sp>
      <p:pic>
        <p:nvPicPr>
          <p:cNvPr id="69" name="Google Shape;69;p1"/>
          <p:cNvPicPr preferRelativeResize="0"/>
          <p:nvPr/>
        </p:nvPicPr>
        <p:blipFill rotWithShape="1">
          <a:blip r:embed="rId3">
            <a:alphaModFix/>
          </a:blip>
          <a:srcRect b="0" l="0" r="0" t="0"/>
          <a:stretch/>
        </p:blipFill>
        <p:spPr>
          <a:xfrm>
            <a:off x="4850849" y="489731"/>
            <a:ext cx="3474492" cy="3483729"/>
          </a:xfrm>
          <a:custGeom>
            <a:rect b="b" l="l" r="r" t="t"/>
            <a:pathLst>
              <a:path extrusionOk="0" h="5380277" w="5017317">
                <a:moveTo>
                  <a:pt x="0" y="0"/>
                </a:moveTo>
                <a:lnTo>
                  <a:pt x="5017317" y="0"/>
                </a:lnTo>
                <a:lnTo>
                  <a:pt x="5017317" y="5380277"/>
                </a:lnTo>
                <a:lnTo>
                  <a:pt x="0" y="5380277"/>
                </a:lnTo>
                <a:close/>
              </a:path>
            </a:pathLst>
          </a:custGeom>
          <a:noFill/>
          <a:ln>
            <a:noFill/>
          </a:ln>
        </p:spPr>
      </p:pic>
      <p:sp>
        <p:nvSpPr>
          <p:cNvPr id="70" name="Google Shape;70;p1"/>
          <p:cNvSpPr/>
          <p:nvPr/>
        </p:nvSpPr>
        <p:spPr>
          <a:xfrm>
            <a:off x="744070" y="4396401"/>
            <a:ext cx="3941532" cy="580647"/>
          </a:xfrm>
          <a:prstGeom prst="rect">
            <a:avLst/>
          </a:prstGeom>
          <a:noFill/>
          <a:ln>
            <a:noFill/>
          </a:ln>
        </p:spPr>
        <p:txBody>
          <a:bodyPr anchorCtr="0" anchor="t"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800"/>
              <a:buFont typeface="Arial"/>
              <a:buNone/>
            </a:pPr>
            <a:r>
              <a:rPr b="0" i="0" lang="pt-PT" sz="8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00"/>
              <a:buFont typeface="Arial"/>
              <a:buNone/>
            </a:pPr>
            <a:r>
              <a:rPr b="1" i="0" lang="pt-PT" sz="800" u="none" cap="none" strike="noStrike">
                <a:solidFill>
                  <a:schemeClr val="dk1"/>
                </a:solidFill>
                <a:latin typeface="Calibri"/>
                <a:ea typeface="Calibri"/>
                <a:cs typeface="Calibri"/>
                <a:sym typeface="Calibri"/>
              </a:rPr>
              <a:t>ID 2020-1-EL01-KA202-079113</a:t>
            </a:r>
            <a:endParaRPr b="0" i="0" sz="800" u="none" cap="none" strike="noStrike">
              <a:solidFill>
                <a:schemeClr val="dk1"/>
              </a:solidFill>
              <a:latin typeface="Calibri"/>
              <a:ea typeface="Calibri"/>
              <a:cs typeface="Calibri"/>
              <a:sym typeface="Calibri"/>
            </a:endParaRPr>
          </a:p>
        </p:txBody>
      </p:sp>
      <p:sp>
        <p:nvSpPr>
          <p:cNvPr id="71" name="Google Shape;71;p1"/>
          <p:cNvSpPr txBox="1"/>
          <p:nvPr/>
        </p:nvSpPr>
        <p:spPr>
          <a:xfrm>
            <a:off x="744070" y="3015356"/>
            <a:ext cx="3286756" cy="1304844"/>
          </a:xfrm>
          <a:prstGeom prst="rect">
            <a:avLst/>
          </a:prstGeom>
          <a:noFill/>
          <a:ln>
            <a:noFill/>
          </a:ln>
        </p:spPr>
        <p:txBody>
          <a:bodyPr anchorCtr="0" anchor="b" bIns="34275" lIns="68575" spcFirstLastPara="1" rIns="68575" wrap="square" tIns="34275">
            <a:normAutofit fontScale="25000" lnSpcReduction="20000"/>
          </a:bodyPr>
          <a:lstStyle/>
          <a:p>
            <a:pPr indent="0" lvl="0" marL="0" marR="0" rtl="0" algn="l">
              <a:lnSpc>
                <a:spcPct val="90000"/>
              </a:lnSpc>
              <a:spcBef>
                <a:spcPts val="0"/>
              </a:spcBef>
              <a:spcAft>
                <a:spcPts val="0"/>
              </a:spcAft>
              <a:buClr>
                <a:schemeClr val="dk2"/>
              </a:buClr>
              <a:buSzPct val="333333"/>
              <a:buFont typeface="Arial"/>
              <a:buNone/>
            </a:pPr>
            <a:r>
              <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0"/>
              </a:spcBef>
              <a:spcAft>
                <a:spcPts val="0"/>
              </a:spcAft>
              <a:buClr>
                <a:schemeClr val="dk2"/>
              </a:buClr>
              <a:buSzPct val="333333"/>
              <a:buFont typeface="Arial"/>
              <a:buNone/>
            </a:pPr>
            <a:r>
              <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0"/>
              </a:spcBef>
              <a:spcAft>
                <a:spcPts val="0"/>
              </a:spcAft>
              <a:buClr>
                <a:schemeClr val="dk2"/>
              </a:buClr>
              <a:buSzPct val="200000"/>
              <a:buFont typeface="Arial"/>
              <a:buNone/>
            </a:pPr>
            <a:r>
              <a:rPr b="0" i="0" lang="pt-PT" sz="3000" u="none" cap="none" strike="noStrike">
                <a:solidFill>
                  <a:schemeClr val="dk2"/>
                </a:solidFill>
                <a:latin typeface="Calibri"/>
                <a:ea typeface="Calibri"/>
                <a:cs typeface="Calibri"/>
                <a:sym typeface="Calibri"/>
              </a:rPr>
              <a:t>Training Material</a:t>
            </a:r>
            <a:endParaRPr/>
          </a:p>
          <a:p>
            <a:pPr indent="0" lvl="0" marL="0" marR="0" rtl="0" algn="l">
              <a:lnSpc>
                <a:spcPct val="90000"/>
              </a:lnSpc>
              <a:spcBef>
                <a:spcPts val="0"/>
              </a:spcBef>
              <a:spcAft>
                <a:spcPts val="0"/>
              </a:spcAft>
              <a:buClr>
                <a:schemeClr val="dk2"/>
              </a:buClr>
              <a:buSzPts val="15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70000"/>
              </a:lnSpc>
              <a:spcBef>
                <a:spcPts val="0"/>
              </a:spcBef>
              <a:spcAft>
                <a:spcPts val="0"/>
              </a:spcAft>
              <a:buClr>
                <a:schemeClr val="dk2"/>
              </a:buClr>
              <a:buSzPct val="260869"/>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70000"/>
              </a:lnSpc>
              <a:spcBef>
                <a:spcPts val="0"/>
              </a:spcBef>
              <a:spcAft>
                <a:spcPts val="0"/>
              </a:spcAft>
              <a:buClr>
                <a:schemeClr val="dk2"/>
              </a:buClr>
              <a:buSzPct val="260869"/>
              <a:buFont typeface="Arial"/>
              <a:buNone/>
            </a:pPr>
            <a:r>
              <a:rPr b="0" i="0" lang="pt-PT" sz="2300" u="none" cap="none" strike="noStrike">
                <a:solidFill>
                  <a:srgbClr val="000000"/>
                </a:solidFill>
                <a:latin typeface="Arial"/>
                <a:ea typeface="Arial"/>
                <a:cs typeface="Arial"/>
                <a:sym typeface="Arial"/>
              </a:rPr>
              <a:t>António Pirra</a:t>
            </a:r>
            <a:endParaRPr/>
          </a:p>
          <a:p>
            <a:pPr indent="0" lvl="0" marL="0" marR="0" rtl="0" algn="l">
              <a:lnSpc>
                <a:spcPct val="170000"/>
              </a:lnSpc>
              <a:spcBef>
                <a:spcPts val="0"/>
              </a:spcBef>
              <a:spcAft>
                <a:spcPts val="0"/>
              </a:spcAft>
              <a:buClr>
                <a:schemeClr val="dk2"/>
              </a:buClr>
              <a:buSzPct val="260869"/>
              <a:buFont typeface="Arial"/>
              <a:buNone/>
            </a:pPr>
            <a:r>
              <a:rPr b="0" i="0" lang="pt-PT" sz="2300" u="none" cap="none" strike="noStrike">
                <a:solidFill>
                  <a:srgbClr val="000000"/>
                </a:solidFill>
                <a:latin typeface="Arial"/>
                <a:ea typeface="Arial"/>
                <a:cs typeface="Arial"/>
                <a:sym typeface="Arial"/>
              </a:rPr>
              <a:t>Carlos Fonseca</a:t>
            </a:r>
            <a:endParaRPr/>
          </a:p>
          <a:p>
            <a:pPr indent="0" lvl="0" marL="0" marR="0" rtl="0" algn="l">
              <a:lnSpc>
                <a:spcPct val="170000"/>
              </a:lnSpc>
              <a:spcBef>
                <a:spcPts val="0"/>
              </a:spcBef>
              <a:spcAft>
                <a:spcPts val="0"/>
              </a:spcAft>
              <a:buClr>
                <a:schemeClr val="dk2"/>
              </a:buClr>
              <a:buSzPct val="260869"/>
              <a:buFont typeface="Arial"/>
              <a:buNone/>
            </a:pPr>
            <a:r>
              <a:rPr b="0" i="0" lang="pt-PT" sz="2300" u="none" cap="none" strike="noStrike">
                <a:solidFill>
                  <a:srgbClr val="000000"/>
                </a:solidFill>
                <a:latin typeface="Arial"/>
                <a:ea typeface="Arial"/>
                <a:cs typeface="Arial"/>
                <a:sym typeface="Arial"/>
              </a:rPr>
              <a:t>Octávio Sacramento  </a:t>
            </a:r>
            <a:endParaRPr/>
          </a:p>
          <a:p>
            <a:pPr indent="0" lvl="0" marL="0" marR="0" rtl="0" algn="l">
              <a:lnSpc>
                <a:spcPct val="170000"/>
              </a:lnSpc>
              <a:spcBef>
                <a:spcPts val="0"/>
              </a:spcBef>
              <a:spcAft>
                <a:spcPts val="0"/>
              </a:spcAft>
              <a:buClr>
                <a:schemeClr val="dk2"/>
              </a:buClr>
              <a:buSzPct val="260869"/>
              <a:buFont typeface="Arial"/>
              <a:buNone/>
            </a:pPr>
            <a:r>
              <a:rPr b="0" i="0" lang="pt-PT" sz="2300" u="none" cap="none" strike="noStrike">
                <a:solidFill>
                  <a:srgbClr val="000000"/>
                </a:solidFill>
                <a:latin typeface="Arial"/>
                <a:ea typeface="Arial"/>
                <a:cs typeface="Arial"/>
                <a:sym typeface="Arial"/>
              </a:rPr>
              <a:t>Pedro Gabriel Silva</a:t>
            </a:r>
            <a:endParaRPr/>
          </a:p>
          <a:p>
            <a:pPr indent="0" lvl="0" marL="0" marR="0" rtl="0" algn="l">
              <a:lnSpc>
                <a:spcPct val="170000"/>
              </a:lnSpc>
              <a:spcBef>
                <a:spcPts val="0"/>
              </a:spcBef>
              <a:spcAft>
                <a:spcPts val="0"/>
              </a:spcAft>
              <a:buClr>
                <a:schemeClr val="dk2"/>
              </a:buClr>
              <a:buSzPct val="260869"/>
              <a:buFont typeface="Arial"/>
              <a:buNone/>
            </a:pPr>
            <a:r>
              <a:rPr b="0" i="0" lang="pt-PT" sz="2300" u="none" cap="none" strike="noStrike">
                <a:solidFill>
                  <a:srgbClr val="000000"/>
                </a:solidFill>
                <a:latin typeface="Arial"/>
                <a:ea typeface="Arial"/>
                <a:cs typeface="Arial"/>
                <a:sym typeface="Arial"/>
              </a:rPr>
              <a:t>Verónika Joukes</a:t>
            </a:r>
            <a:endParaRPr b="0" i="0" sz="2300" u="none" cap="none" strike="noStrike">
              <a:solidFill>
                <a:srgbClr val="000000"/>
              </a:solidFill>
              <a:latin typeface="Arial"/>
              <a:ea typeface="Arial"/>
              <a:cs typeface="Arial"/>
              <a:sym typeface="Arial"/>
            </a:endParaRPr>
          </a:p>
        </p:txBody>
      </p:sp>
      <p:pic>
        <p:nvPicPr>
          <p:cNvPr id="72" name="Google Shape;72;p1"/>
          <p:cNvPicPr preferRelativeResize="0"/>
          <p:nvPr/>
        </p:nvPicPr>
        <p:blipFill rotWithShape="1">
          <a:blip r:embed="rId4">
            <a:alphaModFix/>
          </a:blip>
          <a:srcRect b="0" l="0" r="0" t="0"/>
          <a:stretch/>
        </p:blipFill>
        <p:spPr>
          <a:xfrm>
            <a:off x="6869038" y="4396402"/>
            <a:ext cx="2143125" cy="457200"/>
          </a:xfrm>
          <a:prstGeom prst="rect">
            <a:avLst/>
          </a:prstGeom>
          <a:noFill/>
          <a:ln>
            <a:noFill/>
          </a:ln>
        </p:spPr>
      </p:pic>
      <p:pic>
        <p:nvPicPr>
          <p:cNvPr id="73" name="Google Shape;73;p1"/>
          <p:cNvPicPr preferRelativeResize="0"/>
          <p:nvPr/>
        </p:nvPicPr>
        <p:blipFill rotWithShape="1">
          <a:blip r:embed="rId5">
            <a:alphaModFix/>
          </a:blip>
          <a:srcRect b="0" l="0" r="0" t="0"/>
          <a:stretch/>
        </p:blipFill>
        <p:spPr>
          <a:xfrm>
            <a:off x="5306359" y="4320200"/>
            <a:ext cx="1219216"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pSp>
        <p:nvGrpSpPr>
          <p:cNvPr id="145" name="Google Shape;145;p10"/>
          <p:cNvGrpSpPr/>
          <p:nvPr/>
        </p:nvGrpSpPr>
        <p:grpSpPr>
          <a:xfrm>
            <a:off x="795840" y="1191488"/>
            <a:ext cx="7426809" cy="2859333"/>
            <a:chOff x="2794" y="175226"/>
            <a:chExt cx="7426809" cy="2859333"/>
          </a:xfrm>
        </p:grpSpPr>
        <p:sp>
          <p:nvSpPr>
            <p:cNvPr id="146" name="Google Shape;146;p10"/>
            <p:cNvSpPr/>
            <p:nvPr/>
          </p:nvSpPr>
          <p:spPr>
            <a:xfrm>
              <a:off x="2794" y="175226"/>
              <a:ext cx="1680273" cy="345600"/>
            </a:xfrm>
            <a:prstGeom prst="rect">
              <a:avLst/>
            </a:prstGeom>
            <a:solidFill>
              <a:srgbClr val="424242"/>
            </a:solid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
            <p:cNvSpPr txBox="1"/>
            <p:nvPr/>
          </p:nvSpPr>
          <p:spPr>
            <a:xfrm>
              <a:off x="2794" y="175226"/>
              <a:ext cx="1680273" cy="345600"/>
            </a:xfrm>
            <a:prstGeom prst="rect">
              <a:avLst/>
            </a:prstGeom>
            <a:noFill/>
            <a:ln>
              <a:noFill/>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000000"/>
                </a:buClr>
                <a:buSzPts val="1200"/>
                <a:buFont typeface="Arial"/>
                <a:buNone/>
              </a:pPr>
              <a:r>
                <a:rPr b="0" i="0" lang="pt-PT" sz="1200" u="none" cap="none" strike="noStrike">
                  <a:solidFill>
                    <a:schemeClr val="lt1"/>
                  </a:solidFill>
                  <a:latin typeface="Calibri"/>
                  <a:ea typeface="Calibri"/>
                  <a:cs typeface="Calibri"/>
                  <a:sym typeface="Calibri"/>
                </a:rPr>
                <a:t>Strong progress *</a:t>
              </a:r>
              <a:endParaRPr b="0" i="0" sz="1200" u="none" cap="none" strike="noStrike">
                <a:solidFill>
                  <a:schemeClr val="lt1"/>
                </a:solidFill>
                <a:latin typeface="Arial"/>
                <a:ea typeface="Arial"/>
                <a:cs typeface="Arial"/>
                <a:sym typeface="Arial"/>
              </a:endParaRPr>
            </a:p>
          </p:txBody>
        </p:sp>
        <p:sp>
          <p:nvSpPr>
            <p:cNvPr id="148" name="Google Shape;148;p10"/>
            <p:cNvSpPr/>
            <p:nvPr/>
          </p:nvSpPr>
          <p:spPr>
            <a:xfrm>
              <a:off x="2794" y="520826"/>
              <a:ext cx="1680273" cy="2513733"/>
            </a:xfrm>
            <a:prstGeom prst="rect">
              <a:avLst/>
            </a:prstGeom>
            <a:solidFill>
              <a:srgbClr val="DDDDDD">
                <a:alpha val="89803"/>
              </a:srgbClr>
            </a:solidFill>
            <a:ln cap="flat" cmpd="sng" w="25400">
              <a:solidFill>
                <a:srgbClr val="59595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
            <p:cNvSpPr txBox="1"/>
            <p:nvPr/>
          </p:nvSpPr>
          <p:spPr>
            <a:xfrm>
              <a:off x="2794" y="520826"/>
              <a:ext cx="1680273" cy="2513733"/>
            </a:xfrm>
            <a:prstGeom prst="rect">
              <a:avLst/>
            </a:prstGeom>
            <a:noFill/>
            <a:ln>
              <a:noFill/>
            </a:ln>
          </p:spPr>
          <p:txBody>
            <a:bodyPr anchorCtr="0" anchor="t" bIns="96000" lIns="64000" spcFirstLastPara="1" rIns="85325" wrap="square" tIns="640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16 – Peace and Justice</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1 - Reducing poverty and social exclusion</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8 – Decent work and economic growth</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 SDG7 - Clean and affordable energy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SDG9 - Innovation and infrastructure </a:t>
              </a:r>
              <a:endParaRPr b="0" i="0" sz="1200" u="none" cap="none" strike="noStrike">
                <a:solidFill>
                  <a:srgbClr val="000000"/>
                </a:solidFill>
                <a:latin typeface="Arial"/>
                <a:ea typeface="Arial"/>
                <a:cs typeface="Arial"/>
                <a:sym typeface="Arial"/>
              </a:endParaRPr>
            </a:p>
          </p:txBody>
        </p:sp>
        <p:sp>
          <p:nvSpPr>
            <p:cNvPr id="150" name="Google Shape;150;p10"/>
            <p:cNvSpPr/>
            <p:nvPr/>
          </p:nvSpPr>
          <p:spPr>
            <a:xfrm>
              <a:off x="1918306" y="175226"/>
              <a:ext cx="1680273" cy="345600"/>
            </a:xfrm>
            <a:prstGeom prst="rect">
              <a:avLst/>
            </a:prstGeom>
            <a:solidFill>
              <a:srgbClr val="424242"/>
            </a:solid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
            <p:cNvSpPr txBox="1"/>
            <p:nvPr/>
          </p:nvSpPr>
          <p:spPr>
            <a:xfrm>
              <a:off x="1918306" y="175226"/>
              <a:ext cx="1680273" cy="345600"/>
            </a:xfrm>
            <a:prstGeom prst="rect">
              <a:avLst/>
            </a:prstGeom>
            <a:noFill/>
            <a:ln>
              <a:noFill/>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000000"/>
                </a:buClr>
                <a:buSzPts val="1200"/>
                <a:buFont typeface="Arial"/>
                <a:buNone/>
              </a:pPr>
              <a:r>
                <a:rPr b="0" i="0" lang="pt-PT" sz="1200" u="none" cap="none" strike="noStrike">
                  <a:solidFill>
                    <a:schemeClr val="lt1"/>
                  </a:solidFill>
                  <a:latin typeface="Calibri"/>
                  <a:ea typeface="Calibri"/>
                  <a:cs typeface="Calibri"/>
                  <a:sym typeface="Calibri"/>
                </a:rPr>
                <a:t>Good progress</a:t>
              </a:r>
              <a:endParaRPr b="0" i="0" sz="1200" u="none" cap="none" strike="noStrike">
                <a:solidFill>
                  <a:schemeClr val="lt1"/>
                </a:solidFill>
                <a:latin typeface="Arial"/>
                <a:ea typeface="Arial"/>
                <a:cs typeface="Arial"/>
                <a:sym typeface="Arial"/>
              </a:endParaRPr>
            </a:p>
          </p:txBody>
        </p:sp>
        <p:sp>
          <p:nvSpPr>
            <p:cNvPr id="152" name="Google Shape;152;p10"/>
            <p:cNvSpPr/>
            <p:nvPr/>
          </p:nvSpPr>
          <p:spPr>
            <a:xfrm>
              <a:off x="1918306" y="520826"/>
              <a:ext cx="1680273" cy="2513733"/>
            </a:xfrm>
            <a:prstGeom prst="rect">
              <a:avLst/>
            </a:prstGeom>
            <a:solidFill>
              <a:srgbClr val="DDDDDD">
                <a:alpha val="89803"/>
              </a:srgbClr>
            </a:solidFill>
            <a:ln cap="flat" cmpd="sng" w="25400">
              <a:solidFill>
                <a:srgbClr val="59595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0"/>
            <p:cNvSpPr txBox="1"/>
            <p:nvPr/>
          </p:nvSpPr>
          <p:spPr>
            <a:xfrm>
              <a:off x="1918306" y="520826"/>
              <a:ext cx="1680273" cy="2513733"/>
            </a:xfrm>
            <a:prstGeom prst="rect">
              <a:avLst/>
            </a:prstGeom>
            <a:noFill/>
            <a:ln>
              <a:noFill/>
            </a:ln>
          </p:spPr>
          <p:txBody>
            <a:bodyPr anchorCtr="0" anchor="t" bIns="96000" lIns="64000" spcFirstLastPara="1" rIns="85325" wrap="square" tIns="640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3 - Well-being</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14 - Life below water</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5) - Gender equality</a:t>
              </a:r>
              <a:endParaRPr b="0" i="0" sz="1200" u="none" cap="none" strike="noStrike">
                <a:solidFill>
                  <a:srgbClr val="000000"/>
                </a:solidFill>
                <a:latin typeface="Arial"/>
                <a:ea typeface="Arial"/>
                <a:cs typeface="Arial"/>
                <a:sym typeface="Arial"/>
              </a:endParaRPr>
            </a:p>
          </p:txBody>
        </p:sp>
        <p:sp>
          <p:nvSpPr>
            <p:cNvPr id="154" name="Google Shape;154;p10"/>
            <p:cNvSpPr/>
            <p:nvPr/>
          </p:nvSpPr>
          <p:spPr>
            <a:xfrm>
              <a:off x="3833818" y="175226"/>
              <a:ext cx="1680273" cy="345600"/>
            </a:xfrm>
            <a:prstGeom prst="rect">
              <a:avLst/>
            </a:prstGeom>
            <a:solidFill>
              <a:srgbClr val="424242"/>
            </a:solid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txBox="1"/>
            <p:nvPr/>
          </p:nvSpPr>
          <p:spPr>
            <a:xfrm>
              <a:off x="3833818" y="175226"/>
              <a:ext cx="1680273" cy="345600"/>
            </a:xfrm>
            <a:prstGeom prst="rect">
              <a:avLst/>
            </a:prstGeom>
            <a:noFill/>
            <a:ln>
              <a:noFill/>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000000"/>
                </a:buClr>
                <a:buSzPts val="1200"/>
                <a:buFont typeface="Arial"/>
                <a:buNone/>
              </a:pPr>
              <a:r>
                <a:rPr b="0" i="0" lang="pt-PT" sz="1200" u="none" cap="none" strike="noStrike">
                  <a:solidFill>
                    <a:schemeClr val="lt1"/>
                  </a:solidFill>
                  <a:latin typeface="Calibri"/>
                  <a:ea typeface="Calibri"/>
                  <a:cs typeface="Calibri"/>
                  <a:sym typeface="Calibri"/>
                </a:rPr>
                <a:t>Moderate progress:</a:t>
              </a:r>
              <a:endParaRPr b="0" i="0" sz="1200" u="none" cap="none" strike="noStrike">
                <a:solidFill>
                  <a:schemeClr val="lt1"/>
                </a:solidFill>
                <a:latin typeface="Arial"/>
                <a:ea typeface="Arial"/>
                <a:cs typeface="Arial"/>
                <a:sym typeface="Arial"/>
              </a:endParaRPr>
            </a:p>
          </p:txBody>
        </p:sp>
        <p:sp>
          <p:nvSpPr>
            <p:cNvPr id="156" name="Google Shape;156;p10"/>
            <p:cNvSpPr/>
            <p:nvPr/>
          </p:nvSpPr>
          <p:spPr>
            <a:xfrm>
              <a:off x="3833818" y="520826"/>
              <a:ext cx="1680273" cy="2513733"/>
            </a:xfrm>
            <a:prstGeom prst="rect">
              <a:avLst/>
            </a:prstGeom>
            <a:solidFill>
              <a:srgbClr val="DDDDDD">
                <a:alpha val="89803"/>
              </a:srgbClr>
            </a:solidFill>
            <a:ln cap="flat" cmpd="sng" w="25400">
              <a:solidFill>
                <a:srgbClr val="59595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txBox="1"/>
            <p:nvPr/>
          </p:nvSpPr>
          <p:spPr>
            <a:xfrm>
              <a:off x="3833818" y="520826"/>
              <a:ext cx="1680273" cy="2513733"/>
            </a:xfrm>
            <a:prstGeom prst="rect">
              <a:avLst/>
            </a:prstGeom>
            <a:noFill/>
            <a:ln>
              <a:noFill/>
            </a:ln>
          </p:spPr>
          <p:txBody>
            <a:bodyPr anchorCtr="0" anchor="t" bIns="96000" lIns="64000" spcFirstLastPara="1" rIns="85325" wrap="square" tIns="640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11 - Sustainable cities and communities</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10 - Reduced inequalities</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12 - Responsible consumption and production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4 - Quality education;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13 - Climate action</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12 - Zero hunger</a:t>
              </a:r>
              <a:endParaRPr b="0" i="0" sz="1200" u="none" cap="none" strike="noStrike">
                <a:solidFill>
                  <a:srgbClr val="000000"/>
                </a:solidFill>
                <a:latin typeface="Arial"/>
                <a:ea typeface="Arial"/>
                <a:cs typeface="Arial"/>
                <a:sym typeface="Arial"/>
              </a:endParaRPr>
            </a:p>
          </p:txBody>
        </p:sp>
        <p:sp>
          <p:nvSpPr>
            <p:cNvPr id="158" name="Google Shape;158;p10"/>
            <p:cNvSpPr/>
            <p:nvPr/>
          </p:nvSpPr>
          <p:spPr>
            <a:xfrm>
              <a:off x="5749330" y="175226"/>
              <a:ext cx="1680273" cy="345600"/>
            </a:xfrm>
            <a:prstGeom prst="rect">
              <a:avLst/>
            </a:prstGeom>
            <a:solidFill>
              <a:srgbClr val="424242"/>
            </a:solid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
            <p:cNvSpPr txBox="1"/>
            <p:nvPr/>
          </p:nvSpPr>
          <p:spPr>
            <a:xfrm>
              <a:off x="5749330" y="175226"/>
              <a:ext cx="1680273" cy="345600"/>
            </a:xfrm>
            <a:prstGeom prst="rect">
              <a:avLst/>
            </a:prstGeom>
            <a:noFill/>
            <a:ln>
              <a:noFill/>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000000"/>
                </a:buClr>
                <a:buSzPts val="1200"/>
                <a:buFont typeface="Arial"/>
                <a:buNone/>
              </a:pPr>
              <a:r>
                <a:rPr b="0" i="0" lang="pt-PT" sz="1200" u="none" cap="none" strike="noStrike">
                  <a:solidFill>
                    <a:schemeClr val="lt1"/>
                  </a:solidFill>
                  <a:latin typeface="Calibri"/>
                  <a:ea typeface="Calibri"/>
                  <a:cs typeface="Calibri"/>
                  <a:sym typeface="Calibri"/>
                </a:rPr>
                <a:t>No progress #</a:t>
              </a:r>
              <a:endParaRPr b="0" i="0" sz="1200" u="none" cap="none" strike="noStrike">
                <a:solidFill>
                  <a:schemeClr val="lt1"/>
                </a:solidFill>
                <a:latin typeface="Arial"/>
                <a:ea typeface="Arial"/>
                <a:cs typeface="Arial"/>
                <a:sym typeface="Arial"/>
              </a:endParaRPr>
            </a:p>
          </p:txBody>
        </p:sp>
        <p:sp>
          <p:nvSpPr>
            <p:cNvPr id="160" name="Google Shape;160;p10"/>
            <p:cNvSpPr/>
            <p:nvPr/>
          </p:nvSpPr>
          <p:spPr>
            <a:xfrm>
              <a:off x="5749330" y="520826"/>
              <a:ext cx="1680273" cy="2513733"/>
            </a:xfrm>
            <a:prstGeom prst="rect">
              <a:avLst/>
            </a:prstGeom>
            <a:solidFill>
              <a:srgbClr val="DDDDDD">
                <a:alpha val="89803"/>
              </a:srgbClr>
            </a:solidFill>
            <a:ln cap="flat" cmpd="sng" w="25400">
              <a:solidFill>
                <a:srgbClr val="59595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
            <p:cNvSpPr txBox="1"/>
            <p:nvPr/>
          </p:nvSpPr>
          <p:spPr>
            <a:xfrm>
              <a:off x="5749330" y="520826"/>
              <a:ext cx="1680273" cy="2513733"/>
            </a:xfrm>
            <a:prstGeom prst="rect">
              <a:avLst/>
            </a:prstGeom>
            <a:noFill/>
            <a:ln>
              <a:noFill/>
            </a:ln>
          </p:spPr>
          <p:txBody>
            <a:bodyPr anchorCtr="0" anchor="t" bIns="96000" lIns="64000" spcFirstLastPara="1" rIns="85325" wrap="square" tIns="640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17 - Partnerships for the goals</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6 - Clean water and sanitation</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pt-PT" sz="1200" u="none" cap="none" strike="noStrike">
                  <a:solidFill>
                    <a:srgbClr val="000000"/>
                  </a:solidFill>
                  <a:latin typeface="Calibri"/>
                  <a:ea typeface="Calibri"/>
                  <a:cs typeface="Calibri"/>
                  <a:sym typeface="Calibri"/>
                </a:rPr>
                <a:t>SDG 15 -Life on land</a:t>
              </a:r>
              <a:endParaRPr b="0" i="0" sz="1200" u="none" cap="none" strike="noStrike">
                <a:solidFill>
                  <a:srgbClr val="000000"/>
                </a:solidFill>
                <a:latin typeface="Arial"/>
                <a:ea typeface="Arial"/>
                <a:cs typeface="Arial"/>
                <a:sym typeface="Arial"/>
              </a:endParaRPr>
            </a:p>
          </p:txBody>
        </p:sp>
      </p:grpSp>
      <p:sp>
        <p:nvSpPr>
          <p:cNvPr id="162" name="Google Shape;162;p10"/>
          <p:cNvSpPr txBox="1"/>
          <p:nvPr/>
        </p:nvSpPr>
        <p:spPr>
          <a:xfrm>
            <a:off x="466164" y="4197255"/>
            <a:ext cx="8390964" cy="715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1000" u="none" cap="none" strike="noStrike">
                <a:solidFill>
                  <a:srgbClr val="385623"/>
                </a:solidFill>
                <a:latin typeface="Questrial"/>
                <a:ea typeface="Questrial"/>
                <a:cs typeface="Questrial"/>
                <a:sym typeface="Questrial"/>
              </a:rPr>
              <a:t>* poverty data do not consider the full impact of the COVID-19; clean energy is positively influenced by a significant reduction in energy consumption because of COVID-19;</a:t>
            </a:r>
            <a:endParaRPr/>
          </a:p>
          <a:p>
            <a:pPr indent="0" lvl="0" marL="0" marR="0" rtl="0" algn="l">
              <a:lnSpc>
                <a:spcPct val="100000"/>
              </a:lnSpc>
              <a:spcBef>
                <a:spcPts val="0"/>
              </a:spcBef>
              <a:spcAft>
                <a:spcPts val="0"/>
              </a:spcAft>
              <a:buNone/>
            </a:pPr>
            <a:r>
              <a:rPr b="1" i="0" lang="pt-PT" sz="1000" u="none" cap="none" strike="noStrike">
                <a:solidFill>
                  <a:srgbClr val="385623"/>
                </a:solidFill>
                <a:latin typeface="Questrial"/>
                <a:ea typeface="Questrial"/>
                <a:cs typeface="Questrial"/>
                <a:sym typeface="Questrial"/>
              </a:rPr>
              <a:t># have nearly equal numbers of sustainable and unsustainable developments</a:t>
            </a:r>
            <a:br>
              <a:rPr b="0" i="0" lang="pt-PT" sz="1050" u="none" cap="none" strike="noStrike">
                <a:solidFill>
                  <a:srgbClr val="000000"/>
                </a:solidFill>
                <a:latin typeface="Calibri"/>
                <a:ea typeface="Calibri"/>
                <a:cs typeface="Calibri"/>
                <a:sym typeface="Calibri"/>
              </a:rPr>
            </a:br>
            <a:endParaRPr b="0" i="0" sz="1050" u="none" cap="none" strike="noStrike">
              <a:solidFill>
                <a:srgbClr val="000000"/>
              </a:solidFill>
              <a:latin typeface="Arial"/>
              <a:ea typeface="Arial"/>
              <a:cs typeface="Arial"/>
              <a:sym typeface="Arial"/>
            </a:endParaRPr>
          </a:p>
        </p:txBody>
      </p:sp>
      <p:sp>
        <p:nvSpPr>
          <p:cNvPr id="163" name="Google Shape;163;p10"/>
          <p:cNvSpPr txBox="1"/>
          <p:nvPr/>
        </p:nvSpPr>
        <p:spPr>
          <a:xfrm>
            <a:off x="299674" y="4663059"/>
            <a:ext cx="5007550"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135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https://ec.europa.eu/eurostat/web/sdi/key-findings</a:t>
            </a:r>
            <a:r>
              <a:rPr b="0" i="0" lang="pt-PT" sz="1350" u="none" cap="none" strike="noStrike">
                <a:solidFill>
                  <a:srgbClr val="000000"/>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p:txBody>
      </p:sp>
      <p:sp>
        <p:nvSpPr>
          <p:cNvPr id="164" name="Google Shape;164;p10"/>
          <p:cNvSpPr txBox="1"/>
          <p:nvPr/>
        </p:nvSpPr>
        <p:spPr>
          <a:xfrm>
            <a:off x="297112" y="860548"/>
            <a:ext cx="8557500" cy="276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2500"/>
              <a:buFont typeface="Arial"/>
              <a:buNone/>
            </a:pPr>
            <a:r>
              <a:rPr b="1" i="0" lang="pt-PT" sz="2500" u="none" cap="none" strike="noStrike">
                <a:solidFill>
                  <a:srgbClr val="385623"/>
                </a:solidFill>
                <a:latin typeface="Questrial"/>
                <a:ea typeface="Questrial"/>
                <a:cs typeface="Questrial"/>
                <a:sym typeface="Questrial"/>
              </a:rPr>
              <a:t>5. Progress in the implementation of the SDGs in the EU (cont.)</a:t>
            </a:r>
            <a:endParaRPr/>
          </a:p>
        </p:txBody>
      </p:sp>
      <p:sp>
        <p:nvSpPr>
          <p:cNvPr id="165" name="Google Shape;165;p10"/>
          <p:cNvSpPr/>
          <p:nvPr/>
        </p:nvSpPr>
        <p:spPr>
          <a:xfrm>
            <a:off x="3839" y="-269081"/>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166" name="Google Shape;166;p10"/>
          <p:cNvPicPr preferRelativeResize="0"/>
          <p:nvPr/>
        </p:nvPicPr>
        <p:blipFill rotWithShape="1">
          <a:blip r:embed="rId4">
            <a:alphaModFix/>
          </a:blip>
          <a:srcRect b="0" l="0" r="0" t="0"/>
          <a:stretch/>
        </p:blipFill>
        <p:spPr>
          <a:xfrm>
            <a:off x="3839" y="-269128"/>
            <a:ext cx="702694" cy="7026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nvSpPr>
        <p:spPr>
          <a:xfrm>
            <a:off x="291193" y="1006325"/>
            <a:ext cx="8326032" cy="569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pt-PT" sz="1600" u="none" cap="none" strike="noStrike">
                <a:solidFill>
                  <a:srgbClr val="385623"/>
                </a:solidFill>
                <a:latin typeface="Questrial"/>
                <a:ea typeface="Questrial"/>
                <a:cs typeface="Questrial"/>
                <a:sym typeface="Questrial"/>
              </a:rPr>
              <a:t>EU agricultural and rural development policies contribute mainly to the following SDGs:</a:t>
            </a:r>
            <a:endParaRPr/>
          </a:p>
        </p:txBody>
      </p:sp>
      <p:sp>
        <p:nvSpPr>
          <p:cNvPr id="172" name="Google Shape;172;p11"/>
          <p:cNvSpPr txBox="1"/>
          <p:nvPr/>
        </p:nvSpPr>
        <p:spPr>
          <a:xfrm>
            <a:off x="291193" y="4584273"/>
            <a:ext cx="8479631"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135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https://agriculture.ec.europa.eu/international/international-cooperation/international-organisations/un-sustainable-development-goals_en</a:t>
            </a:r>
            <a:endParaRPr b="0" i="0" sz="1050" u="none" cap="none" strike="noStrike">
              <a:solidFill>
                <a:srgbClr val="000000"/>
              </a:solidFill>
              <a:latin typeface="Arial"/>
              <a:ea typeface="Arial"/>
              <a:cs typeface="Arial"/>
              <a:sym typeface="Arial"/>
            </a:endParaRPr>
          </a:p>
        </p:txBody>
      </p:sp>
      <p:sp>
        <p:nvSpPr>
          <p:cNvPr id="173" name="Google Shape;173;p11"/>
          <p:cNvSpPr txBox="1"/>
          <p:nvPr/>
        </p:nvSpPr>
        <p:spPr>
          <a:xfrm>
            <a:off x="291193" y="876414"/>
            <a:ext cx="8479631" cy="276999"/>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pt-PT" sz="2600" u="none" cap="none" strike="noStrike">
                <a:solidFill>
                  <a:srgbClr val="385623"/>
                </a:solidFill>
                <a:latin typeface="Questrial"/>
                <a:ea typeface="Questrial"/>
                <a:cs typeface="Questrial"/>
                <a:sym typeface="Questrial"/>
              </a:rPr>
              <a:t>6. EU rural development policy and SDGs</a:t>
            </a:r>
            <a:endParaRPr/>
          </a:p>
        </p:txBody>
      </p:sp>
      <p:grpSp>
        <p:nvGrpSpPr>
          <p:cNvPr id="174" name="Google Shape;174;p11"/>
          <p:cNvGrpSpPr/>
          <p:nvPr/>
        </p:nvGrpSpPr>
        <p:grpSpPr>
          <a:xfrm>
            <a:off x="2076353" y="1650202"/>
            <a:ext cx="5154336" cy="2775626"/>
            <a:chOff x="1127850" y="0"/>
            <a:chExt cx="5154336" cy="2775626"/>
          </a:xfrm>
        </p:grpSpPr>
        <p:sp>
          <p:nvSpPr>
            <p:cNvPr id="175" name="Google Shape;175;p11"/>
            <p:cNvSpPr/>
            <p:nvPr/>
          </p:nvSpPr>
          <p:spPr>
            <a:xfrm rot="10800000">
              <a:off x="1345444" y="0"/>
              <a:ext cx="4927675" cy="453322"/>
            </a:xfrm>
            <a:prstGeom prst="homePlate">
              <a:avLst>
                <a:gd fmla="val 50000" name="adj"/>
              </a:avLst>
            </a:prstGeom>
            <a:solidFill>
              <a:srgbClr val="42424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txBox="1"/>
            <p:nvPr/>
          </p:nvSpPr>
          <p:spPr>
            <a:xfrm>
              <a:off x="1458774" y="0"/>
              <a:ext cx="4814345" cy="453322"/>
            </a:xfrm>
            <a:prstGeom prst="rect">
              <a:avLst/>
            </a:prstGeom>
            <a:noFill/>
            <a:ln>
              <a:noFill/>
            </a:ln>
          </p:spPr>
          <p:txBody>
            <a:bodyPr anchorCtr="0" anchor="ctr" bIns="57150" lIns="199900" spcFirstLastPara="1" rIns="106675"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pt-PT" sz="1500" u="none" cap="none" strike="noStrike">
                  <a:solidFill>
                    <a:schemeClr val="lt1"/>
                  </a:solidFill>
                  <a:latin typeface="Arial"/>
                  <a:ea typeface="Arial"/>
                  <a:cs typeface="Arial"/>
                  <a:sym typeface="Arial"/>
                </a:rPr>
                <a:t>SDG 2 – Zero hunger </a:t>
              </a:r>
              <a:endParaRPr b="0" i="0" sz="1500" u="none" cap="none" strike="noStrike">
                <a:solidFill>
                  <a:schemeClr val="lt1"/>
                </a:solidFill>
                <a:latin typeface="Arial"/>
                <a:ea typeface="Arial"/>
                <a:cs typeface="Arial"/>
                <a:sym typeface="Arial"/>
              </a:endParaRPr>
            </a:p>
          </p:txBody>
        </p:sp>
        <p:sp>
          <p:nvSpPr>
            <p:cNvPr id="177" name="Google Shape;177;p11"/>
            <p:cNvSpPr/>
            <p:nvPr/>
          </p:nvSpPr>
          <p:spPr>
            <a:xfrm>
              <a:off x="1127850" y="1808"/>
              <a:ext cx="453322" cy="453322"/>
            </a:xfrm>
            <a:prstGeom prst="ellipse">
              <a:avLst/>
            </a:prstGeom>
            <a:solidFill>
              <a:srgbClr val="59595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rot="10800000">
              <a:off x="1354511" y="581932"/>
              <a:ext cx="4927675" cy="453322"/>
            </a:xfrm>
            <a:prstGeom prst="homePlate">
              <a:avLst>
                <a:gd fmla="val 50000" name="adj"/>
              </a:avLst>
            </a:prstGeom>
            <a:solidFill>
              <a:srgbClr val="42424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txBox="1"/>
            <p:nvPr/>
          </p:nvSpPr>
          <p:spPr>
            <a:xfrm>
              <a:off x="1467841" y="581932"/>
              <a:ext cx="4814345" cy="453322"/>
            </a:xfrm>
            <a:prstGeom prst="rect">
              <a:avLst/>
            </a:prstGeom>
            <a:noFill/>
            <a:ln>
              <a:noFill/>
            </a:ln>
          </p:spPr>
          <p:txBody>
            <a:bodyPr anchorCtr="0" anchor="ctr" bIns="57150" lIns="199900" spcFirstLastPara="1" rIns="106675"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pt-PT" sz="1500" u="none" cap="none" strike="noStrike">
                  <a:solidFill>
                    <a:schemeClr val="lt1"/>
                  </a:solidFill>
                  <a:latin typeface="Arial"/>
                  <a:ea typeface="Arial"/>
                  <a:cs typeface="Arial"/>
                  <a:sym typeface="Arial"/>
                </a:rPr>
                <a:t>SDG 1 – No poverty</a:t>
              </a:r>
              <a:endParaRPr/>
            </a:p>
          </p:txBody>
        </p:sp>
        <p:sp>
          <p:nvSpPr>
            <p:cNvPr id="180" name="Google Shape;180;p11"/>
            <p:cNvSpPr/>
            <p:nvPr/>
          </p:nvSpPr>
          <p:spPr>
            <a:xfrm>
              <a:off x="1127850" y="581932"/>
              <a:ext cx="453322" cy="453322"/>
            </a:xfrm>
            <a:prstGeom prst="ellipse">
              <a:avLst/>
            </a:prstGeom>
            <a:solidFill>
              <a:srgbClr val="59595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rot="10800000">
              <a:off x="1354511" y="1162056"/>
              <a:ext cx="4927675" cy="453322"/>
            </a:xfrm>
            <a:prstGeom prst="homePlate">
              <a:avLst>
                <a:gd fmla="val 50000" name="adj"/>
              </a:avLst>
            </a:prstGeom>
            <a:solidFill>
              <a:srgbClr val="42424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txBox="1"/>
            <p:nvPr/>
          </p:nvSpPr>
          <p:spPr>
            <a:xfrm>
              <a:off x="1467841" y="1162056"/>
              <a:ext cx="4814345" cy="453322"/>
            </a:xfrm>
            <a:prstGeom prst="rect">
              <a:avLst/>
            </a:prstGeom>
            <a:noFill/>
            <a:ln>
              <a:noFill/>
            </a:ln>
          </p:spPr>
          <p:txBody>
            <a:bodyPr anchorCtr="0" anchor="ctr" bIns="57150" lIns="199900" spcFirstLastPara="1" rIns="106675"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pt-PT" sz="1500" u="none" cap="none" strike="noStrike">
                  <a:solidFill>
                    <a:schemeClr val="lt1"/>
                  </a:solidFill>
                  <a:latin typeface="Arial"/>
                  <a:ea typeface="Arial"/>
                  <a:cs typeface="Arial"/>
                  <a:sym typeface="Arial"/>
                </a:rPr>
                <a:t>SDG 8 – Decent work and economic growth</a:t>
              </a:r>
              <a:endParaRPr/>
            </a:p>
          </p:txBody>
        </p:sp>
        <p:sp>
          <p:nvSpPr>
            <p:cNvPr id="183" name="Google Shape;183;p11"/>
            <p:cNvSpPr/>
            <p:nvPr/>
          </p:nvSpPr>
          <p:spPr>
            <a:xfrm>
              <a:off x="1127850" y="1162056"/>
              <a:ext cx="453322" cy="453322"/>
            </a:xfrm>
            <a:prstGeom prst="ellipse">
              <a:avLst/>
            </a:prstGeom>
            <a:solidFill>
              <a:srgbClr val="59595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rot="10800000">
              <a:off x="1354511" y="1742180"/>
              <a:ext cx="4927675" cy="453322"/>
            </a:xfrm>
            <a:prstGeom prst="homePlate">
              <a:avLst>
                <a:gd fmla="val 50000" name="adj"/>
              </a:avLst>
            </a:prstGeom>
            <a:solidFill>
              <a:srgbClr val="42424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txBox="1"/>
            <p:nvPr/>
          </p:nvSpPr>
          <p:spPr>
            <a:xfrm>
              <a:off x="1467841" y="1742180"/>
              <a:ext cx="4814345" cy="453322"/>
            </a:xfrm>
            <a:prstGeom prst="rect">
              <a:avLst/>
            </a:prstGeom>
            <a:noFill/>
            <a:ln>
              <a:noFill/>
            </a:ln>
          </p:spPr>
          <p:txBody>
            <a:bodyPr anchorCtr="0" anchor="ctr" bIns="57150" lIns="199900" spcFirstLastPara="1" rIns="106675"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pt-PT" sz="1500" u="none" cap="none" strike="noStrike">
                  <a:solidFill>
                    <a:schemeClr val="lt1"/>
                  </a:solidFill>
                  <a:latin typeface="Arial"/>
                  <a:ea typeface="Arial"/>
                  <a:cs typeface="Arial"/>
                  <a:sym typeface="Arial"/>
                </a:rPr>
                <a:t>SDG 12 – Responsible consumption and production</a:t>
              </a:r>
              <a:endParaRPr/>
            </a:p>
          </p:txBody>
        </p:sp>
        <p:sp>
          <p:nvSpPr>
            <p:cNvPr id="186" name="Google Shape;186;p11"/>
            <p:cNvSpPr/>
            <p:nvPr/>
          </p:nvSpPr>
          <p:spPr>
            <a:xfrm>
              <a:off x="1127850" y="1742180"/>
              <a:ext cx="453322" cy="453322"/>
            </a:xfrm>
            <a:prstGeom prst="ellipse">
              <a:avLst/>
            </a:prstGeom>
            <a:solidFill>
              <a:srgbClr val="59595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rot="10800000">
              <a:off x="1354511" y="2322304"/>
              <a:ext cx="4927675" cy="453322"/>
            </a:xfrm>
            <a:prstGeom prst="homePlate">
              <a:avLst>
                <a:gd fmla="val 50000" name="adj"/>
              </a:avLst>
            </a:prstGeom>
            <a:solidFill>
              <a:srgbClr val="42424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txBox="1"/>
            <p:nvPr/>
          </p:nvSpPr>
          <p:spPr>
            <a:xfrm>
              <a:off x="1467841" y="2322304"/>
              <a:ext cx="4814345" cy="453322"/>
            </a:xfrm>
            <a:prstGeom prst="rect">
              <a:avLst/>
            </a:prstGeom>
            <a:noFill/>
            <a:ln>
              <a:noFill/>
            </a:ln>
          </p:spPr>
          <p:txBody>
            <a:bodyPr anchorCtr="0" anchor="ctr" bIns="57150" lIns="199900" spcFirstLastPara="1" rIns="106675"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pt-PT" sz="1500" u="none" cap="none" strike="noStrike">
                  <a:solidFill>
                    <a:schemeClr val="lt1"/>
                  </a:solidFill>
                  <a:latin typeface="Arial"/>
                  <a:ea typeface="Arial"/>
                  <a:cs typeface="Arial"/>
                  <a:sym typeface="Arial"/>
                </a:rPr>
                <a:t>SDG 15 – Life on land</a:t>
              </a:r>
              <a:endParaRPr b="0" i="0" sz="1500" u="none" cap="none" strike="noStrike">
                <a:solidFill>
                  <a:schemeClr val="lt1"/>
                </a:solidFill>
                <a:latin typeface="Arial"/>
                <a:ea typeface="Arial"/>
                <a:cs typeface="Arial"/>
                <a:sym typeface="Arial"/>
              </a:endParaRPr>
            </a:p>
          </p:txBody>
        </p:sp>
        <p:sp>
          <p:nvSpPr>
            <p:cNvPr id="189" name="Google Shape;189;p11"/>
            <p:cNvSpPr/>
            <p:nvPr/>
          </p:nvSpPr>
          <p:spPr>
            <a:xfrm>
              <a:off x="1127850" y="2322304"/>
              <a:ext cx="453322" cy="453322"/>
            </a:xfrm>
            <a:prstGeom prst="ellipse">
              <a:avLst/>
            </a:prstGeom>
            <a:solidFill>
              <a:srgbClr val="59595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11"/>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191" name="Google Shape;191;p11"/>
          <p:cNvPicPr preferRelativeResize="0"/>
          <p:nvPr/>
        </p:nvPicPr>
        <p:blipFill rotWithShape="1">
          <a:blip r:embed="rId4">
            <a:alphaModFix/>
          </a:blip>
          <a:srcRect b="0" l="0" r="0" t="0"/>
          <a:stretch/>
        </p:blipFill>
        <p:spPr>
          <a:xfrm>
            <a:off x="0" y="8495"/>
            <a:ext cx="702694" cy="7026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nvSpPr>
        <p:spPr>
          <a:xfrm>
            <a:off x="256229" y="4683347"/>
            <a:ext cx="84796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135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https://unglobalcompact.org/take-action/action/food</a:t>
            </a:r>
            <a:r>
              <a:rPr b="0" i="0" lang="pt-PT" sz="1350" u="sng" cap="none" strike="noStrike">
                <a:solidFill>
                  <a:srgbClr val="0000FF"/>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p:txBody>
      </p:sp>
      <p:sp>
        <p:nvSpPr>
          <p:cNvPr id="197" name="Google Shape;197;p12"/>
          <p:cNvSpPr txBox="1"/>
          <p:nvPr/>
        </p:nvSpPr>
        <p:spPr>
          <a:xfrm>
            <a:off x="510583" y="1308564"/>
            <a:ext cx="8866499" cy="276999"/>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pt-PT" sz="2600" u="none" cap="none" strike="noStrike">
                <a:solidFill>
                  <a:srgbClr val="385623"/>
                </a:solidFill>
                <a:latin typeface="Questrial"/>
                <a:ea typeface="Questrial"/>
                <a:cs typeface="Questrial"/>
                <a:sym typeface="Questrial"/>
              </a:rPr>
              <a:t>7. Implementation of SDG - food and agriculture business principles </a:t>
            </a:r>
            <a:endParaRPr/>
          </a:p>
        </p:txBody>
      </p:sp>
      <p:sp>
        <p:nvSpPr>
          <p:cNvPr id="198" name="Google Shape;198;p12"/>
          <p:cNvSpPr txBox="1"/>
          <p:nvPr/>
        </p:nvSpPr>
        <p:spPr>
          <a:xfrm>
            <a:off x="408140" y="1696933"/>
            <a:ext cx="8327720" cy="270471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pt-PT" sz="1600" u="none" cap="none" strike="noStrike">
                <a:solidFill>
                  <a:srgbClr val="385623"/>
                </a:solidFill>
                <a:latin typeface="Questrial"/>
                <a:ea typeface="Questrial"/>
                <a:cs typeface="Questrial"/>
                <a:sym typeface="Questrial"/>
              </a:rPr>
              <a:t>1. Aim for Food Security, Health and Nutrition:</a:t>
            </a:r>
            <a:endParaRPr/>
          </a:p>
          <a:p>
            <a:pPr indent="0" lvl="0" marL="0" marR="0" rtl="0" algn="just">
              <a:lnSpc>
                <a:spcPct val="107000"/>
              </a:lnSpc>
              <a:spcBef>
                <a:spcPts val="600"/>
              </a:spcBef>
              <a:spcAft>
                <a:spcPts val="0"/>
              </a:spcAft>
              <a:buNone/>
            </a:pPr>
            <a:r>
              <a:rPr b="0" i="0" lang="pt-PT" sz="1400" u="none" cap="none" strike="noStrike">
                <a:solidFill>
                  <a:srgbClr val="385623"/>
                </a:solidFill>
                <a:latin typeface="Questrial"/>
                <a:ea typeface="Questrial"/>
                <a:cs typeface="Questrial"/>
                <a:sym typeface="Questrial"/>
              </a:rPr>
              <a:t>“Businesses should support food and agriculture systems that optimize production and minimize waste, to provide nutrition and promote health for all people”;</a:t>
            </a:r>
            <a:endParaRPr/>
          </a:p>
          <a:p>
            <a:pPr indent="0" lvl="0" marL="0" marR="0" rtl="0" algn="just">
              <a:lnSpc>
                <a:spcPct val="107000"/>
              </a:lnSpc>
              <a:spcBef>
                <a:spcPts val="600"/>
              </a:spcBef>
              <a:spcAft>
                <a:spcPts val="0"/>
              </a:spcAft>
              <a:buNone/>
            </a:pPr>
            <a:r>
              <a:rPr b="0" i="0" lang="pt-PT" sz="1600" u="none" cap="none" strike="noStrike">
                <a:solidFill>
                  <a:srgbClr val="385623"/>
                </a:solidFill>
                <a:latin typeface="Questrial"/>
                <a:ea typeface="Questrial"/>
                <a:cs typeface="Questrial"/>
                <a:sym typeface="Questrial"/>
              </a:rPr>
              <a:t>2. Be Environmentally Responsible:</a:t>
            </a:r>
            <a:endParaRPr/>
          </a:p>
          <a:p>
            <a:pPr indent="0" lvl="0" marL="0" marR="0" rtl="0" algn="just">
              <a:lnSpc>
                <a:spcPct val="107000"/>
              </a:lnSpc>
              <a:spcBef>
                <a:spcPts val="600"/>
              </a:spcBef>
              <a:spcAft>
                <a:spcPts val="0"/>
              </a:spcAft>
              <a:buNone/>
            </a:pPr>
            <a:r>
              <a:rPr b="0" i="0" lang="pt-PT" sz="1400" u="none" cap="none" strike="noStrike">
                <a:solidFill>
                  <a:srgbClr val="385623"/>
                </a:solidFill>
                <a:latin typeface="Questrial"/>
                <a:ea typeface="Questrial"/>
                <a:cs typeface="Questrial"/>
                <a:sym typeface="Questrial"/>
              </a:rPr>
              <a:t>“Businesses should support sustainable intensification of food systems to meet global needs by managing agriculture, livestock, fisheries and forestry responsibly. They should protect and enhance the environment”;</a:t>
            </a:r>
            <a:endParaRPr/>
          </a:p>
          <a:p>
            <a:pPr indent="0" lvl="0" marL="0" marR="0" rtl="0" algn="just">
              <a:lnSpc>
                <a:spcPct val="107000"/>
              </a:lnSpc>
              <a:spcBef>
                <a:spcPts val="600"/>
              </a:spcBef>
              <a:spcAft>
                <a:spcPts val="0"/>
              </a:spcAft>
              <a:buNone/>
            </a:pPr>
            <a:r>
              <a:rPr b="0" i="0" lang="pt-PT" sz="1600" u="none" cap="none" strike="noStrike">
                <a:solidFill>
                  <a:srgbClr val="385623"/>
                </a:solidFill>
                <a:latin typeface="Questrial"/>
                <a:ea typeface="Questrial"/>
                <a:cs typeface="Questrial"/>
                <a:sym typeface="Questrial"/>
              </a:rPr>
              <a:t>3. Ensure Economic Viability and Share Value:</a:t>
            </a:r>
            <a:endParaRPr/>
          </a:p>
          <a:p>
            <a:pPr indent="0" lvl="0" marL="0" marR="0" rtl="0" algn="just">
              <a:lnSpc>
                <a:spcPct val="107000"/>
              </a:lnSpc>
              <a:spcBef>
                <a:spcPts val="600"/>
              </a:spcBef>
              <a:spcAft>
                <a:spcPts val="0"/>
              </a:spcAft>
              <a:buNone/>
            </a:pPr>
            <a:r>
              <a:rPr b="0" i="0" lang="pt-PT" sz="1400" u="none" cap="none" strike="noStrike">
                <a:solidFill>
                  <a:srgbClr val="385623"/>
                </a:solidFill>
                <a:latin typeface="Questrial"/>
                <a:ea typeface="Questrial"/>
                <a:cs typeface="Questrial"/>
                <a:sym typeface="Questrial"/>
              </a:rPr>
              <a:t>“Businesses should create, deliver and share value across the entire food and agriculture chain from farmers to consumers”;</a:t>
            </a:r>
            <a:endParaRPr/>
          </a:p>
        </p:txBody>
      </p:sp>
      <p:sp>
        <p:nvSpPr>
          <p:cNvPr id="199" name="Google Shape;199;p12"/>
          <p:cNvSpPr/>
          <p:nvPr/>
        </p:nvSpPr>
        <p:spPr>
          <a:xfrm>
            <a:off x="0" y="12918"/>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00" name="Google Shape;200;p12"/>
          <p:cNvPicPr preferRelativeResize="0"/>
          <p:nvPr/>
        </p:nvPicPr>
        <p:blipFill rotWithShape="1">
          <a:blip r:embed="rId4">
            <a:alphaModFix/>
          </a:blip>
          <a:srcRect b="0" l="0" r="0" t="0"/>
          <a:stretch/>
        </p:blipFill>
        <p:spPr>
          <a:xfrm>
            <a:off x="-9370" y="0"/>
            <a:ext cx="702694" cy="7026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nvSpPr>
        <p:spPr>
          <a:xfrm>
            <a:off x="332183" y="4629559"/>
            <a:ext cx="84796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135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https://unglobalcompact.org/take-action/action/food</a:t>
            </a:r>
            <a:r>
              <a:rPr b="0" i="0" lang="pt-PT" sz="1350" u="sng" cap="none" strike="noStrike">
                <a:solidFill>
                  <a:srgbClr val="0000FF"/>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p:txBody>
      </p:sp>
      <p:sp>
        <p:nvSpPr>
          <p:cNvPr id="206" name="Google Shape;206;p13"/>
          <p:cNvSpPr txBox="1"/>
          <p:nvPr/>
        </p:nvSpPr>
        <p:spPr>
          <a:xfrm>
            <a:off x="408138" y="1292715"/>
            <a:ext cx="8479631" cy="276999"/>
          </a:xfrm>
          <a:prstGeom prst="rect">
            <a:avLst/>
          </a:prstGeom>
          <a:noFill/>
          <a:ln>
            <a:noFill/>
          </a:ln>
        </p:spPr>
        <p:txBody>
          <a:bodyPr anchorCtr="0" anchor="b" bIns="0" lIns="0" spcFirstLastPara="1" rIns="0" wrap="square" tIns="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pt-PT" sz="10400" u="none" cap="none" strike="noStrike">
                <a:solidFill>
                  <a:srgbClr val="385623"/>
                </a:solidFill>
                <a:latin typeface="Questrial"/>
                <a:ea typeface="Questrial"/>
                <a:cs typeface="Questrial"/>
                <a:sym typeface="Questrial"/>
              </a:rPr>
              <a:t>7. Implementation of SDG - food and agriculture business </a:t>
            </a:r>
            <a:endParaRPr/>
          </a:p>
          <a:p>
            <a:pPr indent="0" lvl="0" marL="0" marR="0" rtl="0" algn="l">
              <a:lnSpc>
                <a:spcPct val="100000"/>
              </a:lnSpc>
              <a:spcBef>
                <a:spcPts val="0"/>
              </a:spcBef>
              <a:spcAft>
                <a:spcPts val="0"/>
              </a:spcAft>
              <a:buClr>
                <a:srgbClr val="000000"/>
              </a:buClr>
              <a:buSzPct val="100000"/>
              <a:buFont typeface="Arial"/>
              <a:buNone/>
            </a:pPr>
            <a:r>
              <a:rPr b="1" i="0" lang="pt-PT" sz="10400" u="none" cap="none" strike="noStrike">
                <a:solidFill>
                  <a:srgbClr val="385623"/>
                </a:solidFill>
                <a:latin typeface="Questrial"/>
                <a:ea typeface="Questrial"/>
                <a:cs typeface="Questrial"/>
                <a:sym typeface="Questrial"/>
              </a:rPr>
              <a:t> (cont.)</a:t>
            </a:r>
            <a:endParaRPr/>
          </a:p>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lt2"/>
              </a:solidFill>
              <a:latin typeface="Arial"/>
              <a:ea typeface="Arial"/>
              <a:cs typeface="Arial"/>
              <a:sym typeface="Arial"/>
            </a:endParaRPr>
          </a:p>
        </p:txBody>
      </p:sp>
      <p:sp>
        <p:nvSpPr>
          <p:cNvPr id="207" name="Google Shape;207;p13"/>
          <p:cNvSpPr txBox="1"/>
          <p:nvPr/>
        </p:nvSpPr>
        <p:spPr>
          <a:xfrm>
            <a:off x="484094" y="1640968"/>
            <a:ext cx="8327720" cy="264033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pt-PT" sz="1600" u="none" cap="none" strike="noStrike">
                <a:solidFill>
                  <a:srgbClr val="385623"/>
                </a:solidFill>
                <a:latin typeface="Questrial"/>
                <a:ea typeface="Questrial"/>
                <a:cs typeface="Questrial"/>
                <a:sym typeface="Questrial"/>
              </a:rPr>
              <a:t>4. Respect Human Rights, Create Decent Work and Help Communities To Thrive</a:t>
            </a:r>
            <a:endParaRPr/>
          </a:p>
          <a:p>
            <a:pPr indent="0" lvl="0" marL="0" marR="0" rtl="0" algn="just">
              <a:lnSpc>
                <a:spcPct val="107000"/>
              </a:lnSpc>
              <a:spcBef>
                <a:spcPts val="600"/>
              </a:spcBef>
              <a:spcAft>
                <a:spcPts val="0"/>
              </a:spcAft>
              <a:buNone/>
            </a:pPr>
            <a:r>
              <a:rPr b="0" i="0" lang="pt-PT" sz="1400" u="none" cap="none" strike="noStrike">
                <a:solidFill>
                  <a:srgbClr val="385623"/>
                </a:solidFill>
                <a:latin typeface="Questrial"/>
                <a:ea typeface="Questrial"/>
                <a:cs typeface="Questrial"/>
                <a:sym typeface="Questrial"/>
              </a:rPr>
              <a:t>“Businesses should respect the rights of farmers, workers and consumers. They should improve livelihoods, promote and provide equal opportunities”;</a:t>
            </a:r>
            <a:endParaRPr/>
          </a:p>
          <a:p>
            <a:pPr indent="0" lvl="0" marL="0" marR="0" rtl="0" algn="just">
              <a:lnSpc>
                <a:spcPct val="107000"/>
              </a:lnSpc>
              <a:spcBef>
                <a:spcPts val="600"/>
              </a:spcBef>
              <a:spcAft>
                <a:spcPts val="0"/>
              </a:spcAft>
              <a:buNone/>
            </a:pPr>
            <a:r>
              <a:rPr b="0" i="0" lang="pt-PT" sz="1600" u="none" cap="none" strike="noStrike">
                <a:solidFill>
                  <a:srgbClr val="385623"/>
                </a:solidFill>
                <a:latin typeface="Questrial"/>
                <a:ea typeface="Questrial"/>
                <a:cs typeface="Questrial"/>
                <a:sym typeface="Questrial"/>
              </a:rPr>
              <a:t>5. Encourage Good Governance and Accountability</a:t>
            </a:r>
            <a:endParaRPr/>
          </a:p>
          <a:p>
            <a:pPr indent="0" lvl="0" marL="0" marR="0" rtl="0" algn="just">
              <a:lnSpc>
                <a:spcPct val="107000"/>
              </a:lnSpc>
              <a:spcBef>
                <a:spcPts val="600"/>
              </a:spcBef>
              <a:spcAft>
                <a:spcPts val="0"/>
              </a:spcAft>
              <a:buNone/>
            </a:pPr>
            <a:r>
              <a:rPr b="0" i="0" lang="pt-PT" sz="1400" u="none" cap="none" strike="noStrike">
                <a:solidFill>
                  <a:srgbClr val="385623"/>
                </a:solidFill>
                <a:latin typeface="Questrial"/>
                <a:ea typeface="Questrial"/>
                <a:cs typeface="Questrial"/>
                <a:sym typeface="Questrial"/>
              </a:rPr>
              <a:t>“Businesses should behave legally and responsibly by respecting land and natural resource rights, avoiding corruption, being transparent about activities and recognizing their impacts”;</a:t>
            </a:r>
            <a:endParaRPr/>
          </a:p>
          <a:p>
            <a:pPr indent="0" lvl="0" marL="0" marR="0" rtl="0" algn="just">
              <a:lnSpc>
                <a:spcPct val="107000"/>
              </a:lnSpc>
              <a:spcBef>
                <a:spcPts val="600"/>
              </a:spcBef>
              <a:spcAft>
                <a:spcPts val="0"/>
              </a:spcAft>
              <a:buNone/>
            </a:pPr>
            <a:r>
              <a:rPr b="0" i="0" lang="pt-PT" sz="1600" u="none" cap="none" strike="noStrike">
                <a:solidFill>
                  <a:srgbClr val="385623"/>
                </a:solidFill>
                <a:latin typeface="Questrial"/>
                <a:ea typeface="Questrial"/>
                <a:cs typeface="Questrial"/>
                <a:sym typeface="Questrial"/>
              </a:rPr>
              <a:t>6. Promote Access and Transfer of Knowledge, Skills and Technology</a:t>
            </a:r>
            <a:endParaRPr/>
          </a:p>
          <a:p>
            <a:pPr indent="0" lvl="0" marL="0" marR="0" rtl="0" algn="just">
              <a:lnSpc>
                <a:spcPct val="107000"/>
              </a:lnSpc>
              <a:spcBef>
                <a:spcPts val="600"/>
              </a:spcBef>
              <a:spcAft>
                <a:spcPts val="0"/>
              </a:spcAft>
              <a:buNone/>
            </a:pPr>
            <a:r>
              <a:rPr b="0" i="0" lang="pt-PT" sz="1400" u="none" cap="none" strike="noStrike">
                <a:solidFill>
                  <a:srgbClr val="385623"/>
                </a:solidFill>
                <a:latin typeface="Questrial"/>
                <a:ea typeface="Questrial"/>
                <a:cs typeface="Questrial"/>
                <a:sym typeface="Questrial"/>
              </a:rPr>
              <a:t>“Businesses should promote access to information, knowledge and skills for more sustainable food and agricultural systems”.</a:t>
            </a:r>
            <a:endParaRPr/>
          </a:p>
        </p:txBody>
      </p:sp>
      <p:sp>
        <p:nvSpPr>
          <p:cNvPr id="208" name="Google Shape;208;p13"/>
          <p:cNvSpPr/>
          <p:nvPr/>
        </p:nvSpPr>
        <p:spPr>
          <a:xfrm>
            <a:off x="-2" y="-257"/>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09" name="Google Shape;209;p13"/>
          <p:cNvPicPr preferRelativeResize="0"/>
          <p:nvPr/>
        </p:nvPicPr>
        <p:blipFill rotWithShape="1">
          <a:blip r:embed="rId4">
            <a:alphaModFix/>
          </a:blip>
          <a:srcRect b="0" l="0" r="0" t="0"/>
          <a:stretch/>
        </p:blipFill>
        <p:spPr>
          <a:xfrm>
            <a:off x="0" y="-257"/>
            <a:ext cx="702694" cy="7026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idx="1" type="body"/>
          </p:nvPr>
        </p:nvSpPr>
        <p:spPr>
          <a:xfrm>
            <a:off x="376516" y="864971"/>
            <a:ext cx="8525435" cy="702494"/>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Clr>
                <a:srgbClr val="000000"/>
              </a:buClr>
              <a:buSzPts val="1800"/>
              <a:buNone/>
            </a:pPr>
            <a:r>
              <a:rPr b="1" lang="pt-PT" sz="2600">
                <a:solidFill>
                  <a:srgbClr val="385623"/>
                </a:solidFill>
                <a:latin typeface="Questrial"/>
                <a:ea typeface="Questrial"/>
                <a:cs typeface="Questrial"/>
                <a:sym typeface="Questrial"/>
              </a:rPr>
              <a:t>8. SDGs implementation by micro entrepreneurs and     innovators in rural contexts – a broader look </a:t>
            </a:r>
            <a:endParaRPr/>
          </a:p>
        </p:txBody>
      </p:sp>
      <p:sp>
        <p:nvSpPr>
          <p:cNvPr id="215" name="Google Shape;215;p14"/>
          <p:cNvSpPr/>
          <p:nvPr/>
        </p:nvSpPr>
        <p:spPr>
          <a:xfrm>
            <a:off x="0" y="-257"/>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16" name="Google Shape;216;p14"/>
          <p:cNvPicPr preferRelativeResize="0"/>
          <p:nvPr/>
        </p:nvPicPr>
        <p:blipFill rotWithShape="1">
          <a:blip r:embed="rId3">
            <a:alphaModFix/>
          </a:blip>
          <a:srcRect b="0" l="0" r="0" t="0"/>
          <a:stretch/>
        </p:blipFill>
        <p:spPr>
          <a:xfrm>
            <a:off x="0" y="-257"/>
            <a:ext cx="702694" cy="702694"/>
          </a:xfrm>
          <a:prstGeom prst="rect">
            <a:avLst/>
          </a:prstGeom>
          <a:noFill/>
          <a:ln>
            <a:noFill/>
          </a:ln>
        </p:spPr>
      </p:pic>
      <p:sp>
        <p:nvSpPr>
          <p:cNvPr id="217" name="Google Shape;217;p14"/>
          <p:cNvSpPr txBox="1"/>
          <p:nvPr/>
        </p:nvSpPr>
        <p:spPr>
          <a:xfrm>
            <a:off x="376516" y="1730187"/>
            <a:ext cx="8256493" cy="326243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Since 2015, the 17 SDGs were meant to be a global response to the challenges of climate change, ecological degradation, socioeconomic inequality and sustainable development.</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385623"/>
              </a:solidFill>
              <a:latin typeface="Questrial"/>
              <a:ea typeface="Questrial"/>
              <a:cs typeface="Questrial"/>
              <a:sym typeface="Questrial"/>
            </a:endParaRPr>
          </a:p>
          <a:p>
            <a:pPr indent="0" lvl="0" marL="0" marR="0" rtl="0" algn="just">
              <a:lnSpc>
                <a:spcPct val="100000"/>
              </a:lnSpc>
              <a:spcBef>
                <a:spcPts val="0"/>
              </a:spcBef>
              <a:spcAft>
                <a:spcPts val="0"/>
              </a:spcAft>
              <a:buClr>
                <a:srgbClr val="000000"/>
              </a:buClr>
              <a:buSzPts val="1600"/>
              <a:buFont typeface="Arial"/>
              <a:buNone/>
            </a:pPr>
            <a:r>
              <a:rPr b="1" i="0" lang="pt-PT" sz="1600" u="none" cap="none" strike="noStrike">
                <a:solidFill>
                  <a:srgbClr val="385623"/>
                </a:solidFill>
                <a:latin typeface="Questrial"/>
                <a:ea typeface="Questrial"/>
                <a:cs typeface="Questrial"/>
                <a:sym typeface="Questrial"/>
              </a:rPr>
              <a:t>Micro entrepreneurs (&amp; innovators) in rural areas play a key role in achieving SDGs</a:t>
            </a:r>
            <a:endParaRPr/>
          </a:p>
          <a:p>
            <a:pPr indent="0" lvl="0" marL="0" marR="0" rtl="0" algn="just">
              <a:lnSpc>
                <a:spcPct val="100000"/>
              </a:lnSpc>
              <a:spcBef>
                <a:spcPts val="0"/>
              </a:spcBef>
              <a:spcAft>
                <a:spcPts val="0"/>
              </a:spcAft>
              <a:buClr>
                <a:srgbClr val="000000"/>
              </a:buClr>
              <a:buSzPts val="1600"/>
              <a:buFont typeface="Arial"/>
              <a:buNone/>
            </a:pPr>
            <a:r>
              <a:t/>
            </a:r>
            <a:endParaRPr b="1" i="0" sz="1600" u="none" cap="none" strike="noStrike">
              <a:solidFill>
                <a:srgbClr val="385623"/>
              </a:solidFill>
              <a:latin typeface="Questrial"/>
              <a:ea typeface="Questrial"/>
              <a:cs typeface="Questrial"/>
              <a:sym typeface="Questrial"/>
            </a:endParaRPr>
          </a:p>
          <a:p>
            <a:pPr indent="0" lvl="0" marL="0" marR="0" rtl="0" algn="just">
              <a:lnSpc>
                <a:spcPct val="100000"/>
              </a:lnSpc>
              <a:spcBef>
                <a:spcPts val="0"/>
              </a:spcBef>
              <a:spcAft>
                <a:spcPts val="0"/>
              </a:spcAft>
              <a:buClr>
                <a:srgbClr val="000000"/>
              </a:buClr>
              <a:buSzPts val="1600"/>
              <a:buFont typeface="Arial"/>
              <a:buNone/>
            </a:pPr>
            <a:r>
              <a:rPr b="1" i="0" lang="pt-PT" sz="1600" u="none" cap="none" strike="noStrike">
                <a:solidFill>
                  <a:srgbClr val="385623"/>
                </a:solidFill>
                <a:latin typeface="Questrial"/>
                <a:ea typeface="Questrial"/>
                <a:cs typeface="Questrial"/>
                <a:sym typeface="Questrial"/>
              </a:rPr>
              <a:t>Why?</a:t>
            </a:r>
            <a:r>
              <a:rPr b="0" i="0" lang="pt-PT" sz="1600" u="none" cap="none" strike="noStrike">
                <a:solidFill>
                  <a:srgbClr val="385623"/>
                </a:solidFill>
                <a:latin typeface="Questrial"/>
                <a:ea typeface="Questrial"/>
                <a:cs typeface="Questrial"/>
                <a:sym typeface="Questrial"/>
              </a:rPr>
              <a:t> Placed in rural contexts, they can better identify local needs and opportunities; due to their placement, they have a deep knowledge of local ecological systems and are more likely to promote more sustainable land uses (Ogutu et al 2020)</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385623"/>
              </a:solidFill>
              <a:latin typeface="Questrial"/>
              <a:ea typeface="Questrial"/>
              <a:cs typeface="Questrial"/>
              <a:sym typeface="Questrial"/>
            </a:endParaRPr>
          </a:p>
          <a:p>
            <a:pPr indent="0" lvl="0" marL="0" marR="0" rtl="0" algn="just">
              <a:lnSpc>
                <a:spcPct val="100000"/>
              </a:lnSpc>
              <a:spcBef>
                <a:spcPts val="0"/>
              </a:spcBef>
              <a:spcAft>
                <a:spcPts val="0"/>
              </a:spcAft>
              <a:buClr>
                <a:srgbClr val="000000"/>
              </a:buClr>
              <a:buSzPts val="1600"/>
              <a:buFont typeface="Arial"/>
              <a:buNone/>
            </a:pPr>
            <a:r>
              <a:rPr b="1" i="0" lang="pt-PT" sz="1600" u="none" cap="none" strike="noStrike">
                <a:solidFill>
                  <a:srgbClr val="385623"/>
                </a:solidFill>
                <a:latin typeface="Questrial"/>
                <a:ea typeface="Questrial"/>
                <a:cs typeface="Questrial"/>
                <a:sym typeface="Questrial"/>
              </a:rPr>
              <a:t>How?</a:t>
            </a:r>
            <a:r>
              <a:rPr b="0" i="0" lang="pt-PT" sz="1600" u="none" cap="none" strike="noStrike">
                <a:solidFill>
                  <a:srgbClr val="385623"/>
                </a:solidFill>
                <a:latin typeface="Questrial"/>
                <a:ea typeface="Questrial"/>
                <a:cs typeface="Questrial"/>
                <a:sym typeface="Questrial"/>
              </a:rPr>
              <a:t> By being creative, resourceful and skilful in developing sustainable products and services</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385623"/>
              </a:solidFill>
              <a:latin typeface="Questrial"/>
              <a:ea typeface="Questrial"/>
              <a:cs typeface="Questrial"/>
              <a:sym typeface="Questrial"/>
            </a:endParaRPr>
          </a:p>
          <a:p>
            <a:pPr indent="0" lvl="0" marL="0" marR="0" rtl="0" algn="just">
              <a:lnSpc>
                <a:spcPct val="100000"/>
              </a:lnSpc>
              <a:spcBef>
                <a:spcPts val="0"/>
              </a:spcBef>
              <a:spcAft>
                <a:spcPts val="0"/>
              </a:spcAft>
              <a:buClr>
                <a:srgbClr val="000000"/>
              </a:buClr>
              <a:buSzPts val="1600"/>
              <a:buFont typeface="Arial"/>
              <a:buNone/>
            </a:pPr>
            <a:r>
              <a:rPr b="1" i="0" lang="pt-PT" sz="1600" u="none" cap="none" strike="noStrike">
                <a:solidFill>
                  <a:srgbClr val="385623"/>
                </a:solidFill>
                <a:latin typeface="Questrial"/>
                <a:ea typeface="Questrial"/>
                <a:cs typeface="Questrial"/>
                <a:sym typeface="Questrial"/>
              </a:rPr>
              <a:t>Benefiting:</a:t>
            </a:r>
            <a:r>
              <a:rPr b="0" i="0" lang="pt-PT" sz="1600" u="none" cap="none" strike="noStrike">
                <a:solidFill>
                  <a:srgbClr val="385623"/>
                </a:solidFill>
                <a:latin typeface="Questrial"/>
                <a:ea typeface="Questrial"/>
                <a:cs typeface="Questrial"/>
                <a:sym typeface="Questrial"/>
              </a:rPr>
              <a:t> their own economic condition and well-being, the community, and the environment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idx="1" type="body"/>
          </p:nvPr>
        </p:nvSpPr>
        <p:spPr>
          <a:xfrm>
            <a:off x="351346" y="1684756"/>
            <a:ext cx="8568535" cy="3245738"/>
          </a:xfrm>
          <a:prstGeom prst="rect">
            <a:avLst/>
          </a:prstGeom>
          <a:noFill/>
          <a:ln>
            <a:noFill/>
          </a:ln>
        </p:spPr>
        <p:txBody>
          <a:bodyPr anchorCtr="0" anchor="t" bIns="0" lIns="0" spcFirstLastPara="1" rIns="0" wrap="square" tIns="0">
            <a:normAutofit fontScale="62500" lnSpcReduction="20000"/>
          </a:bodyPr>
          <a:lstStyle/>
          <a:p>
            <a:pPr indent="0" lvl="0" marL="0" rtl="0" algn="just">
              <a:lnSpc>
                <a:spcPct val="110000"/>
              </a:lnSpc>
              <a:spcBef>
                <a:spcPts val="0"/>
              </a:spcBef>
              <a:spcAft>
                <a:spcPts val="0"/>
              </a:spcAft>
              <a:buClr>
                <a:srgbClr val="000000"/>
              </a:buClr>
              <a:buSzPct val="125217"/>
              <a:buNone/>
            </a:pPr>
            <a:r>
              <a:rPr lang="pt-PT" sz="2300">
                <a:solidFill>
                  <a:srgbClr val="385623"/>
                </a:solidFill>
                <a:latin typeface="Questrial"/>
                <a:ea typeface="Questrial"/>
                <a:cs typeface="Questrial"/>
                <a:sym typeface="Questrial"/>
              </a:rPr>
              <a:t>Micro rural entrepreneurs contribute to:</a:t>
            </a:r>
            <a:endParaRPr/>
          </a:p>
          <a:p>
            <a:pPr indent="0" lvl="0" marL="0" rtl="0" algn="just">
              <a:lnSpc>
                <a:spcPct val="110000"/>
              </a:lnSpc>
              <a:spcBef>
                <a:spcPts val="0"/>
              </a:spcBef>
              <a:spcAft>
                <a:spcPts val="0"/>
              </a:spcAft>
              <a:buClr>
                <a:srgbClr val="000000"/>
              </a:buClr>
              <a:buSzPct val="125217"/>
              <a:buNone/>
            </a:pPr>
            <a:r>
              <a:t/>
            </a:r>
            <a:endParaRPr sz="2300">
              <a:solidFill>
                <a:srgbClr val="385623"/>
              </a:solidFill>
              <a:latin typeface="Questrial"/>
              <a:ea typeface="Questrial"/>
              <a:cs typeface="Questrial"/>
              <a:sym typeface="Questrial"/>
            </a:endParaRPr>
          </a:p>
          <a:p>
            <a:pPr indent="0" lvl="0" marL="0" rtl="0" algn="just">
              <a:lnSpc>
                <a:spcPct val="110000"/>
              </a:lnSpc>
              <a:spcBef>
                <a:spcPts val="0"/>
              </a:spcBef>
              <a:spcAft>
                <a:spcPts val="0"/>
              </a:spcAft>
              <a:buClr>
                <a:srgbClr val="000000"/>
              </a:buClr>
              <a:buSzPct val="125217"/>
              <a:buNone/>
            </a:pPr>
            <a:r>
              <a:rPr lang="pt-PT" sz="2300">
                <a:solidFill>
                  <a:srgbClr val="385623"/>
                </a:solidFill>
                <a:latin typeface="Questrial"/>
                <a:ea typeface="Questrial"/>
                <a:cs typeface="Questrial"/>
                <a:sym typeface="Questrial"/>
              </a:rPr>
              <a:t>- sustainable food systems by using agro-ecological methods such as permaculture and agroforestry, which help to    </a:t>
            </a:r>
            <a:endParaRPr/>
          </a:p>
          <a:p>
            <a:pPr indent="0" lvl="0" marL="0" rtl="0" algn="just">
              <a:lnSpc>
                <a:spcPct val="110000"/>
              </a:lnSpc>
              <a:spcBef>
                <a:spcPts val="0"/>
              </a:spcBef>
              <a:spcAft>
                <a:spcPts val="0"/>
              </a:spcAft>
              <a:buClr>
                <a:srgbClr val="000000"/>
              </a:buClr>
              <a:buSzPct val="125217"/>
              <a:buNone/>
            </a:pPr>
            <a:r>
              <a:rPr lang="pt-PT" sz="2300">
                <a:solidFill>
                  <a:srgbClr val="385623"/>
                </a:solidFill>
                <a:latin typeface="Questrial"/>
                <a:ea typeface="Questrial"/>
                <a:cs typeface="Questrial"/>
                <a:sym typeface="Questrial"/>
              </a:rPr>
              <a:t>reduce the environmental impacts of agricultural practices, addressing, in a combined manner, at least SDGs 1, 2, 11, 12 (Genus et al 2021);</a:t>
            </a:r>
            <a:endParaRPr/>
          </a:p>
          <a:p>
            <a:pPr indent="0" lvl="0" marL="0" rtl="0" algn="just">
              <a:lnSpc>
                <a:spcPct val="110000"/>
              </a:lnSpc>
              <a:spcBef>
                <a:spcPts val="0"/>
              </a:spcBef>
              <a:spcAft>
                <a:spcPts val="0"/>
              </a:spcAft>
              <a:buClr>
                <a:srgbClr val="000000"/>
              </a:buClr>
              <a:buSzPct val="125217"/>
              <a:buNone/>
            </a:pPr>
            <a:r>
              <a:rPr lang="pt-PT" sz="2300">
                <a:solidFill>
                  <a:srgbClr val="385623"/>
                </a:solidFill>
                <a:latin typeface="Questrial"/>
                <a:ea typeface="Questrial"/>
                <a:cs typeface="Questrial"/>
                <a:sym typeface="Questrial"/>
              </a:rPr>
              <a:t>- sustainable solutions to access clean water, sanitation, and healthcare, like the case of Malawi’s development of solar water pumps small framer (Kelly, 2023) or in India, where micro entrepreneurs are developing innovative solutions to provide clean energy in rural areas based on solar-powered irrigation pumps and low-cost mini-grid systems. These solutions help to reduce poverty, contributing to the SDG of affordable and clean energy (Lal et al., 2019);</a:t>
            </a:r>
            <a:endParaRPr/>
          </a:p>
          <a:p>
            <a:pPr indent="0" lvl="0" marL="0" rtl="0" algn="just">
              <a:lnSpc>
                <a:spcPct val="110000"/>
              </a:lnSpc>
              <a:spcBef>
                <a:spcPts val="0"/>
              </a:spcBef>
              <a:spcAft>
                <a:spcPts val="0"/>
              </a:spcAft>
              <a:buClr>
                <a:srgbClr val="000000"/>
              </a:buClr>
              <a:buSzPct val="125217"/>
              <a:buNone/>
            </a:pPr>
            <a:r>
              <a:rPr lang="pt-PT" sz="2300">
                <a:solidFill>
                  <a:srgbClr val="385623"/>
                </a:solidFill>
                <a:latin typeface="Questrial"/>
                <a:ea typeface="Questrial"/>
                <a:cs typeface="Questrial"/>
                <a:sym typeface="Questrial"/>
              </a:rPr>
              <a:t>- reduce poverty by creating jobs and providing access to basic goods and services. The International Labour Organization (ILO) found that 30% of small entrepreneurs in rural India were actively contributing to reduce poverty (ILO, 2019);</a:t>
            </a:r>
            <a:endParaRPr/>
          </a:p>
          <a:p>
            <a:pPr indent="0" lvl="0" marL="0" rtl="0" algn="just">
              <a:lnSpc>
                <a:spcPct val="110000"/>
              </a:lnSpc>
              <a:spcBef>
                <a:spcPts val="0"/>
              </a:spcBef>
              <a:spcAft>
                <a:spcPts val="0"/>
              </a:spcAft>
              <a:buClr>
                <a:srgbClr val="000000"/>
              </a:buClr>
              <a:buSzPct val="125217"/>
              <a:buNone/>
            </a:pPr>
            <a:r>
              <a:rPr lang="pt-PT" sz="2300">
                <a:solidFill>
                  <a:srgbClr val="385623"/>
                </a:solidFill>
                <a:latin typeface="Questrial"/>
                <a:ea typeface="Questrial"/>
                <a:cs typeface="Questrial"/>
                <a:sym typeface="Questrial"/>
              </a:rPr>
              <a:t>- improve access to healthcare. In Ethiopia, innovative solutions include mobile health clinics, mobile telemedicine, and m-health apps (Ayalew et al., 2019), contributing to reduce poverty and improve healthcare access, (also contributing to the SDG of Good Health and Wellbeing).</a:t>
            </a:r>
            <a:endParaRPr/>
          </a:p>
          <a:p>
            <a:pPr indent="0" lvl="0" marL="0" rtl="0" algn="just">
              <a:lnSpc>
                <a:spcPct val="115000"/>
              </a:lnSpc>
              <a:spcBef>
                <a:spcPts val="0"/>
              </a:spcBef>
              <a:spcAft>
                <a:spcPts val="0"/>
              </a:spcAft>
              <a:buSzPct val="159999"/>
              <a:buNone/>
            </a:pPr>
            <a:r>
              <a:t/>
            </a:r>
            <a:endParaRPr/>
          </a:p>
          <a:p>
            <a:pPr indent="0" lvl="0" marL="0" rtl="0" algn="l">
              <a:lnSpc>
                <a:spcPct val="115000"/>
              </a:lnSpc>
              <a:spcBef>
                <a:spcPts val="0"/>
              </a:spcBef>
              <a:spcAft>
                <a:spcPts val="0"/>
              </a:spcAft>
              <a:buSzPct val="159999"/>
              <a:buNone/>
            </a:pPr>
            <a:r>
              <a:t/>
            </a:r>
            <a:endParaRPr/>
          </a:p>
        </p:txBody>
      </p:sp>
      <p:sp>
        <p:nvSpPr>
          <p:cNvPr id="223" name="Google Shape;223;p15"/>
          <p:cNvSpPr/>
          <p:nvPr/>
        </p:nvSpPr>
        <p:spPr>
          <a:xfrm>
            <a:off x="0" y="-257"/>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24" name="Google Shape;224;p15"/>
          <p:cNvPicPr preferRelativeResize="0"/>
          <p:nvPr/>
        </p:nvPicPr>
        <p:blipFill rotWithShape="1">
          <a:blip r:embed="rId3">
            <a:alphaModFix/>
          </a:blip>
          <a:srcRect b="0" l="0" r="0" t="0"/>
          <a:stretch/>
        </p:blipFill>
        <p:spPr>
          <a:xfrm>
            <a:off x="0" y="-257"/>
            <a:ext cx="702694" cy="702694"/>
          </a:xfrm>
          <a:prstGeom prst="rect">
            <a:avLst/>
          </a:prstGeom>
          <a:noFill/>
          <a:ln>
            <a:noFill/>
          </a:ln>
        </p:spPr>
      </p:pic>
      <p:sp>
        <p:nvSpPr>
          <p:cNvPr id="225" name="Google Shape;225;p15"/>
          <p:cNvSpPr/>
          <p:nvPr/>
        </p:nvSpPr>
        <p:spPr>
          <a:xfrm>
            <a:off x="264459" y="790510"/>
            <a:ext cx="8480611" cy="74045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pt-PT" sz="2600" u="none" cap="none" strike="noStrike">
                <a:solidFill>
                  <a:srgbClr val="385623"/>
                </a:solidFill>
                <a:latin typeface="Questrial"/>
                <a:ea typeface="Questrial"/>
                <a:cs typeface="Questrial"/>
                <a:sym typeface="Questrial"/>
              </a:rPr>
              <a:t>9. SDGs implementation by micro entrepreneurs and innovators in rural contexts – a closer look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idx="1" type="body"/>
          </p:nvPr>
        </p:nvSpPr>
        <p:spPr>
          <a:xfrm>
            <a:off x="358588" y="1703294"/>
            <a:ext cx="8579223" cy="3290047"/>
          </a:xfrm>
          <a:prstGeom prst="rect">
            <a:avLst/>
          </a:prstGeom>
          <a:noFill/>
          <a:ln>
            <a:noFill/>
          </a:ln>
        </p:spPr>
        <p:txBody>
          <a:bodyPr anchorCtr="0" anchor="t" bIns="0" lIns="0" spcFirstLastPara="1" rIns="0" wrap="square" tIns="0">
            <a:normAutofit/>
          </a:bodyPr>
          <a:lstStyle/>
          <a:p>
            <a:pPr indent="0" lvl="0" marL="0" rtl="0" algn="just">
              <a:lnSpc>
                <a:spcPct val="115000"/>
              </a:lnSpc>
              <a:spcBef>
                <a:spcPts val="0"/>
              </a:spcBef>
              <a:spcAft>
                <a:spcPts val="0"/>
              </a:spcAft>
              <a:buSzPts val="1800"/>
              <a:buNone/>
            </a:pPr>
            <a:r>
              <a:rPr lang="pt-PT">
                <a:solidFill>
                  <a:srgbClr val="385623"/>
                </a:solidFill>
                <a:latin typeface="Questrial"/>
                <a:ea typeface="Questrial"/>
                <a:cs typeface="Questrial"/>
                <a:sym typeface="Questrial"/>
              </a:rPr>
              <a:t>Although micro rural entrepreneurs contribute to counter the obstacles SGSs implementation faces in rural areas, they still have to overcome a series of challenges (Kandpal et al., 2018; Nyamu-Musembi &amp; Campbell, 2018):</a:t>
            </a:r>
            <a:endParaRPr/>
          </a:p>
          <a:p>
            <a:pPr indent="0" lvl="0" marL="0" rtl="0" algn="just">
              <a:lnSpc>
                <a:spcPct val="115000"/>
              </a:lnSpc>
              <a:spcBef>
                <a:spcPts val="0"/>
              </a:spcBef>
              <a:spcAft>
                <a:spcPts val="0"/>
              </a:spcAft>
              <a:buSzPts val="1800"/>
              <a:buNone/>
            </a:pPr>
            <a:r>
              <a:t/>
            </a:r>
            <a:endParaRPr sz="900">
              <a:solidFill>
                <a:srgbClr val="385623"/>
              </a:solidFill>
              <a:latin typeface="Questrial"/>
              <a:ea typeface="Questrial"/>
              <a:cs typeface="Questrial"/>
              <a:sym typeface="Questrial"/>
            </a:endParaRPr>
          </a:p>
          <a:p>
            <a:pPr indent="-88900" lvl="1" marL="342900" rtl="0" algn="l">
              <a:lnSpc>
                <a:spcPct val="115000"/>
              </a:lnSpc>
              <a:spcBef>
                <a:spcPts val="0"/>
              </a:spcBef>
              <a:spcAft>
                <a:spcPts val="0"/>
              </a:spcAft>
              <a:buSzPts val="1400"/>
              <a:buFont typeface="Questrial"/>
              <a:buChar char="-"/>
            </a:pPr>
            <a:r>
              <a:rPr lang="pt-PT" sz="1600">
                <a:solidFill>
                  <a:srgbClr val="385623"/>
                </a:solidFill>
                <a:latin typeface="Questrial"/>
                <a:ea typeface="Questrial"/>
                <a:cs typeface="Questrial"/>
                <a:sym typeface="Questrial"/>
              </a:rPr>
              <a:t> access to resources and capital;</a:t>
            </a:r>
            <a:endParaRPr/>
          </a:p>
          <a:p>
            <a:pPr indent="0" lvl="1" marL="342900" rtl="0" algn="l">
              <a:lnSpc>
                <a:spcPct val="115000"/>
              </a:lnSpc>
              <a:spcBef>
                <a:spcPts val="0"/>
              </a:spcBef>
              <a:spcAft>
                <a:spcPts val="0"/>
              </a:spcAft>
              <a:buSzPts val="1400"/>
              <a:buFont typeface="Arial"/>
              <a:buNone/>
            </a:pPr>
            <a:r>
              <a:t/>
            </a:r>
            <a:endParaRPr sz="700">
              <a:solidFill>
                <a:srgbClr val="385623"/>
              </a:solidFill>
              <a:latin typeface="Questrial"/>
              <a:ea typeface="Questrial"/>
              <a:cs typeface="Questrial"/>
              <a:sym typeface="Questrial"/>
            </a:endParaRPr>
          </a:p>
          <a:p>
            <a:pPr indent="-88900" lvl="1" marL="342900" rtl="0" algn="l">
              <a:lnSpc>
                <a:spcPct val="115000"/>
              </a:lnSpc>
              <a:spcBef>
                <a:spcPts val="0"/>
              </a:spcBef>
              <a:spcAft>
                <a:spcPts val="0"/>
              </a:spcAft>
              <a:buSzPts val="1400"/>
              <a:buFont typeface="Questrial"/>
              <a:buChar char="-"/>
            </a:pPr>
            <a:r>
              <a:rPr lang="pt-PT" sz="1600">
                <a:solidFill>
                  <a:srgbClr val="385623"/>
                </a:solidFill>
                <a:latin typeface="Questrial"/>
                <a:ea typeface="Questrial"/>
                <a:cs typeface="Questrial"/>
                <a:sym typeface="Questrial"/>
              </a:rPr>
              <a:t> limited access to markets and capacity to scale up;</a:t>
            </a:r>
            <a:endParaRPr/>
          </a:p>
          <a:p>
            <a:pPr indent="0" lvl="1" marL="342900" rtl="0" algn="l">
              <a:lnSpc>
                <a:spcPct val="115000"/>
              </a:lnSpc>
              <a:spcBef>
                <a:spcPts val="0"/>
              </a:spcBef>
              <a:spcAft>
                <a:spcPts val="0"/>
              </a:spcAft>
              <a:buSzPts val="1400"/>
              <a:buFont typeface="Arial"/>
              <a:buNone/>
            </a:pPr>
            <a:r>
              <a:t/>
            </a:r>
            <a:endParaRPr sz="700">
              <a:solidFill>
                <a:srgbClr val="385623"/>
              </a:solidFill>
              <a:latin typeface="Questrial"/>
              <a:ea typeface="Questrial"/>
              <a:cs typeface="Questrial"/>
              <a:sym typeface="Questrial"/>
            </a:endParaRPr>
          </a:p>
          <a:p>
            <a:pPr indent="-88900" lvl="1" marL="342900" rtl="0" algn="l">
              <a:lnSpc>
                <a:spcPct val="115000"/>
              </a:lnSpc>
              <a:spcBef>
                <a:spcPts val="0"/>
              </a:spcBef>
              <a:spcAft>
                <a:spcPts val="0"/>
              </a:spcAft>
              <a:buSzPts val="1400"/>
              <a:buFont typeface="Questrial"/>
              <a:buChar char="-"/>
            </a:pPr>
            <a:r>
              <a:rPr lang="pt-PT" sz="1600">
                <a:solidFill>
                  <a:srgbClr val="385623"/>
                </a:solidFill>
                <a:latin typeface="Questrial"/>
                <a:ea typeface="Questrial"/>
                <a:cs typeface="Questrial"/>
                <a:sym typeface="Questrial"/>
              </a:rPr>
              <a:t> lack of infrastructure and technology;</a:t>
            </a:r>
            <a:endParaRPr/>
          </a:p>
          <a:p>
            <a:pPr indent="0" lvl="1" marL="342900" rtl="0" algn="l">
              <a:lnSpc>
                <a:spcPct val="115000"/>
              </a:lnSpc>
              <a:spcBef>
                <a:spcPts val="0"/>
              </a:spcBef>
              <a:spcAft>
                <a:spcPts val="0"/>
              </a:spcAft>
              <a:buSzPts val="1400"/>
              <a:buFont typeface="Arial"/>
              <a:buNone/>
            </a:pPr>
            <a:r>
              <a:t/>
            </a:r>
            <a:endParaRPr sz="700">
              <a:solidFill>
                <a:srgbClr val="385623"/>
              </a:solidFill>
              <a:latin typeface="Questrial"/>
              <a:ea typeface="Questrial"/>
              <a:cs typeface="Questrial"/>
              <a:sym typeface="Questrial"/>
            </a:endParaRPr>
          </a:p>
          <a:p>
            <a:pPr indent="-88900" lvl="1" marL="342900" rtl="0" algn="l">
              <a:lnSpc>
                <a:spcPct val="115000"/>
              </a:lnSpc>
              <a:spcBef>
                <a:spcPts val="0"/>
              </a:spcBef>
              <a:spcAft>
                <a:spcPts val="0"/>
              </a:spcAft>
              <a:buSzPts val="1400"/>
              <a:buFont typeface="Questrial"/>
              <a:buChar char="-"/>
            </a:pPr>
            <a:r>
              <a:rPr lang="pt-PT" sz="1600">
                <a:solidFill>
                  <a:srgbClr val="385623"/>
                </a:solidFill>
                <a:latin typeface="Questrial"/>
                <a:ea typeface="Questrial"/>
                <a:cs typeface="Questrial"/>
                <a:sym typeface="Questrial"/>
              </a:rPr>
              <a:t> limited access to education and training.</a:t>
            </a:r>
            <a:endParaRPr/>
          </a:p>
          <a:p>
            <a:pPr indent="0" lvl="0" marL="0" rtl="0" algn="l">
              <a:lnSpc>
                <a:spcPct val="115000"/>
              </a:lnSpc>
              <a:spcBef>
                <a:spcPts val="0"/>
              </a:spcBef>
              <a:spcAft>
                <a:spcPts val="0"/>
              </a:spcAft>
              <a:buSzPts val="1800"/>
              <a:buNone/>
            </a:pPr>
            <a:r>
              <a:t/>
            </a:r>
            <a:endParaRPr/>
          </a:p>
        </p:txBody>
      </p:sp>
      <p:sp>
        <p:nvSpPr>
          <p:cNvPr id="231" name="Google Shape;231;p16"/>
          <p:cNvSpPr/>
          <p:nvPr/>
        </p:nvSpPr>
        <p:spPr>
          <a:xfrm>
            <a:off x="0" y="-257"/>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32" name="Google Shape;232;p16"/>
          <p:cNvPicPr preferRelativeResize="0"/>
          <p:nvPr/>
        </p:nvPicPr>
        <p:blipFill rotWithShape="1">
          <a:blip r:embed="rId3">
            <a:alphaModFix/>
          </a:blip>
          <a:srcRect b="0" l="0" r="0" t="0"/>
          <a:stretch/>
        </p:blipFill>
        <p:spPr>
          <a:xfrm>
            <a:off x="0" y="-351"/>
            <a:ext cx="702694" cy="702694"/>
          </a:xfrm>
          <a:prstGeom prst="rect">
            <a:avLst/>
          </a:prstGeom>
          <a:noFill/>
          <a:ln>
            <a:noFill/>
          </a:ln>
        </p:spPr>
      </p:pic>
      <p:sp>
        <p:nvSpPr>
          <p:cNvPr id="233" name="Google Shape;233;p16"/>
          <p:cNvSpPr/>
          <p:nvPr/>
        </p:nvSpPr>
        <p:spPr>
          <a:xfrm>
            <a:off x="268941" y="702343"/>
            <a:ext cx="8543365"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2600" u="none" cap="none" strike="noStrike">
                <a:solidFill>
                  <a:srgbClr val="385623"/>
                </a:solidFill>
                <a:latin typeface="Questrial"/>
                <a:ea typeface="Questrial"/>
                <a:cs typeface="Questrial"/>
                <a:sym typeface="Questrial"/>
              </a:rPr>
              <a:t>10. SDGs implementation by micro entrepreneurs and innovators in rural contexts – challenges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nvSpPr>
        <p:spPr>
          <a:xfrm>
            <a:off x="341150" y="1245032"/>
            <a:ext cx="8479631" cy="2769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000000"/>
              </a:buClr>
              <a:buSzPts val="2600"/>
              <a:buFont typeface="Arial"/>
              <a:buNone/>
            </a:pPr>
            <a:r>
              <a:rPr b="1" i="0" lang="pt-PT" sz="2600" u="none" cap="none" strike="noStrike">
                <a:solidFill>
                  <a:srgbClr val="385623"/>
                </a:solidFill>
                <a:latin typeface="Questrial"/>
                <a:ea typeface="Questrial"/>
                <a:cs typeface="Questrial"/>
                <a:sym typeface="Questrial"/>
              </a:rPr>
              <a:t>11. Implementation of SDG by the states, communities and companies – case studies and good practices</a:t>
            </a:r>
            <a:endParaRPr/>
          </a:p>
        </p:txBody>
      </p:sp>
      <p:sp>
        <p:nvSpPr>
          <p:cNvPr id="239" name="Google Shape;239;p17"/>
          <p:cNvSpPr txBox="1"/>
          <p:nvPr/>
        </p:nvSpPr>
        <p:spPr>
          <a:xfrm>
            <a:off x="417105" y="1522125"/>
            <a:ext cx="8327720" cy="307058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t/>
            </a:r>
            <a:endParaRPr b="0" i="0" sz="1800" u="none" cap="none" strike="noStrike">
              <a:solidFill>
                <a:srgbClr val="595959"/>
              </a:solidFill>
              <a:latin typeface="Calibri"/>
              <a:ea typeface="Calibri"/>
              <a:cs typeface="Calibri"/>
              <a:sym typeface="Calibri"/>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17 Companies Helping Meet the 17 UN Sustainable Development Goals</a:t>
            </a:r>
            <a:endParaRPr/>
          </a:p>
          <a:p>
            <a:pPr indent="0" lvl="0" marL="0" marR="0" rtl="0" algn="l">
              <a:lnSpc>
                <a:spcPct val="107000"/>
              </a:lnSpc>
              <a:spcBef>
                <a:spcPts val="450"/>
              </a:spcBef>
              <a:spcAft>
                <a:spcPts val="0"/>
              </a:spcAft>
              <a:buNone/>
            </a:pPr>
            <a:r>
              <a:rPr b="0" i="0" lang="pt-PT" sz="1050" u="sng" cap="none" strike="noStrike">
                <a:solidFill>
                  <a:srgbClr val="385623"/>
                </a:solidFill>
                <a:latin typeface="Calibri"/>
                <a:ea typeface="Calibri"/>
                <a:cs typeface="Calibri"/>
                <a:sym typeface="Calibri"/>
                <a:hlinkClick r:id="rId3">
                  <a:extLst>
                    <a:ext uri="{A12FA001-AC4F-418D-AE19-62706E023703}">
                      <ahyp:hlinkClr val="tx"/>
                    </a:ext>
                  </a:extLst>
                </a:hlinkClick>
              </a:rPr>
              <a:t>https://fi.co/insight/17-companies-helping-meet-the-17-un-sustainable-development-goals</a:t>
            </a:r>
            <a:r>
              <a:rPr b="0" i="0" lang="pt-PT" sz="1050" u="none" cap="none" strike="noStrike">
                <a:solidFill>
                  <a:srgbClr val="385623"/>
                </a:solidFill>
                <a:latin typeface="Calibri"/>
                <a:ea typeface="Calibri"/>
                <a:cs typeface="Calibri"/>
                <a:sym typeface="Calibri"/>
              </a:rPr>
              <a:t> </a:t>
            </a:r>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Case Studies – Achieving SDG</a:t>
            </a:r>
            <a:endParaRPr/>
          </a:p>
          <a:p>
            <a:pPr indent="0" lvl="0" marL="0" marR="0" rtl="0" algn="l">
              <a:lnSpc>
                <a:spcPct val="107000"/>
              </a:lnSpc>
              <a:spcBef>
                <a:spcPts val="450"/>
              </a:spcBef>
              <a:spcAft>
                <a:spcPts val="0"/>
              </a:spcAft>
              <a:buNone/>
            </a:pPr>
            <a:r>
              <a:rPr b="0" i="0" lang="pt-PT" sz="105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https://www.sdgfund.org/case-studies</a:t>
            </a:r>
            <a:endParaRPr b="0" i="0" sz="1050" u="none" cap="none" strike="noStrike">
              <a:solidFill>
                <a:srgbClr val="000000"/>
              </a:solidFill>
              <a:latin typeface="Calibri"/>
              <a:ea typeface="Calibri"/>
              <a:cs typeface="Calibri"/>
              <a:sym typeface="Calibri"/>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EU -  International partnerships</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5">
                  <a:extLst>
                    <a:ext uri="{A12FA001-AC4F-418D-AE19-62706E023703}">
                      <ahyp:hlinkClr val="tx"/>
                    </a:ext>
                  </a:extLst>
                </a:hlinkClick>
              </a:rPr>
              <a:t>https://international-partnerships.ec.europa.eu/news-and-events/stories_en</a:t>
            </a:r>
            <a:r>
              <a:rPr b="0" i="0" lang="pt-PT" sz="1050" u="none" cap="none" strike="noStrike">
                <a:solidFill>
                  <a:srgbClr val="00B050"/>
                </a:solidFill>
                <a:latin typeface="Calibri"/>
                <a:ea typeface="Calibri"/>
                <a:cs typeface="Calibri"/>
                <a:sym typeface="Calibri"/>
              </a:rPr>
              <a:t> </a:t>
            </a:r>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SDG Good Practices - A compilation of success stories and lessons learned in SDG implementation</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6">
                  <a:extLst>
                    <a:ext uri="{A12FA001-AC4F-418D-AE19-62706E023703}">
                      <ahyp:hlinkClr val="tx"/>
                    </a:ext>
                  </a:extLst>
                </a:hlinkClick>
              </a:rPr>
              <a:t>https://sdgs.un.org/publications/sdg-good-practices-2020</a:t>
            </a:r>
            <a:r>
              <a:rPr b="0" i="0" lang="pt-PT" sz="1050" u="none" cap="none" strike="noStrike">
                <a:solidFill>
                  <a:srgbClr val="00B050"/>
                </a:solidFill>
                <a:latin typeface="Calibri"/>
                <a:ea typeface="Calibri"/>
                <a:cs typeface="Calibri"/>
                <a:sym typeface="Calibri"/>
              </a:rPr>
              <a:t> </a:t>
            </a:r>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SDG Good Practices - A compilation of success stories and lessons learned in SDG implementation</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7">
                  <a:extLst>
                    <a:ext uri="{A12FA001-AC4F-418D-AE19-62706E023703}">
                      <ahyp:hlinkClr val="tx"/>
                    </a:ext>
                  </a:extLst>
                </a:hlinkClick>
              </a:rPr>
              <a:t>https://sdgs.un.org/publications/sdg-good-practices-2nd-edition-2022</a:t>
            </a:r>
            <a:r>
              <a:rPr b="0" i="0" lang="pt-PT" sz="1050" u="none" cap="none" strike="noStrike">
                <a:solidFill>
                  <a:srgbClr val="00B050"/>
                </a:solidFill>
                <a:latin typeface="Calibri"/>
                <a:ea typeface="Calibri"/>
                <a:cs typeface="Calibri"/>
                <a:sym typeface="Calibri"/>
              </a:rPr>
              <a:t> </a:t>
            </a:r>
            <a:endParaRPr/>
          </a:p>
        </p:txBody>
      </p:sp>
      <p:sp>
        <p:nvSpPr>
          <p:cNvPr id="240" name="Google Shape;240;p17"/>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41" name="Google Shape;241;p17"/>
          <p:cNvPicPr preferRelativeResize="0"/>
          <p:nvPr/>
        </p:nvPicPr>
        <p:blipFill rotWithShape="1">
          <a:blip r:embed="rId8">
            <a:alphaModFix/>
          </a:blip>
          <a:srcRect b="0" l="0" r="0" t="0"/>
          <a:stretch/>
        </p:blipFill>
        <p:spPr>
          <a:xfrm>
            <a:off x="-10197" y="-94"/>
            <a:ext cx="702694" cy="7026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8"/>
          <p:cNvSpPr txBox="1"/>
          <p:nvPr/>
        </p:nvSpPr>
        <p:spPr>
          <a:xfrm>
            <a:off x="550783" y="1109373"/>
            <a:ext cx="8479631" cy="340953"/>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000000"/>
              </a:buClr>
              <a:buSzPts val="2600"/>
              <a:buFont typeface="Arial"/>
              <a:buNone/>
            </a:pPr>
            <a:r>
              <a:rPr b="1" i="0" lang="pt-PT" sz="2600" u="none" cap="none" strike="noStrike">
                <a:solidFill>
                  <a:srgbClr val="385623"/>
                </a:solidFill>
                <a:latin typeface="Questrial"/>
                <a:ea typeface="Questrial"/>
                <a:cs typeface="Questrial"/>
                <a:sym typeface="Questrial"/>
              </a:rPr>
              <a:t>12. Implementation of SDG by states, communities and     companies – sites</a:t>
            </a:r>
            <a:endParaRPr/>
          </a:p>
        </p:txBody>
      </p:sp>
      <p:sp>
        <p:nvSpPr>
          <p:cNvPr id="247" name="Google Shape;247;p18"/>
          <p:cNvSpPr txBox="1"/>
          <p:nvPr/>
        </p:nvSpPr>
        <p:spPr>
          <a:xfrm>
            <a:off x="550783" y="1450373"/>
            <a:ext cx="8327720" cy="36931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pt-PT" sz="1400" u="none" cap="none" strike="noStrike">
                <a:solidFill>
                  <a:srgbClr val="385623"/>
                </a:solidFill>
                <a:latin typeface="Questrial"/>
                <a:ea typeface="Questrial"/>
                <a:cs typeface="Questrial"/>
                <a:sym typeface="Questrial"/>
              </a:rPr>
              <a:t>Eurostat</a:t>
            </a:r>
            <a:endParaRPr/>
          </a:p>
          <a:p>
            <a:pPr indent="0" lvl="0" marL="0" marR="0" rtl="0" algn="l">
              <a:lnSpc>
                <a:spcPct val="107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3">
                  <a:extLst>
                    <a:ext uri="{A12FA001-AC4F-418D-AE19-62706E023703}">
                      <ahyp:hlinkClr val="tx"/>
                    </a:ext>
                  </a:extLst>
                </a:hlinkClick>
              </a:rPr>
              <a:t>https://ec.europa.eu/eurostat/web/sdi</a:t>
            </a:r>
            <a:r>
              <a:rPr b="0" i="0" lang="pt-PT" sz="1050" u="none" cap="none" strike="noStrike">
                <a:solidFill>
                  <a:srgbClr val="00B050"/>
                </a:solidFill>
                <a:latin typeface="Calibri"/>
                <a:ea typeface="Calibri"/>
                <a:cs typeface="Calibri"/>
                <a:sym typeface="Calibri"/>
              </a:rPr>
              <a:t> </a:t>
            </a:r>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World Business Council for Sustainable Development (WBCSD)</a:t>
            </a:r>
            <a:endParaRPr/>
          </a:p>
          <a:p>
            <a:pPr indent="0" lvl="0" marL="0" marR="0" rtl="0" algn="l">
              <a:lnSpc>
                <a:spcPct val="107000"/>
              </a:lnSpc>
              <a:spcBef>
                <a:spcPts val="450"/>
              </a:spcBef>
              <a:spcAft>
                <a:spcPts val="0"/>
              </a:spcAft>
              <a:buNone/>
            </a:pPr>
            <a:r>
              <a:rPr b="0" i="0" lang="pt-PT" sz="105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https://www.wbcsd.org/Programs/People-and-Society/Sustainable-Development-Goals</a:t>
            </a:r>
            <a:endParaRPr b="0" i="0" sz="1050" u="none" cap="none" strike="noStrike">
              <a:solidFill>
                <a:srgbClr val="000000"/>
              </a:solidFill>
              <a:latin typeface="Calibri"/>
              <a:ea typeface="Calibri"/>
              <a:cs typeface="Calibri"/>
              <a:sym typeface="Calibri"/>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United Nations Development Programme (UNDP) - SDG accelerator</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5">
                  <a:extLst>
                    <a:ext uri="{A12FA001-AC4F-418D-AE19-62706E023703}">
                      <ahyp:hlinkClr val="tx"/>
                    </a:ext>
                  </a:extLst>
                </a:hlinkClick>
              </a:rPr>
              <a:t>https://www.undp.org/sdg-accelerato</a:t>
            </a:r>
            <a:r>
              <a:rPr b="0" i="0" lang="pt-PT" sz="1050" u="none" cap="none" strike="noStrike">
                <a:solidFill>
                  <a:srgbClr val="00B050"/>
                </a:solidFill>
                <a:latin typeface="Calibri"/>
                <a:ea typeface="Calibri"/>
                <a:cs typeface="Calibri"/>
                <a:sym typeface="Calibri"/>
              </a:rPr>
              <a:t>r</a:t>
            </a:r>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UNDP - SDG Integration</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6">
                  <a:extLst>
                    <a:ext uri="{A12FA001-AC4F-418D-AE19-62706E023703}">
                      <ahyp:hlinkClr val="tx"/>
                    </a:ext>
                  </a:extLst>
                </a:hlinkClick>
              </a:rPr>
              <a:t>https://sdgintegration.undp.org/</a:t>
            </a:r>
            <a:endParaRPr b="0" i="0" sz="1050" u="none" cap="none" strike="noStrike">
              <a:solidFill>
                <a:srgbClr val="00B050"/>
              </a:solidFill>
              <a:latin typeface="Calibri"/>
              <a:ea typeface="Calibri"/>
              <a:cs typeface="Calibri"/>
              <a:sym typeface="Calibri"/>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EU KnowSDGs Platform</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7">
                  <a:extLst>
                    <a:ext uri="{A12FA001-AC4F-418D-AE19-62706E023703}">
                      <ahyp:hlinkClr val="tx"/>
                    </a:ext>
                  </a:extLst>
                </a:hlinkClick>
              </a:rPr>
              <a:t>https://knowsdgs.jrc.ec.europa.eu/</a:t>
            </a:r>
            <a:endParaRPr b="0" i="0" sz="1050" u="none" cap="none" strike="noStrike">
              <a:solidFill>
                <a:srgbClr val="00B050"/>
              </a:solidFill>
              <a:latin typeface="Calibri"/>
              <a:ea typeface="Calibri"/>
              <a:cs typeface="Calibri"/>
              <a:sym typeface="Calibri"/>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UN Global Compact</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8">
                  <a:extLst>
                    <a:ext uri="{A12FA001-AC4F-418D-AE19-62706E023703}">
                      <ahyp:hlinkClr val="tx"/>
                    </a:ext>
                  </a:extLst>
                </a:hlinkClick>
              </a:rPr>
              <a:t>https://unglobalcompact.org/sdgs/17-global-goals</a:t>
            </a:r>
            <a:endParaRPr b="0" i="0" sz="1050" u="none" cap="none" strike="noStrike">
              <a:solidFill>
                <a:srgbClr val="00B050"/>
              </a:solidFill>
              <a:latin typeface="Calibri"/>
              <a:ea typeface="Calibri"/>
              <a:cs typeface="Calibri"/>
              <a:sym typeface="Calibri"/>
            </a:endParaRPr>
          </a:p>
          <a:p>
            <a:pPr indent="0" lvl="0" marL="0" marR="0" rtl="0" algn="l">
              <a:lnSpc>
                <a:spcPct val="107000"/>
              </a:lnSpc>
              <a:spcBef>
                <a:spcPts val="450"/>
              </a:spcBef>
              <a:spcAft>
                <a:spcPts val="0"/>
              </a:spcAft>
              <a:buNone/>
            </a:pPr>
            <a:r>
              <a:rPr b="1" i="0" lang="pt-PT" sz="1400" u="none" cap="none" strike="noStrike">
                <a:solidFill>
                  <a:srgbClr val="385623"/>
                </a:solidFill>
                <a:latin typeface="Questrial"/>
                <a:ea typeface="Questrial"/>
                <a:cs typeface="Questrial"/>
                <a:sym typeface="Questrial"/>
              </a:rPr>
              <a:t>European Commission - SDG</a:t>
            </a:r>
            <a:endParaRPr/>
          </a:p>
          <a:p>
            <a:pPr indent="0" lvl="0" marL="0" marR="0" rtl="0" algn="l">
              <a:lnSpc>
                <a:spcPct val="100000"/>
              </a:lnSpc>
              <a:spcBef>
                <a:spcPts val="450"/>
              </a:spcBef>
              <a:spcAft>
                <a:spcPts val="0"/>
              </a:spcAft>
              <a:buNone/>
            </a:pPr>
            <a:r>
              <a:rPr b="0" i="0" lang="pt-PT" sz="1050" u="sng" cap="none" strike="noStrike">
                <a:solidFill>
                  <a:srgbClr val="00B050"/>
                </a:solidFill>
                <a:latin typeface="Calibri"/>
                <a:ea typeface="Calibri"/>
                <a:cs typeface="Calibri"/>
                <a:sym typeface="Calibri"/>
                <a:hlinkClick r:id="rId9">
                  <a:extLst>
                    <a:ext uri="{A12FA001-AC4F-418D-AE19-62706E023703}">
                      <ahyp:hlinkClr val="tx"/>
                    </a:ext>
                  </a:extLst>
                </a:hlinkClick>
              </a:rPr>
              <a:t>https://commission.europa.eu/strategy-and-policy/international-strategies/sustainable-development-goals_en</a:t>
            </a:r>
            <a:r>
              <a:rPr b="0" i="0" lang="pt-PT" sz="1050" u="none" cap="none" strike="noStrike">
                <a:solidFill>
                  <a:srgbClr val="00B050"/>
                </a:solidFill>
                <a:latin typeface="Calibri"/>
                <a:ea typeface="Calibri"/>
                <a:cs typeface="Calibri"/>
                <a:sym typeface="Calibri"/>
              </a:rPr>
              <a:t> </a:t>
            </a:r>
            <a:endParaRPr/>
          </a:p>
        </p:txBody>
      </p:sp>
      <p:sp>
        <p:nvSpPr>
          <p:cNvPr id="248" name="Google Shape;248;p18"/>
          <p:cNvSpPr/>
          <p:nvPr/>
        </p:nvSpPr>
        <p:spPr>
          <a:xfrm>
            <a:off x="0" y="-878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49" name="Google Shape;249;p18"/>
          <p:cNvPicPr preferRelativeResize="0"/>
          <p:nvPr/>
        </p:nvPicPr>
        <p:blipFill rotWithShape="1">
          <a:blip r:embed="rId10">
            <a:alphaModFix/>
          </a:blip>
          <a:srcRect b="0" l="0" r="0" t="0"/>
          <a:stretch/>
        </p:blipFill>
        <p:spPr>
          <a:xfrm>
            <a:off x="0" y="-8921"/>
            <a:ext cx="702694" cy="7026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txBox="1"/>
          <p:nvPr>
            <p:ph type="title"/>
          </p:nvPr>
        </p:nvSpPr>
        <p:spPr>
          <a:xfrm>
            <a:off x="111416" y="956600"/>
            <a:ext cx="8679900" cy="394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37931"/>
              <a:buNone/>
            </a:pPr>
            <a:r>
              <a:rPr b="1" lang="pt-PT" sz="2900">
                <a:solidFill>
                  <a:srgbClr val="385623"/>
                </a:solidFill>
                <a:latin typeface="Questrial"/>
                <a:ea typeface="Questrial"/>
                <a:cs typeface="Questrial"/>
                <a:sym typeface="Questrial"/>
              </a:rPr>
              <a:t>13. Enter into action mode: things to reflect on/to do</a:t>
            </a:r>
            <a:br>
              <a:rPr b="1" lang="pt-PT" sz="1100"/>
            </a:br>
            <a:br>
              <a:rPr b="1" lang="pt-PT" sz="1100"/>
            </a:br>
            <a:br>
              <a:rPr b="1" lang="pt-PT" sz="1100"/>
            </a:br>
            <a:r>
              <a:rPr lang="pt-PT" sz="1600">
                <a:solidFill>
                  <a:srgbClr val="385623"/>
                </a:solidFill>
                <a:latin typeface="Questrial"/>
                <a:ea typeface="Questrial"/>
                <a:cs typeface="Questrial"/>
                <a:sym typeface="Questrial"/>
              </a:rPr>
              <a:t>- Pay a visit to the site through which the UN wants to help governments and stakeholders to make the SDGs a reality: </a:t>
            </a:r>
            <a:r>
              <a:rPr lang="pt-PT" sz="1600" u="sng">
                <a:solidFill>
                  <a:srgbClr val="385623"/>
                </a:solidFill>
                <a:latin typeface="Questrial"/>
                <a:ea typeface="Questrial"/>
                <a:cs typeface="Questrial"/>
                <a:sym typeface="Questrial"/>
                <a:hlinkClick r:id="rId3">
                  <a:extLst>
                    <a:ext uri="{A12FA001-AC4F-418D-AE19-62706E023703}">
                      <ahyp:hlinkClr val="tx"/>
                    </a:ext>
                  </a:extLst>
                </a:hlinkClick>
              </a:rPr>
              <a:t>https://sustainabledevelopment.un.org/</a:t>
            </a:r>
            <a:r>
              <a:rPr lang="pt-PT" sz="1600">
                <a:solidFill>
                  <a:srgbClr val="385623"/>
                </a:solidFill>
                <a:latin typeface="Questrial"/>
                <a:ea typeface="Questrial"/>
                <a:cs typeface="Questrial"/>
                <a:sym typeface="Questrial"/>
              </a:rPr>
              <a:t>;</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Knowing the SDG will help you to become an even more responsible entrepreneur, you can deepen your knowledge about them by reading and/or by enrolling in a specialized program, be it during a face-to-face or an online training; </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Recognise and analyse how the SDGs are being implemented;</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Analyse existing communication strategies (of the SDGs) by other companies;</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Assess what you are doing in your workplace to improve sustainable development; </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Decide which of the SDGs you want to improve or implement in your workplace;</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Select good practices that can be implemented and consciously associated with the SDGs;</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Define a timeline for the implementation of the new SDG and/or components;</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Define a basic communication strategy about what your company/organization does in favour of the SDGs;</a:t>
            </a:r>
            <a:endParaRPr/>
          </a:p>
        </p:txBody>
      </p:sp>
      <p:sp>
        <p:nvSpPr>
          <p:cNvPr id="255" name="Google Shape;255;p19"/>
          <p:cNvSpPr/>
          <p:nvPr/>
        </p:nvSpPr>
        <p:spPr>
          <a:xfrm>
            <a:off x="0" y="5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56" name="Google Shape;256;p19"/>
          <p:cNvPicPr preferRelativeResize="0"/>
          <p:nvPr/>
        </p:nvPicPr>
        <p:blipFill rotWithShape="1">
          <a:blip r:embed="rId4">
            <a:alphaModFix/>
          </a:blip>
          <a:srcRect b="0" l="0" r="0" t="0"/>
          <a:stretch/>
        </p:blipFill>
        <p:spPr>
          <a:xfrm>
            <a:off x="0" y="0"/>
            <a:ext cx="702694" cy="7026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p:nvPr/>
        </p:nvSpPr>
        <p:spPr>
          <a:xfrm>
            <a:off x="0" y="224118"/>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sp>
        <p:nvSpPr>
          <p:cNvPr id="79" name="Google Shape;79;p2"/>
          <p:cNvSpPr txBox="1"/>
          <p:nvPr/>
        </p:nvSpPr>
        <p:spPr>
          <a:xfrm>
            <a:off x="630891" y="1933975"/>
            <a:ext cx="7882218" cy="2223655"/>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000000"/>
              </a:buClr>
              <a:buSzPts val="2800"/>
              <a:buFont typeface="Arial"/>
              <a:buNone/>
            </a:pPr>
            <a:r>
              <a:rPr b="0" i="0" lang="pt-PT" sz="2800" u="none" cap="none" strike="noStrike">
                <a:solidFill>
                  <a:srgbClr val="385623"/>
                </a:solidFill>
                <a:latin typeface="Questrial"/>
                <a:ea typeface="Questrial"/>
                <a:cs typeface="Questrial"/>
                <a:sym typeface="Questrial"/>
              </a:rPr>
              <a:t>This material is oriented to those that want to have some basic, general skills, advices and tips to implement the Sustainable Development Goals (SDGs) and global thinking in their work environment.</a:t>
            </a:r>
            <a:endParaRPr b="0" i="0" sz="2800" u="none" cap="none" strike="noStrike">
              <a:solidFill>
                <a:schemeClr val="dk1"/>
              </a:solidFill>
              <a:latin typeface="Questrial"/>
              <a:ea typeface="Questrial"/>
              <a:cs typeface="Questrial"/>
              <a:sym typeface="Questrial"/>
            </a:endParaRPr>
          </a:p>
        </p:txBody>
      </p:sp>
      <p:pic>
        <p:nvPicPr>
          <p:cNvPr descr="Logo, company name&#10;&#10;Description automatically generated" id="80" name="Google Shape;80;p2"/>
          <p:cNvPicPr preferRelativeResize="0"/>
          <p:nvPr/>
        </p:nvPicPr>
        <p:blipFill rotWithShape="1">
          <a:blip r:embed="rId3">
            <a:alphaModFix/>
          </a:blip>
          <a:srcRect b="0" l="0" r="0" t="0"/>
          <a:stretch/>
        </p:blipFill>
        <p:spPr>
          <a:xfrm>
            <a:off x="-1" y="-1"/>
            <a:ext cx="702694" cy="702694"/>
          </a:xfrm>
          <a:prstGeom prst="rect">
            <a:avLst/>
          </a:prstGeom>
          <a:noFill/>
          <a:ln>
            <a:noFill/>
          </a:ln>
        </p:spPr>
      </p:pic>
      <p:sp>
        <p:nvSpPr>
          <p:cNvPr id="81" name="Google Shape;81;p2"/>
          <p:cNvSpPr txBox="1"/>
          <p:nvPr>
            <p:ph type="title"/>
          </p:nvPr>
        </p:nvSpPr>
        <p:spPr>
          <a:xfrm>
            <a:off x="152400" y="821234"/>
            <a:ext cx="7886700" cy="9942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rgbClr val="000000"/>
              </a:buClr>
              <a:buSzPts val="1400"/>
              <a:buFont typeface="Arial"/>
              <a:buNone/>
            </a:pPr>
            <a:r>
              <a:rPr b="1" lang="pt-PT" sz="3200">
                <a:solidFill>
                  <a:srgbClr val="385623"/>
                </a:solidFill>
                <a:latin typeface="Questrial"/>
                <a:ea typeface="Questrial"/>
                <a:cs typeface="Questrial"/>
                <a:sym typeface="Questrial"/>
              </a:rPr>
              <a:t>INTRODUCTION</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262503" y="2931460"/>
            <a:ext cx="8810581" cy="259976"/>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1200"/>
              </a:spcBef>
              <a:spcAft>
                <a:spcPts val="0"/>
              </a:spcAft>
              <a:buSzPct val="42145"/>
              <a:buNone/>
            </a:pPr>
            <a:r>
              <a:rPr b="1" lang="pt-PT" sz="2900">
                <a:solidFill>
                  <a:srgbClr val="385623"/>
                </a:solidFill>
                <a:latin typeface="Questrial"/>
                <a:ea typeface="Questrial"/>
                <a:cs typeface="Questrial"/>
                <a:sym typeface="Questrial"/>
              </a:rPr>
              <a:t>13. Enter into action mode: things to reflect on/to do (cont.)</a:t>
            </a:r>
            <a:br>
              <a:rPr b="1" lang="pt-PT" sz="1100"/>
            </a:br>
            <a:br>
              <a:rPr b="1" lang="pt-PT" sz="1100"/>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Don’t wait to create your own network with other professionals and volunteers who also decided to actively engage with the SDG. You need to share with the outside world what you do in favour of the SDG regularly, as today’s clients are very sensitive to this kind of concerns;</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You can insert the logos of the goals that you work on in your promotional material or you can invest in content marketing – informing your clients in detail about some specific targets (Joukes &amp; Pirra, 2020);</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Here are some websites where you can find information about the SDG and how to implement them in you company:</a:t>
            </a:r>
            <a:br>
              <a:rPr lang="pt-PT" sz="1600">
                <a:solidFill>
                  <a:srgbClr val="385623"/>
                </a:solidFill>
                <a:latin typeface="Questrial"/>
                <a:ea typeface="Questrial"/>
                <a:cs typeface="Questrial"/>
                <a:sym typeface="Questrial"/>
              </a:rPr>
            </a:br>
            <a:r>
              <a:rPr lang="pt-PT" sz="1600" u="sng">
                <a:solidFill>
                  <a:srgbClr val="385623"/>
                </a:solidFill>
                <a:latin typeface="Questrial"/>
                <a:ea typeface="Questrial"/>
                <a:cs typeface="Questrial"/>
                <a:sym typeface="Questrial"/>
                <a:hlinkClick r:id="rId3">
                  <a:extLst>
                    <a:ext uri="{A12FA001-AC4F-418D-AE19-62706E023703}">
                      <ahyp:hlinkClr val="tx"/>
                    </a:ext>
                  </a:extLst>
                </a:hlinkClick>
              </a:rPr>
              <a:t>https://sdgcompass.org/</a:t>
            </a:r>
            <a:r>
              <a:rPr lang="pt-PT" sz="1600">
                <a:solidFill>
                  <a:srgbClr val="385623"/>
                </a:solidFill>
                <a:latin typeface="Questrial"/>
                <a:ea typeface="Questrial"/>
                <a:cs typeface="Questrial"/>
                <a:sym typeface="Questrial"/>
              </a:rPr>
              <a:t> </a:t>
            </a:r>
            <a:br>
              <a:rPr lang="pt-PT" sz="1600">
                <a:solidFill>
                  <a:srgbClr val="385623"/>
                </a:solidFill>
                <a:latin typeface="Questrial"/>
                <a:ea typeface="Questrial"/>
                <a:cs typeface="Questrial"/>
                <a:sym typeface="Questrial"/>
              </a:rPr>
            </a:br>
            <a:r>
              <a:rPr lang="pt-PT" sz="1600" u="sng">
                <a:solidFill>
                  <a:srgbClr val="385623"/>
                </a:solidFill>
                <a:latin typeface="Questrial"/>
                <a:ea typeface="Questrial"/>
                <a:cs typeface="Questrial"/>
                <a:sym typeface="Questrial"/>
                <a:hlinkClick r:id="rId4">
                  <a:extLst>
                    <a:ext uri="{A12FA001-AC4F-418D-AE19-62706E023703}">
                      <ahyp:hlinkClr val="tx"/>
                    </a:ext>
                  </a:extLst>
                </a:hlinkClick>
              </a:rPr>
              <a:t>https://www.unglobalcompact.org/sdgs/about</a:t>
            </a:r>
            <a:br>
              <a:rPr lang="pt-PT" sz="1600">
                <a:solidFill>
                  <a:srgbClr val="385623"/>
                </a:solidFill>
                <a:latin typeface="Questrial"/>
                <a:ea typeface="Questrial"/>
                <a:cs typeface="Questrial"/>
                <a:sym typeface="Questrial"/>
              </a:rPr>
            </a:br>
            <a:r>
              <a:rPr lang="pt-PT" sz="1600" u="sng">
                <a:solidFill>
                  <a:srgbClr val="385623"/>
                </a:solidFill>
                <a:latin typeface="Questrial"/>
                <a:ea typeface="Questrial"/>
                <a:cs typeface="Questrial"/>
                <a:sym typeface="Questrial"/>
                <a:hlinkClick r:id="rId5">
                  <a:extLst>
                    <a:ext uri="{A12FA001-AC4F-418D-AE19-62706E023703}">
                      <ahyp:hlinkClr val="tx"/>
                    </a:ext>
                  </a:extLst>
                </a:hlinkClick>
              </a:rPr>
              <a:t>https://sdghub.com/</a:t>
            </a:r>
            <a:br>
              <a:rPr lang="pt-PT" sz="1600">
                <a:solidFill>
                  <a:srgbClr val="385623"/>
                </a:solidFill>
                <a:latin typeface="Questrial"/>
                <a:ea typeface="Questrial"/>
                <a:cs typeface="Questrial"/>
                <a:sym typeface="Questrial"/>
              </a:rPr>
            </a:br>
            <a:r>
              <a:rPr lang="pt-PT" sz="1600" u="sng">
                <a:solidFill>
                  <a:srgbClr val="385623"/>
                </a:solidFill>
                <a:latin typeface="Questrial"/>
                <a:ea typeface="Questrial"/>
                <a:cs typeface="Questrial"/>
                <a:sym typeface="Questrial"/>
                <a:hlinkClick r:id="rId6">
                  <a:extLst>
                    <a:ext uri="{A12FA001-AC4F-418D-AE19-62706E023703}">
                      <ahyp:hlinkClr val="tx"/>
                    </a:ext>
                  </a:extLst>
                </a:hlinkClick>
              </a:rPr>
              <a:t>https://www.businesscalltoaction.org/</a:t>
            </a:r>
            <a:br>
              <a:rPr lang="pt-PT" sz="1600">
                <a:solidFill>
                  <a:srgbClr val="385623"/>
                </a:solidFill>
                <a:latin typeface="Questrial"/>
                <a:ea typeface="Questrial"/>
                <a:cs typeface="Questrial"/>
                <a:sym typeface="Questrial"/>
              </a:rPr>
            </a:br>
            <a:r>
              <a:rPr lang="pt-PT" sz="1600" u="sng">
                <a:solidFill>
                  <a:srgbClr val="385623"/>
                </a:solidFill>
                <a:latin typeface="Questrial"/>
                <a:ea typeface="Questrial"/>
                <a:cs typeface="Questrial"/>
                <a:sym typeface="Questrial"/>
                <a:hlinkClick r:id="rId7">
                  <a:extLst>
                    <a:ext uri="{A12FA001-AC4F-418D-AE19-62706E023703}">
                      <ahyp:hlinkClr val="tx"/>
                    </a:ext>
                  </a:extLst>
                </a:hlinkClick>
              </a:rPr>
              <a:t>https://www.sdgfund.org/business-and-un</a:t>
            </a:r>
            <a:br>
              <a:rPr lang="pt-PT" sz="1600">
                <a:solidFill>
                  <a:srgbClr val="385623"/>
                </a:solidFill>
                <a:latin typeface="Questrial"/>
                <a:ea typeface="Questrial"/>
                <a:cs typeface="Questrial"/>
                <a:sym typeface="Questrial"/>
              </a:rPr>
            </a:br>
            <a:br>
              <a:rPr lang="pt-PT" sz="800">
                <a:solidFill>
                  <a:srgbClr val="385623"/>
                </a:solidFill>
                <a:latin typeface="Questrial"/>
                <a:ea typeface="Questrial"/>
                <a:cs typeface="Questrial"/>
                <a:sym typeface="Questrial"/>
              </a:rPr>
            </a:br>
            <a:r>
              <a:rPr lang="pt-PT" sz="1600">
                <a:solidFill>
                  <a:srgbClr val="385623"/>
                </a:solidFill>
                <a:latin typeface="Questrial"/>
                <a:ea typeface="Questrial"/>
                <a:cs typeface="Questrial"/>
                <a:sym typeface="Questrial"/>
              </a:rPr>
              <a:t>- One tip for further reading: article that introduces you into “What Is Corporate Social Responsibility?”: </a:t>
            </a:r>
            <a:br>
              <a:rPr lang="pt-PT" sz="1600">
                <a:solidFill>
                  <a:srgbClr val="385623"/>
                </a:solidFill>
                <a:latin typeface="Questrial"/>
                <a:ea typeface="Questrial"/>
                <a:cs typeface="Questrial"/>
                <a:sym typeface="Questrial"/>
              </a:rPr>
            </a:br>
            <a:r>
              <a:rPr lang="pt-PT" sz="1600" u="sng">
                <a:solidFill>
                  <a:srgbClr val="385623"/>
                </a:solidFill>
                <a:latin typeface="Questrial"/>
                <a:ea typeface="Questrial"/>
                <a:cs typeface="Questrial"/>
                <a:sym typeface="Questrial"/>
                <a:hlinkClick r:id="rId8">
                  <a:extLst>
                    <a:ext uri="{A12FA001-AC4F-418D-AE19-62706E023703}">
                      <ahyp:hlinkClr val="tx"/>
                    </a:ext>
                  </a:extLst>
                </a:hlinkClick>
              </a:rPr>
              <a:t>https://www.businessnewsdaily.com/4679-corporate-social-responsibility.html</a:t>
            </a:r>
            <a:br>
              <a:rPr lang="pt-PT"/>
            </a:br>
            <a:endParaRPr/>
          </a:p>
        </p:txBody>
      </p:sp>
      <p:sp>
        <p:nvSpPr>
          <p:cNvPr id="262" name="Google Shape;262;p20"/>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63" name="Google Shape;263;p20"/>
          <p:cNvPicPr preferRelativeResize="0"/>
          <p:nvPr/>
        </p:nvPicPr>
        <p:blipFill rotWithShape="1">
          <a:blip r:embed="rId9">
            <a:alphaModFix/>
          </a:blip>
          <a:srcRect b="0" l="0" r="0" t="0"/>
          <a:stretch/>
        </p:blipFill>
        <p:spPr>
          <a:xfrm>
            <a:off x="0" y="0"/>
            <a:ext cx="702694" cy="7026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1"/>
          <p:cNvSpPr txBox="1"/>
          <p:nvPr>
            <p:ph type="title"/>
          </p:nvPr>
        </p:nvSpPr>
        <p:spPr>
          <a:xfrm>
            <a:off x="311700" y="7026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1" lang="pt-PT" sz="2600">
                <a:solidFill>
                  <a:srgbClr val="385623"/>
                </a:solidFill>
                <a:latin typeface="Questrial"/>
                <a:ea typeface="Questrial"/>
                <a:cs typeface="Questrial"/>
                <a:sym typeface="Questrial"/>
              </a:rPr>
              <a:t>14. Some examples of already well known basic everyday life sustainability actions</a:t>
            </a:r>
            <a:endParaRPr/>
          </a:p>
        </p:txBody>
      </p:sp>
      <p:sp>
        <p:nvSpPr>
          <p:cNvPr id="269" name="Google Shape;269;p21"/>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70" name="Google Shape;270;p21"/>
          <p:cNvPicPr preferRelativeResize="0"/>
          <p:nvPr/>
        </p:nvPicPr>
        <p:blipFill rotWithShape="1">
          <a:blip r:embed="rId3">
            <a:alphaModFix/>
          </a:blip>
          <a:srcRect b="0" l="0" r="0" t="0"/>
          <a:stretch/>
        </p:blipFill>
        <p:spPr>
          <a:xfrm>
            <a:off x="0" y="0"/>
            <a:ext cx="702694" cy="702694"/>
          </a:xfrm>
          <a:prstGeom prst="rect">
            <a:avLst/>
          </a:prstGeom>
          <a:noFill/>
          <a:ln>
            <a:noFill/>
          </a:ln>
        </p:spPr>
      </p:pic>
      <p:sp>
        <p:nvSpPr>
          <p:cNvPr id="271" name="Google Shape;271;p21"/>
          <p:cNvSpPr txBox="1"/>
          <p:nvPr/>
        </p:nvSpPr>
        <p:spPr>
          <a:xfrm>
            <a:off x="351347" y="1773423"/>
            <a:ext cx="8046719" cy="27699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Reduce, recycle, reuse (water, energy, plastics, packaging, …);</a:t>
            </a:r>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Conscious exploitation of natural resources;</a:t>
            </a:r>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Prefer local products and services;</a:t>
            </a:r>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Preservation of natural assets combined with social dignity;</a:t>
            </a:r>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Decrease the rate of consumption;</a:t>
            </a:r>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Launch socio-environmental population awareness programs;</a:t>
            </a:r>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Invest in renewable sources of energy;</a:t>
            </a:r>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600"/>
              <a:buFont typeface="Arial"/>
              <a:buNone/>
            </a:pPr>
            <a:r>
              <a:rPr b="0" i="0" lang="pt-PT" sz="1600" u="none" cap="none" strike="noStrike">
                <a:solidFill>
                  <a:srgbClr val="385623"/>
                </a:solidFill>
                <a:latin typeface="Questrial"/>
                <a:ea typeface="Questrial"/>
                <a:cs typeface="Questrial"/>
                <a:sym typeface="Questrial"/>
              </a:rPr>
              <a:t>- Reforest.</a:t>
            </a:r>
            <a:endParaRPr b="0" i="0" sz="16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idx="1" type="body"/>
          </p:nvPr>
        </p:nvSpPr>
        <p:spPr>
          <a:xfrm>
            <a:off x="380999" y="1281396"/>
            <a:ext cx="8382001" cy="3541059"/>
          </a:xfrm>
          <a:prstGeom prst="rect">
            <a:avLst/>
          </a:prstGeom>
          <a:noFill/>
          <a:ln>
            <a:noFill/>
          </a:ln>
        </p:spPr>
        <p:txBody>
          <a:bodyPr anchorCtr="0" anchor="t" bIns="0" lIns="0" spcFirstLastPara="1" rIns="0" wrap="square" tIns="0">
            <a:normAutofit lnSpcReduction="10000"/>
          </a:bodyPr>
          <a:lstStyle/>
          <a:p>
            <a:pPr indent="0" lvl="0" marL="0" rtl="0" algn="just">
              <a:lnSpc>
                <a:spcPct val="110000"/>
              </a:lnSpc>
              <a:spcBef>
                <a:spcPts val="0"/>
              </a:spcBef>
              <a:spcAft>
                <a:spcPts val="0"/>
              </a:spcAft>
              <a:buClr>
                <a:srgbClr val="000000"/>
              </a:buClr>
              <a:buSzPts val="1800"/>
              <a:buNone/>
            </a:pPr>
            <a:r>
              <a:rPr lang="pt-PT" sz="1200">
                <a:solidFill>
                  <a:srgbClr val="385623"/>
                </a:solidFill>
                <a:latin typeface="Questrial"/>
                <a:ea typeface="Questrial"/>
                <a:cs typeface="Questrial"/>
                <a:sym typeface="Questrial"/>
              </a:rPr>
              <a:t>Ayalew, H., Zewudie, T., &amp; Binesh, N. (2019). The Role of m‐Health in Achieving the Sustainable Development Goals in Ethiopia. International Journal of Environmental Research and Public Health, 16(16), 2924.</a:t>
            </a:r>
            <a:endParaRPr/>
          </a:p>
          <a:p>
            <a:pPr indent="0" lvl="0" marL="0" rtl="0" algn="just">
              <a:lnSpc>
                <a:spcPct val="110000"/>
              </a:lnSpc>
              <a:spcBef>
                <a:spcPts val="0"/>
              </a:spcBef>
              <a:spcAft>
                <a:spcPts val="0"/>
              </a:spcAft>
              <a:buClr>
                <a:srgbClr val="000000"/>
              </a:buClr>
              <a:buSzPts val="1800"/>
              <a:buNone/>
            </a:pPr>
            <a:r>
              <a:rPr lang="pt-PT" sz="1200">
                <a:solidFill>
                  <a:srgbClr val="385623"/>
                </a:solidFill>
                <a:latin typeface="Questrial"/>
                <a:ea typeface="Questrial"/>
                <a:cs typeface="Questrial"/>
                <a:sym typeface="Questrial"/>
              </a:rPr>
              <a:t>Genus, A, Iskandarova, M, Warburton Brown, C. Institutional entrepreneurship and permaculture: A practice theory perspective. Bus Strat Env. 2021; 30: 1454– 1467. </a:t>
            </a:r>
            <a:r>
              <a:rPr lang="pt-PT" sz="1200" u="sng">
                <a:solidFill>
                  <a:srgbClr val="385623"/>
                </a:solidFill>
                <a:latin typeface="Questrial"/>
                <a:ea typeface="Questrial"/>
                <a:cs typeface="Questrial"/>
                <a:sym typeface="Questrial"/>
                <a:hlinkClick r:id="rId3">
                  <a:extLst>
                    <a:ext uri="{A12FA001-AC4F-418D-AE19-62706E023703}">
                      <ahyp:hlinkClr val="tx"/>
                    </a:ext>
                  </a:extLst>
                </a:hlinkClick>
              </a:rPr>
              <a:t>https://doi.org/10.1002/bse.2708</a:t>
            </a:r>
            <a:endParaRPr sz="1200">
              <a:solidFill>
                <a:srgbClr val="385623"/>
              </a:solidFill>
              <a:latin typeface="Questrial"/>
              <a:ea typeface="Questrial"/>
              <a:cs typeface="Questrial"/>
              <a:sym typeface="Questrial"/>
            </a:endParaRPr>
          </a:p>
          <a:p>
            <a:pPr indent="0" lvl="0" marL="0" rtl="0" algn="just">
              <a:lnSpc>
                <a:spcPct val="110000"/>
              </a:lnSpc>
              <a:spcBef>
                <a:spcPts val="0"/>
              </a:spcBef>
              <a:spcAft>
                <a:spcPts val="0"/>
              </a:spcAft>
              <a:buClr>
                <a:srgbClr val="000000"/>
              </a:buClr>
              <a:buSzPts val="1800"/>
              <a:buNone/>
            </a:pPr>
            <a:r>
              <a:rPr lang="pt-PT" sz="1200">
                <a:solidFill>
                  <a:srgbClr val="385623"/>
                </a:solidFill>
                <a:latin typeface="Questrial"/>
                <a:ea typeface="Questrial"/>
                <a:cs typeface="Questrial"/>
                <a:sym typeface="Questrial"/>
              </a:rPr>
              <a:t>Kandpal, E., Yarlagadda, P., Pradhan, B., &amp; Jha, R. (2018). Challenges to Implementing the Sustainable Development Goals in Rural Areas: A Review. International Journal of Environmental Research and Public Health, 15(8), 1611. https://doi.org/10.3390/ijerph15081611</a:t>
            </a:r>
            <a:endParaRPr/>
          </a:p>
          <a:p>
            <a:pPr indent="0" lvl="0" marL="0" rtl="0" algn="just">
              <a:lnSpc>
                <a:spcPct val="110000"/>
              </a:lnSpc>
              <a:spcBef>
                <a:spcPts val="0"/>
              </a:spcBef>
              <a:spcAft>
                <a:spcPts val="0"/>
              </a:spcAft>
              <a:buClr>
                <a:srgbClr val="000000"/>
              </a:buClr>
              <a:buSzPts val="1800"/>
              <a:buNone/>
            </a:pPr>
            <a:r>
              <a:rPr lang="pt-PT" sz="1200">
                <a:solidFill>
                  <a:srgbClr val="385623"/>
                </a:solidFill>
                <a:latin typeface="Questrial"/>
                <a:ea typeface="Questrial"/>
                <a:cs typeface="Questrial"/>
                <a:sym typeface="Questrial"/>
              </a:rPr>
              <a:t>Kelly, E. (2023), How a solar-powered water pump has transformed farming in a Malawi village, Concern Worldwide, 20 January 2023, https://www.concern.net/news/how-solar-powered-water-pump-has-transformed-farming-malawi-village</a:t>
            </a:r>
            <a:endParaRPr/>
          </a:p>
          <a:p>
            <a:pPr indent="0" lvl="0" marL="0" rtl="0" algn="just">
              <a:lnSpc>
                <a:spcPct val="110000"/>
              </a:lnSpc>
              <a:spcBef>
                <a:spcPts val="0"/>
              </a:spcBef>
              <a:spcAft>
                <a:spcPts val="0"/>
              </a:spcAft>
              <a:buClr>
                <a:srgbClr val="000000"/>
              </a:buClr>
              <a:buSzPts val="1800"/>
              <a:buNone/>
            </a:pPr>
            <a:r>
              <a:rPr lang="pt-PT" sz="1200">
                <a:solidFill>
                  <a:srgbClr val="385623"/>
                </a:solidFill>
                <a:latin typeface="Questrial"/>
                <a:ea typeface="Questrial"/>
                <a:cs typeface="Questrial"/>
                <a:sym typeface="Questrial"/>
              </a:rPr>
              <a:t>Lal, R., Srivastava, M., Pitroda, S., &amp; Shah, N. (2019). Access to clean energy in rural India: Role of small entrepreneurs. Renewable and Sustainable Energy Reviews, 102, 202–213.</a:t>
            </a:r>
            <a:endParaRPr/>
          </a:p>
          <a:p>
            <a:pPr indent="0" lvl="0" marL="0" rtl="0" algn="just">
              <a:lnSpc>
                <a:spcPct val="110000"/>
              </a:lnSpc>
              <a:spcBef>
                <a:spcPts val="0"/>
              </a:spcBef>
              <a:spcAft>
                <a:spcPts val="0"/>
              </a:spcAft>
              <a:buClr>
                <a:srgbClr val="000000"/>
              </a:buClr>
              <a:buSzPts val="1800"/>
              <a:buNone/>
            </a:pPr>
            <a:r>
              <a:rPr lang="pt-PT" sz="1200">
                <a:solidFill>
                  <a:srgbClr val="385623"/>
                </a:solidFill>
                <a:latin typeface="Questrial"/>
                <a:ea typeface="Questrial"/>
                <a:cs typeface="Questrial"/>
                <a:sym typeface="Questrial"/>
              </a:rPr>
              <a:t>Nyamu-Musembi, C., &amp; Campbell, B. (2018). Implementing the Sustainable Development Goals in rural areas: A review. International Journal of Sustainable Development &amp; World Ecology, 25(3), 259-269. https://doi.org/10.1080/13504509.2018.1436005</a:t>
            </a:r>
            <a:endParaRPr/>
          </a:p>
          <a:p>
            <a:pPr indent="0" lvl="0" marL="0" rtl="0" algn="just">
              <a:lnSpc>
                <a:spcPct val="110000"/>
              </a:lnSpc>
              <a:spcBef>
                <a:spcPts val="0"/>
              </a:spcBef>
              <a:spcAft>
                <a:spcPts val="0"/>
              </a:spcAft>
              <a:buClr>
                <a:srgbClr val="000000"/>
              </a:buClr>
              <a:buSzPts val="1800"/>
              <a:buNone/>
            </a:pPr>
            <a:r>
              <a:rPr lang="pt-PT" sz="1200">
                <a:solidFill>
                  <a:srgbClr val="385623"/>
                </a:solidFill>
                <a:latin typeface="Questrial"/>
                <a:ea typeface="Questrial"/>
                <a:cs typeface="Questrial"/>
                <a:sym typeface="Questrial"/>
              </a:rPr>
              <a:t>Ogutu, S.O., Gödecke, T. and Qaim, M. (2020), Agricultural Commercialisation and Nutrition in Smallholder Farm Households. J Agric Econ, 71: 534-555. </a:t>
            </a:r>
            <a:r>
              <a:rPr lang="pt-PT" sz="1200" u="sng">
                <a:solidFill>
                  <a:srgbClr val="385623"/>
                </a:solidFill>
                <a:latin typeface="Questrial"/>
                <a:ea typeface="Questrial"/>
                <a:cs typeface="Questrial"/>
                <a:sym typeface="Questrial"/>
                <a:hlinkClick r:id="rId4">
                  <a:extLst>
                    <a:ext uri="{A12FA001-AC4F-418D-AE19-62706E023703}">
                      <ahyp:hlinkClr val="tx"/>
                    </a:ext>
                  </a:extLst>
                </a:hlinkClick>
              </a:rPr>
              <a:t>https://doi.org/10.1111/1477-9552.12359</a:t>
            </a:r>
            <a:endParaRPr sz="1200">
              <a:solidFill>
                <a:srgbClr val="385623"/>
              </a:solidFill>
              <a:latin typeface="Questrial"/>
              <a:ea typeface="Questrial"/>
              <a:cs typeface="Questrial"/>
              <a:sym typeface="Questrial"/>
            </a:endParaRPr>
          </a:p>
          <a:p>
            <a:pPr indent="0" lvl="0" marL="0" rtl="0" algn="l">
              <a:lnSpc>
                <a:spcPct val="115000"/>
              </a:lnSpc>
              <a:spcBef>
                <a:spcPts val="0"/>
              </a:spcBef>
              <a:spcAft>
                <a:spcPts val="0"/>
              </a:spcAft>
              <a:buSzPts val="1800"/>
              <a:buNone/>
            </a:pPr>
            <a:r>
              <a:rPr lang="pt-PT" sz="1200">
                <a:solidFill>
                  <a:srgbClr val="385623"/>
                </a:solidFill>
                <a:latin typeface="Questrial"/>
                <a:ea typeface="Questrial"/>
                <a:cs typeface="Questrial"/>
                <a:sym typeface="Questrial"/>
              </a:rPr>
              <a:t>United Nations (2015). </a:t>
            </a:r>
            <a:r>
              <a:rPr i="1" lang="pt-PT" sz="1200">
                <a:solidFill>
                  <a:srgbClr val="385623"/>
                </a:solidFill>
                <a:latin typeface="Questrial"/>
                <a:ea typeface="Questrial"/>
                <a:cs typeface="Questrial"/>
                <a:sym typeface="Questrial"/>
              </a:rPr>
              <a:t>Transforming our world: The 2030 Agenda for Sustainable Development</a:t>
            </a:r>
            <a:r>
              <a:rPr lang="pt-PT" sz="1200">
                <a:solidFill>
                  <a:srgbClr val="385623"/>
                </a:solidFill>
                <a:latin typeface="Questrial"/>
                <a:ea typeface="Questrial"/>
                <a:cs typeface="Questrial"/>
                <a:sym typeface="Questrial"/>
              </a:rPr>
              <a:t>. United Nations General Assembly; Seventieth Session, New York,  September 18.</a:t>
            </a:r>
            <a:endParaRPr/>
          </a:p>
          <a:p>
            <a:pPr indent="0" lvl="0" marL="0" rtl="0" algn="l">
              <a:lnSpc>
                <a:spcPct val="115000"/>
              </a:lnSpc>
              <a:spcBef>
                <a:spcPts val="0"/>
              </a:spcBef>
              <a:spcAft>
                <a:spcPts val="0"/>
              </a:spcAft>
              <a:buSzPts val="1800"/>
              <a:buNone/>
            </a:pPr>
            <a:r>
              <a:rPr lang="pt-PT" sz="1200">
                <a:solidFill>
                  <a:srgbClr val="385623"/>
                </a:solidFill>
                <a:latin typeface="Questrial"/>
                <a:ea typeface="Questrial"/>
                <a:cs typeface="Questrial"/>
                <a:sym typeface="Questrial"/>
              </a:rPr>
              <a:t>World Commission on Environment and Development - WCED (1987). </a:t>
            </a:r>
            <a:r>
              <a:rPr i="1" lang="pt-PT" sz="1200">
                <a:solidFill>
                  <a:srgbClr val="385623"/>
                </a:solidFill>
                <a:latin typeface="Questrial"/>
                <a:ea typeface="Questrial"/>
                <a:cs typeface="Questrial"/>
                <a:sym typeface="Questrial"/>
              </a:rPr>
              <a:t>Our common future</a:t>
            </a:r>
            <a:r>
              <a:rPr lang="pt-PT" sz="1200">
                <a:solidFill>
                  <a:srgbClr val="385623"/>
                </a:solidFill>
                <a:latin typeface="Questrial"/>
                <a:ea typeface="Questrial"/>
                <a:cs typeface="Questrial"/>
                <a:sym typeface="Questrial"/>
              </a:rPr>
              <a:t>. Oxford University Press.</a:t>
            </a:r>
            <a:endParaRPr/>
          </a:p>
          <a:p>
            <a:pPr indent="0" lvl="0" marL="0" rtl="0" algn="l">
              <a:lnSpc>
                <a:spcPct val="115000"/>
              </a:lnSpc>
              <a:spcBef>
                <a:spcPts val="0"/>
              </a:spcBef>
              <a:spcAft>
                <a:spcPts val="0"/>
              </a:spcAft>
              <a:buSzPts val="1800"/>
              <a:buNone/>
            </a:pPr>
            <a:r>
              <a:t/>
            </a:r>
            <a:endParaRPr/>
          </a:p>
        </p:txBody>
      </p:sp>
      <p:sp>
        <p:nvSpPr>
          <p:cNvPr id="277" name="Google Shape;277;p22"/>
          <p:cNvSpPr/>
          <p:nvPr/>
        </p:nvSpPr>
        <p:spPr>
          <a:xfrm>
            <a:off x="0" y="-257"/>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278" name="Google Shape;278;p22"/>
          <p:cNvPicPr preferRelativeResize="0"/>
          <p:nvPr/>
        </p:nvPicPr>
        <p:blipFill rotWithShape="1">
          <a:blip r:embed="rId5">
            <a:alphaModFix/>
          </a:blip>
          <a:srcRect b="0" l="0" r="0" t="0"/>
          <a:stretch/>
        </p:blipFill>
        <p:spPr>
          <a:xfrm>
            <a:off x="0" y="-257"/>
            <a:ext cx="702694" cy="702694"/>
          </a:xfrm>
          <a:prstGeom prst="rect">
            <a:avLst/>
          </a:prstGeom>
          <a:noFill/>
          <a:ln>
            <a:noFill/>
          </a:ln>
        </p:spPr>
      </p:pic>
      <p:sp>
        <p:nvSpPr>
          <p:cNvPr id="279" name="Google Shape;279;p22"/>
          <p:cNvSpPr txBox="1"/>
          <p:nvPr/>
        </p:nvSpPr>
        <p:spPr>
          <a:xfrm>
            <a:off x="351347" y="788953"/>
            <a:ext cx="2868706"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2600" u="none" cap="none" strike="noStrike">
                <a:solidFill>
                  <a:srgbClr val="385623"/>
                </a:solidFill>
                <a:latin typeface="Questrial"/>
                <a:ea typeface="Questrial"/>
                <a:cs typeface="Questrial"/>
                <a:sym typeface="Questrial"/>
              </a:rPr>
              <a:t>References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sp>
        <p:nvSpPr>
          <p:cNvPr id="87" name="Google Shape;87;p3"/>
          <p:cNvSpPr txBox="1"/>
          <p:nvPr/>
        </p:nvSpPr>
        <p:spPr>
          <a:xfrm>
            <a:off x="183776" y="1226872"/>
            <a:ext cx="8465700" cy="3736890"/>
          </a:xfrm>
          <a:prstGeom prst="rect">
            <a:avLst/>
          </a:prstGeom>
          <a:noFill/>
          <a:ln>
            <a:noFill/>
          </a:ln>
        </p:spPr>
        <p:txBody>
          <a:bodyPr anchorCtr="0" anchor="t" bIns="34275" lIns="68575" spcFirstLastPara="1" rIns="68575" wrap="square" tIns="34275">
            <a:spAutoFit/>
          </a:bodyPr>
          <a:lstStyle/>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1. Sustainability definition</a:t>
            </a:r>
            <a:endParaRPr/>
          </a:p>
          <a:p>
            <a:pPr indent="0" lvl="0" marL="0" marR="0" rtl="0" algn="l">
              <a:lnSpc>
                <a:spcPct val="70000"/>
              </a:lnSpc>
              <a:spcBef>
                <a:spcPts val="1200"/>
              </a:spcBef>
              <a:spcAft>
                <a:spcPts val="0"/>
              </a:spcAft>
              <a:buClr>
                <a:schemeClr val="dk1"/>
              </a:buClr>
              <a:buSzPts val="1100"/>
              <a:buFont typeface="Arial"/>
              <a:buNone/>
            </a:pPr>
            <a:r>
              <a:rPr b="0" i="0" lang="pt-PT" sz="2000" u="none" cap="none" strike="noStrike">
                <a:solidFill>
                  <a:srgbClr val="385623"/>
                </a:solidFill>
                <a:latin typeface="Questrial"/>
                <a:ea typeface="Questrial"/>
                <a:cs typeface="Questrial"/>
                <a:sym typeface="Questrial"/>
              </a:rPr>
              <a:t>2. The sustainability pillars</a:t>
            </a:r>
            <a:endParaRPr/>
          </a:p>
          <a:p>
            <a:pPr indent="0" lvl="0" marL="0" marR="0" rtl="0" algn="l">
              <a:lnSpc>
                <a:spcPct val="70000"/>
              </a:lnSpc>
              <a:spcBef>
                <a:spcPts val="1200"/>
              </a:spcBef>
              <a:spcAft>
                <a:spcPts val="0"/>
              </a:spcAft>
              <a:buClr>
                <a:schemeClr val="dk1"/>
              </a:buClr>
              <a:buSzPts val="1100"/>
              <a:buFont typeface="Arial"/>
              <a:buNone/>
            </a:pPr>
            <a:r>
              <a:rPr b="0" i="0" lang="pt-PT" sz="2000" u="none" cap="none" strike="noStrike">
                <a:solidFill>
                  <a:srgbClr val="385623"/>
                </a:solidFill>
                <a:latin typeface="Questrial"/>
                <a:ea typeface="Questrial"/>
                <a:cs typeface="Questrial"/>
                <a:sym typeface="Questrial"/>
              </a:rPr>
              <a:t>3. Elements of sustainability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4. Mapping and characterization of the 17 SDGs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5.</a:t>
            </a:r>
            <a:r>
              <a:rPr b="1" i="0" lang="pt-PT" sz="2000" u="none" cap="none" strike="noStrike">
                <a:solidFill>
                  <a:srgbClr val="385623"/>
                </a:solidFill>
                <a:latin typeface="Questrial"/>
                <a:ea typeface="Questrial"/>
                <a:cs typeface="Questrial"/>
                <a:sym typeface="Questrial"/>
              </a:rPr>
              <a:t> </a:t>
            </a:r>
            <a:r>
              <a:rPr b="0" i="0" lang="pt-PT" sz="2000" u="none" cap="none" strike="noStrike">
                <a:solidFill>
                  <a:srgbClr val="385623"/>
                </a:solidFill>
                <a:latin typeface="Questrial"/>
                <a:ea typeface="Questrial"/>
                <a:cs typeface="Questrial"/>
                <a:sym typeface="Questrial"/>
              </a:rPr>
              <a:t>Progress in the implementation of the SDGs in the EU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6. EU rural development policy and SDGs</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7. Implementation of SDG - Food and Agriculture Business Principles</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8. SDGs implementation by micro entrepreneurs and innovators in rural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     contexts – a broader look</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9. SDGs implementation by micro entrepreneurs and innovators in rural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     contexts – a closer look</a:t>
            </a:r>
            <a:endParaRPr b="1" i="0" sz="2600" u="none" cap="none" strike="noStrike">
              <a:solidFill>
                <a:srgbClr val="385623"/>
              </a:solidFill>
              <a:latin typeface="Questrial"/>
              <a:ea typeface="Questrial"/>
              <a:cs typeface="Questrial"/>
              <a:sym typeface="Questrial"/>
            </a:endParaRPr>
          </a:p>
        </p:txBody>
      </p:sp>
      <p:pic>
        <p:nvPicPr>
          <p:cNvPr descr="Logo, company name&#10;&#10;Description automatically generated" id="88" name="Google Shape;88;p3"/>
          <p:cNvPicPr preferRelativeResize="0"/>
          <p:nvPr/>
        </p:nvPicPr>
        <p:blipFill rotWithShape="1">
          <a:blip r:embed="rId3">
            <a:alphaModFix/>
          </a:blip>
          <a:srcRect b="0" l="0" r="0" t="0"/>
          <a:stretch/>
        </p:blipFill>
        <p:spPr>
          <a:xfrm>
            <a:off x="-1" y="-1"/>
            <a:ext cx="702694" cy="702694"/>
          </a:xfrm>
          <a:prstGeom prst="rect">
            <a:avLst/>
          </a:prstGeom>
          <a:noFill/>
          <a:ln>
            <a:noFill/>
          </a:ln>
        </p:spPr>
      </p:pic>
      <p:sp>
        <p:nvSpPr>
          <p:cNvPr id="89" name="Google Shape;89;p3"/>
          <p:cNvSpPr txBox="1"/>
          <p:nvPr>
            <p:ph type="title"/>
          </p:nvPr>
        </p:nvSpPr>
        <p:spPr>
          <a:xfrm>
            <a:off x="183776" y="659872"/>
            <a:ext cx="7779124" cy="567000"/>
          </a:xfrm>
          <a:prstGeom prst="rect">
            <a:avLst/>
          </a:prstGeom>
          <a:noFill/>
          <a:ln>
            <a:noFill/>
          </a:ln>
        </p:spPr>
        <p:txBody>
          <a:bodyPr anchorCtr="0" anchor="t" bIns="34275" lIns="68575" spcFirstLastPara="1" rIns="68575" wrap="square" tIns="34275">
            <a:normAutofit fontScale="90000"/>
          </a:bodyPr>
          <a:lstStyle/>
          <a:p>
            <a:pPr indent="0" lvl="0" marL="0" marR="0" rtl="0" algn="l">
              <a:lnSpc>
                <a:spcPct val="100000"/>
              </a:lnSpc>
              <a:spcBef>
                <a:spcPts val="0"/>
              </a:spcBef>
              <a:spcAft>
                <a:spcPts val="0"/>
              </a:spcAft>
              <a:buClr>
                <a:srgbClr val="000000"/>
              </a:buClr>
              <a:buSzPct val="43209"/>
              <a:buFont typeface="Arial"/>
              <a:buNone/>
            </a:pPr>
            <a:r>
              <a:rPr b="1" lang="pt-PT" sz="3600">
                <a:solidFill>
                  <a:srgbClr val="385623"/>
                </a:solidFill>
                <a:latin typeface="Questrial"/>
                <a:ea typeface="Questrial"/>
                <a:cs typeface="Questrial"/>
                <a:sym typeface="Questrial"/>
              </a:rPr>
              <a:t>CONTENTS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sp>
        <p:nvSpPr>
          <p:cNvPr id="95" name="Google Shape;95;p4"/>
          <p:cNvSpPr txBox="1"/>
          <p:nvPr/>
        </p:nvSpPr>
        <p:spPr>
          <a:xfrm>
            <a:off x="339150" y="1403349"/>
            <a:ext cx="8465700" cy="4229333"/>
          </a:xfrm>
          <a:prstGeom prst="rect">
            <a:avLst/>
          </a:prstGeom>
          <a:noFill/>
          <a:ln>
            <a:noFill/>
          </a:ln>
        </p:spPr>
        <p:txBody>
          <a:bodyPr anchorCtr="0" anchor="t" bIns="34275" lIns="68575" spcFirstLastPara="1" rIns="68575" wrap="square" tIns="34275">
            <a:spAutoFit/>
          </a:bodyPr>
          <a:lstStyle/>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10. SDGs implementation by micro entrepreneurs and innovators in rural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       contexts – challenges;</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11. Implementation of SDG by the states, communities and companies – case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       studies and good practices</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12. Implementation of SDG by the states, communities and companies – sites</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13. Enter into action mode: things to reflect on/to do</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14. Some examples of already well known everyday life basic sustainability     </a:t>
            </a:r>
            <a:endParaRPr/>
          </a:p>
          <a:p>
            <a:pPr indent="0" lvl="0" marL="0" marR="0" rtl="0" algn="l">
              <a:lnSpc>
                <a:spcPct val="70000"/>
              </a:lnSpc>
              <a:spcBef>
                <a:spcPts val="1200"/>
              </a:spcBef>
              <a:spcAft>
                <a:spcPts val="0"/>
              </a:spcAft>
              <a:buNone/>
            </a:pPr>
            <a:r>
              <a:rPr b="0" i="0" lang="pt-PT" sz="2000" u="none" cap="none" strike="noStrike">
                <a:solidFill>
                  <a:srgbClr val="385623"/>
                </a:solidFill>
                <a:latin typeface="Questrial"/>
                <a:ea typeface="Questrial"/>
                <a:cs typeface="Questrial"/>
                <a:sym typeface="Questrial"/>
              </a:rPr>
              <a:t>      actions</a:t>
            </a:r>
            <a:endParaRPr/>
          </a:p>
          <a:p>
            <a:pPr indent="0" lvl="0" marL="0" marR="0" rtl="0" algn="l">
              <a:lnSpc>
                <a:spcPct val="100000"/>
              </a:lnSpc>
              <a:spcBef>
                <a:spcPts val="1200"/>
              </a:spcBef>
              <a:spcAft>
                <a:spcPts val="0"/>
              </a:spcAft>
              <a:buClr>
                <a:schemeClr val="dk1"/>
              </a:buClr>
              <a:buSzPts val="1100"/>
              <a:buFont typeface="Arial"/>
              <a:buNone/>
            </a:pPr>
            <a:r>
              <a:t/>
            </a:r>
            <a:endParaRPr b="0" i="0" sz="2400" u="none" cap="none" strike="noStrike">
              <a:solidFill>
                <a:srgbClr val="385623"/>
              </a:solidFill>
              <a:latin typeface="Questrial"/>
              <a:ea typeface="Questrial"/>
              <a:cs typeface="Questrial"/>
              <a:sym typeface="Questrial"/>
            </a:endParaRPr>
          </a:p>
          <a:p>
            <a:pPr indent="0" lvl="0" marL="0" marR="0" rtl="0" algn="l">
              <a:lnSpc>
                <a:spcPct val="100000"/>
              </a:lnSpc>
              <a:spcBef>
                <a:spcPts val="1200"/>
              </a:spcBef>
              <a:spcAft>
                <a:spcPts val="0"/>
              </a:spcAft>
              <a:buClr>
                <a:schemeClr val="dk1"/>
              </a:buClr>
              <a:buSzPts val="1100"/>
              <a:buFont typeface="Arial"/>
              <a:buNone/>
            </a:pPr>
            <a:r>
              <a:t/>
            </a:r>
            <a:endParaRPr b="1" i="0" sz="1700" u="none" cap="none" strike="noStrike">
              <a:solidFill>
                <a:srgbClr val="385623"/>
              </a:solidFill>
              <a:latin typeface="Questrial"/>
              <a:ea typeface="Questrial"/>
              <a:cs typeface="Questrial"/>
              <a:sym typeface="Questrial"/>
            </a:endParaRPr>
          </a:p>
          <a:p>
            <a:pPr indent="0" lvl="0" marL="0" marR="0" rtl="0" algn="l">
              <a:lnSpc>
                <a:spcPct val="100000"/>
              </a:lnSpc>
              <a:spcBef>
                <a:spcPts val="1200"/>
              </a:spcBef>
              <a:spcAft>
                <a:spcPts val="0"/>
              </a:spcAft>
              <a:buClr>
                <a:srgbClr val="000000"/>
              </a:buClr>
              <a:buSzPts val="2600"/>
              <a:buFont typeface="Arial"/>
              <a:buNone/>
            </a:pPr>
            <a:r>
              <a:t/>
            </a:r>
            <a:endParaRPr b="1" i="0" sz="2600" u="none" cap="none" strike="noStrike">
              <a:solidFill>
                <a:srgbClr val="385623"/>
              </a:solidFill>
              <a:latin typeface="Questrial"/>
              <a:ea typeface="Questrial"/>
              <a:cs typeface="Questrial"/>
              <a:sym typeface="Questrial"/>
            </a:endParaRPr>
          </a:p>
        </p:txBody>
      </p:sp>
      <p:pic>
        <p:nvPicPr>
          <p:cNvPr descr="Logo, company name&#10;&#10;Description automatically generated" id="96" name="Google Shape;96;p4"/>
          <p:cNvPicPr preferRelativeResize="0"/>
          <p:nvPr/>
        </p:nvPicPr>
        <p:blipFill rotWithShape="1">
          <a:blip r:embed="rId3">
            <a:alphaModFix/>
          </a:blip>
          <a:srcRect b="0" l="0" r="0" t="0"/>
          <a:stretch/>
        </p:blipFill>
        <p:spPr>
          <a:xfrm>
            <a:off x="-1" y="-1"/>
            <a:ext cx="702694" cy="702694"/>
          </a:xfrm>
          <a:prstGeom prst="rect">
            <a:avLst/>
          </a:prstGeom>
          <a:noFill/>
          <a:ln>
            <a:noFill/>
          </a:ln>
        </p:spPr>
      </p:pic>
      <p:sp>
        <p:nvSpPr>
          <p:cNvPr id="97" name="Google Shape;97;p4"/>
          <p:cNvSpPr txBox="1"/>
          <p:nvPr>
            <p:ph type="title"/>
          </p:nvPr>
        </p:nvSpPr>
        <p:spPr>
          <a:xfrm>
            <a:off x="346864" y="702600"/>
            <a:ext cx="7886700" cy="567000"/>
          </a:xfrm>
          <a:prstGeom prst="rect">
            <a:avLst/>
          </a:prstGeom>
          <a:noFill/>
          <a:ln>
            <a:noFill/>
          </a:ln>
        </p:spPr>
        <p:txBody>
          <a:bodyPr anchorCtr="0" anchor="t" bIns="34275" lIns="68575" spcFirstLastPara="1" rIns="68575" wrap="square" tIns="34275">
            <a:normAutofit fontScale="90000"/>
          </a:bodyPr>
          <a:lstStyle/>
          <a:p>
            <a:pPr indent="0" lvl="0" marL="0" marR="0" rtl="0" algn="l">
              <a:lnSpc>
                <a:spcPct val="100000"/>
              </a:lnSpc>
              <a:spcBef>
                <a:spcPts val="0"/>
              </a:spcBef>
              <a:spcAft>
                <a:spcPts val="0"/>
              </a:spcAft>
              <a:buClr>
                <a:srgbClr val="000000"/>
              </a:buClr>
              <a:buSzPct val="43209"/>
              <a:buFont typeface="Arial"/>
              <a:buNone/>
            </a:pPr>
            <a:r>
              <a:rPr b="1" lang="pt-PT" sz="3600">
                <a:solidFill>
                  <a:srgbClr val="385623"/>
                </a:solidFill>
                <a:latin typeface="Questrial"/>
                <a:ea typeface="Questrial"/>
                <a:cs typeface="Questrial"/>
                <a:sym typeface="Questrial"/>
              </a:rPr>
              <a:t>CONTENTS (cont.)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103" name="Google Shape;103;p5"/>
          <p:cNvPicPr preferRelativeResize="0"/>
          <p:nvPr/>
        </p:nvPicPr>
        <p:blipFill rotWithShape="1">
          <a:blip r:embed="rId3">
            <a:alphaModFix/>
          </a:blip>
          <a:srcRect b="0" l="0" r="0" t="0"/>
          <a:stretch/>
        </p:blipFill>
        <p:spPr>
          <a:xfrm>
            <a:off x="0" y="0"/>
            <a:ext cx="702694" cy="702694"/>
          </a:xfrm>
          <a:prstGeom prst="rect">
            <a:avLst/>
          </a:prstGeom>
          <a:noFill/>
          <a:ln>
            <a:noFill/>
          </a:ln>
        </p:spPr>
      </p:pic>
      <p:sp>
        <p:nvSpPr>
          <p:cNvPr id="104" name="Google Shape;104;p5"/>
          <p:cNvSpPr txBox="1"/>
          <p:nvPr/>
        </p:nvSpPr>
        <p:spPr>
          <a:xfrm>
            <a:off x="322729" y="1604683"/>
            <a:ext cx="8390965" cy="280076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pt-PT" sz="1600" u="none" cap="none" strike="noStrike">
                <a:solidFill>
                  <a:srgbClr val="385623"/>
                </a:solidFill>
                <a:latin typeface="Questrial"/>
                <a:ea typeface="Questrial"/>
                <a:cs typeface="Questrial"/>
                <a:sym typeface="Questrial"/>
              </a:rPr>
              <a:t>The origins of the sustainability concept lay in the Brundtland report, where the United Nation’s World Commission on Environment and Development (WCED) defined sustainable development in 1987 as development capable “to ensure that it meets the needs of the present without compromising the ability of future generations to meet their own needs” (WCED, 1987, p. 16). If you want to live according to this precept, you have to work on three levels simultaneously: the economic, environmental and social pillars of sustainability.</a:t>
            </a:r>
            <a:endParaRPr b="0" i="0" sz="1600" u="none" cap="none" strike="noStrike">
              <a:solidFill>
                <a:srgbClr val="385623"/>
              </a:solidFill>
              <a:latin typeface="Questrial"/>
              <a:ea typeface="Questrial"/>
              <a:cs typeface="Questrial"/>
              <a:sym typeface="Questrial"/>
            </a:endParaRPr>
          </a:p>
          <a:p>
            <a:pPr indent="0" lvl="0" marL="0" marR="0" rtl="0" algn="just">
              <a:lnSpc>
                <a:spcPct val="100000"/>
              </a:lnSpc>
              <a:spcBef>
                <a:spcPts val="0"/>
              </a:spcBef>
              <a:spcAft>
                <a:spcPts val="0"/>
              </a:spcAft>
              <a:buNone/>
            </a:pPr>
            <a:r>
              <a:rPr b="0" i="0" lang="pt-PT" sz="1600" u="none" cap="none" strike="noStrike">
                <a:solidFill>
                  <a:srgbClr val="385623"/>
                </a:solidFill>
                <a:latin typeface="Questrial"/>
                <a:ea typeface="Questrial"/>
                <a:cs typeface="Questrial"/>
                <a:sym typeface="Questrial"/>
              </a:rPr>
              <a:t>Meanwhile the United Nations ameliorated and transformed this definition formulating the sustainable development goals (SDG). Until 2030 the whole world should join forces to realize them in order to secure the survival of the planet, guarantying well-being for all. In other words, “they address the global challenges we face, including those related to poverty, inequality, climate change, environmental degradation, peace and justice” (United Nations, 2015).</a:t>
            </a:r>
            <a:endParaRPr/>
          </a:p>
        </p:txBody>
      </p:sp>
      <p:sp>
        <p:nvSpPr>
          <p:cNvPr id="105" name="Google Shape;105;p5"/>
          <p:cNvSpPr txBox="1"/>
          <p:nvPr/>
        </p:nvSpPr>
        <p:spPr>
          <a:xfrm>
            <a:off x="251012" y="1040138"/>
            <a:ext cx="41894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2600" u="none" cap="none" strike="noStrike">
                <a:solidFill>
                  <a:srgbClr val="385623"/>
                </a:solidFill>
                <a:latin typeface="Questrial"/>
                <a:ea typeface="Questrial"/>
                <a:cs typeface="Questrial"/>
                <a:sym typeface="Questrial"/>
              </a:rPr>
              <a:t>1. Sustainability definition</a:t>
            </a:r>
            <a:endParaRPr b="1" i="0" sz="2600" u="none" cap="none" strike="noStrike">
              <a:solidFill>
                <a:srgbClr val="385623"/>
              </a:solidFill>
              <a:latin typeface="Questrial"/>
              <a:ea typeface="Questrial"/>
              <a:cs typeface="Questrial"/>
              <a:sym typeface="Quest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1821900" y="890924"/>
            <a:ext cx="7926865" cy="67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37931"/>
              <a:buNone/>
            </a:pPr>
            <a:r>
              <a:rPr b="1" lang="pt-PT" sz="2900">
                <a:solidFill>
                  <a:srgbClr val="385623"/>
                </a:solidFill>
                <a:latin typeface="Questrial"/>
                <a:ea typeface="Questrial"/>
                <a:cs typeface="Questrial"/>
                <a:sym typeface="Questrial"/>
              </a:rPr>
              <a:t>2. The sustainability pillars</a:t>
            </a:r>
            <a:br>
              <a:rPr lang="pt-PT">
                <a:solidFill>
                  <a:srgbClr val="385623"/>
                </a:solidFill>
                <a:latin typeface="Questrial"/>
                <a:ea typeface="Questrial"/>
                <a:cs typeface="Questrial"/>
                <a:sym typeface="Questrial"/>
              </a:rPr>
            </a:br>
            <a:endParaRPr/>
          </a:p>
        </p:txBody>
      </p:sp>
      <p:sp>
        <p:nvSpPr>
          <p:cNvPr id="111" name="Google Shape;111;p6"/>
          <p:cNvSpPr/>
          <p:nvPr/>
        </p:nvSpPr>
        <p:spPr>
          <a:xfrm>
            <a:off x="0" y="47"/>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sp>
        <p:nvSpPr>
          <p:cNvPr id="112" name="Google Shape;112;p6"/>
          <p:cNvSpPr txBox="1"/>
          <p:nvPr/>
        </p:nvSpPr>
        <p:spPr>
          <a:xfrm>
            <a:off x="588784" y="1757148"/>
            <a:ext cx="4068041" cy="19005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rgbClr val="385623"/>
                </a:solidFill>
                <a:latin typeface="Questrial"/>
                <a:ea typeface="Questrial"/>
                <a:cs typeface="Questrial"/>
                <a:sym typeface="Questrial"/>
              </a:rPr>
              <a:t>Economy</a:t>
            </a:r>
            <a:endParaRPr/>
          </a:p>
          <a:p>
            <a:pPr indent="0" lvl="0" marL="0" marR="0" rtl="0" algn="l">
              <a:lnSpc>
                <a:spcPct val="100000"/>
              </a:lnSpc>
              <a:spcBef>
                <a:spcPts val="1200"/>
              </a:spcBef>
              <a:spcAft>
                <a:spcPts val="0"/>
              </a:spcAft>
              <a:buNone/>
            </a:pPr>
            <a:r>
              <a:rPr b="0" i="0" lang="pt-PT" sz="2800" u="none" cap="none" strike="noStrike">
                <a:solidFill>
                  <a:srgbClr val="385623"/>
                </a:solidFill>
                <a:latin typeface="Questrial"/>
                <a:ea typeface="Questrial"/>
                <a:cs typeface="Questrial"/>
                <a:sym typeface="Questrial"/>
              </a:rPr>
              <a:t>Environmental</a:t>
            </a:r>
            <a:endParaRPr/>
          </a:p>
          <a:p>
            <a:pPr indent="0" lvl="0" marL="0" marR="0" rtl="0" algn="l">
              <a:lnSpc>
                <a:spcPct val="100000"/>
              </a:lnSpc>
              <a:spcBef>
                <a:spcPts val="1200"/>
              </a:spcBef>
              <a:spcAft>
                <a:spcPts val="0"/>
              </a:spcAft>
              <a:buNone/>
            </a:pPr>
            <a:r>
              <a:rPr b="0" i="0" lang="pt-PT" sz="2800" u="none" cap="none" strike="noStrike">
                <a:solidFill>
                  <a:srgbClr val="385623"/>
                </a:solidFill>
                <a:latin typeface="Questrial"/>
                <a:ea typeface="Questrial"/>
                <a:cs typeface="Questrial"/>
                <a:sym typeface="Questrial"/>
              </a:rPr>
              <a:t>Social</a:t>
            </a:r>
            <a:endParaRPr/>
          </a:p>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pic>
        <p:nvPicPr>
          <p:cNvPr id="113" name="Google Shape;113;p6"/>
          <p:cNvPicPr preferRelativeResize="0"/>
          <p:nvPr/>
        </p:nvPicPr>
        <p:blipFill rotWithShape="1">
          <a:blip r:embed="rId3">
            <a:alphaModFix/>
          </a:blip>
          <a:srcRect b="0" l="0" r="0" t="0"/>
          <a:stretch/>
        </p:blipFill>
        <p:spPr>
          <a:xfrm>
            <a:off x="4974243" y="890924"/>
            <a:ext cx="3576303" cy="3426088"/>
          </a:xfrm>
          <a:prstGeom prst="rect">
            <a:avLst/>
          </a:prstGeom>
          <a:noFill/>
          <a:ln>
            <a:noFill/>
          </a:ln>
        </p:spPr>
      </p:pic>
      <p:sp>
        <p:nvSpPr>
          <p:cNvPr id="114" name="Google Shape;114;p6"/>
          <p:cNvSpPr txBox="1"/>
          <p:nvPr/>
        </p:nvSpPr>
        <p:spPr>
          <a:xfrm>
            <a:off x="842682" y="4783242"/>
            <a:ext cx="857025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1200" u="none" cap="none" strike="noStrike">
                <a:solidFill>
                  <a:srgbClr val="385623"/>
                </a:solidFill>
                <a:latin typeface="Questrial"/>
                <a:ea typeface="Questrial"/>
                <a:cs typeface="Questrial"/>
                <a:sym typeface="Questrial"/>
              </a:rPr>
              <a:t>https://careers.snclavalin.com/blogs/2022-3/three-pillars-of-sustainability-and-the-built-environment</a:t>
            </a:r>
            <a:endParaRPr b="0" i="0" sz="1200" u="none" cap="none" strike="noStrike">
              <a:solidFill>
                <a:srgbClr val="385623"/>
              </a:solidFill>
              <a:latin typeface="Questrial"/>
              <a:ea typeface="Questrial"/>
              <a:cs typeface="Questrial"/>
              <a:sym typeface="Questrial"/>
            </a:endParaRPr>
          </a:p>
        </p:txBody>
      </p:sp>
      <p:pic>
        <p:nvPicPr>
          <p:cNvPr descr="Logo, company name&#10;&#10;Description automatically generated" id="115" name="Google Shape;115;p6"/>
          <p:cNvPicPr preferRelativeResize="0"/>
          <p:nvPr/>
        </p:nvPicPr>
        <p:blipFill rotWithShape="1">
          <a:blip r:embed="rId4">
            <a:alphaModFix/>
          </a:blip>
          <a:srcRect b="0" l="0" r="0" t="0"/>
          <a:stretch/>
        </p:blipFill>
        <p:spPr>
          <a:xfrm>
            <a:off x="0" y="0"/>
            <a:ext cx="702694" cy="7026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type="title"/>
          </p:nvPr>
        </p:nvSpPr>
        <p:spPr>
          <a:xfrm>
            <a:off x="512711" y="1768335"/>
            <a:ext cx="8720935" cy="3500672"/>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b="1" lang="pt-PT" sz="2900">
                <a:solidFill>
                  <a:srgbClr val="385623"/>
                </a:solidFill>
                <a:latin typeface="Questrial"/>
                <a:ea typeface="Questrial"/>
                <a:cs typeface="Questrial"/>
                <a:sym typeface="Questrial"/>
              </a:rPr>
              <a:t>Economy:</a:t>
            </a:r>
            <a:r>
              <a:rPr lang="pt-PT" sz="2900">
                <a:solidFill>
                  <a:srgbClr val="385623"/>
                </a:solidFill>
                <a:latin typeface="Questrial"/>
                <a:ea typeface="Questrial"/>
                <a:cs typeface="Questrial"/>
                <a:sym typeface="Questrial"/>
              </a:rPr>
              <a:t> money and capital; employment; technological growth; investment; market forces</a:t>
            </a:r>
            <a:br>
              <a:rPr lang="pt-PT" sz="3200"/>
            </a:br>
            <a:br>
              <a:rPr lang="pt-PT" sz="1600"/>
            </a:br>
            <a:r>
              <a:rPr b="1" lang="pt-PT" sz="2900">
                <a:solidFill>
                  <a:srgbClr val="385623"/>
                </a:solidFill>
                <a:latin typeface="Questrial"/>
                <a:ea typeface="Questrial"/>
                <a:cs typeface="Questrial"/>
                <a:sym typeface="Questrial"/>
              </a:rPr>
              <a:t>Environment: </a:t>
            </a:r>
            <a:r>
              <a:rPr lang="pt-PT" sz="2900">
                <a:solidFill>
                  <a:srgbClr val="385623"/>
                </a:solidFill>
                <a:latin typeface="Questrial"/>
                <a:ea typeface="Questrial"/>
                <a:cs typeface="Questrial"/>
                <a:sym typeface="Questrial"/>
              </a:rPr>
              <a:t>biodiversity; materials; energy; biophysical interactions </a:t>
            </a:r>
            <a:br>
              <a:rPr lang="pt-PT" sz="2000">
                <a:solidFill>
                  <a:schemeClr val="hlink"/>
                </a:solidFill>
              </a:rPr>
            </a:br>
            <a:br>
              <a:rPr lang="pt-PT" sz="2000">
                <a:solidFill>
                  <a:schemeClr val="hlink"/>
                </a:solidFill>
              </a:rPr>
            </a:br>
            <a:r>
              <a:rPr b="1" lang="pt-PT" sz="2900">
                <a:solidFill>
                  <a:srgbClr val="385623"/>
                </a:solidFill>
                <a:latin typeface="Questrial"/>
                <a:ea typeface="Questrial"/>
                <a:cs typeface="Questrial"/>
                <a:sym typeface="Questrial"/>
              </a:rPr>
              <a:t>Social: </a:t>
            </a:r>
            <a:r>
              <a:rPr lang="pt-PT" sz="2900">
                <a:solidFill>
                  <a:srgbClr val="385623"/>
                </a:solidFill>
                <a:latin typeface="Questrial"/>
                <a:ea typeface="Questrial"/>
                <a:cs typeface="Questrial"/>
                <a:sym typeface="Questrial"/>
              </a:rPr>
              <a:t>human diversity, (cultural, linguistic, ethnic) equity; quality of life; institutional structures; organizational/political structures</a:t>
            </a:r>
            <a:br>
              <a:rPr lang="pt-PT" sz="2900">
                <a:solidFill>
                  <a:srgbClr val="385623"/>
                </a:solidFill>
                <a:latin typeface="Questrial"/>
                <a:ea typeface="Questrial"/>
                <a:cs typeface="Questrial"/>
                <a:sym typeface="Questrial"/>
              </a:rPr>
            </a:br>
            <a:br>
              <a:rPr lang="pt-PT" sz="3200">
                <a:solidFill>
                  <a:schemeClr val="dk1"/>
                </a:solidFill>
                <a:latin typeface="Arial"/>
                <a:ea typeface="Arial"/>
                <a:cs typeface="Arial"/>
                <a:sym typeface="Arial"/>
              </a:rPr>
            </a:br>
            <a:endParaRPr/>
          </a:p>
        </p:txBody>
      </p:sp>
      <p:sp>
        <p:nvSpPr>
          <p:cNvPr id="121" name="Google Shape;121;p7"/>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122" name="Google Shape;122;p7"/>
          <p:cNvPicPr preferRelativeResize="0"/>
          <p:nvPr/>
        </p:nvPicPr>
        <p:blipFill rotWithShape="1">
          <a:blip r:embed="rId3">
            <a:alphaModFix/>
          </a:blip>
          <a:srcRect b="0" l="0" r="0" t="0"/>
          <a:stretch/>
        </p:blipFill>
        <p:spPr>
          <a:xfrm>
            <a:off x="0" y="0"/>
            <a:ext cx="702694" cy="702694"/>
          </a:xfrm>
          <a:prstGeom prst="rect">
            <a:avLst/>
          </a:prstGeom>
          <a:noFill/>
          <a:ln>
            <a:noFill/>
          </a:ln>
        </p:spPr>
      </p:pic>
      <p:sp>
        <p:nvSpPr>
          <p:cNvPr id="123" name="Google Shape;123;p7"/>
          <p:cNvSpPr txBox="1"/>
          <p:nvPr/>
        </p:nvSpPr>
        <p:spPr>
          <a:xfrm>
            <a:off x="211532" y="751475"/>
            <a:ext cx="6657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2600" u="none" cap="none" strike="noStrike">
                <a:solidFill>
                  <a:srgbClr val="385623"/>
                </a:solidFill>
                <a:latin typeface="Questrial"/>
                <a:ea typeface="Questrial"/>
                <a:cs typeface="Questrial"/>
                <a:sym typeface="Questrial"/>
              </a:rPr>
              <a:t>3. Elements of sustainability </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p:nvPr/>
        </p:nvSpPr>
        <p:spPr>
          <a:xfrm>
            <a:off x="-1" y="93"/>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sp>
        <p:nvSpPr>
          <p:cNvPr id="129" name="Google Shape;129;p8"/>
          <p:cNvSpPr txBox="1"/>
          <p:nvPr/>
        </p:nvSpPr>
        <p:spPr>
          <a:xfrm>
            <a:off x="167836" y="461394"/>
            <a:ext cx="8808325" cy="3562483"/>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t/>
            </a:r>
            <a:endParaRPr b="0" i="0" sz="1600" u="none" cap="none" strike="noStrike">
              <a:solidFill>
                <a:srgbClr val="385623"/>
              </a:solidFill>
              <a:latin typeface="Questrial"/>
              <a:ea typeface="Questrial"/>
              <a:cs typeface="Questrial"/>
              <a:sym typeface="Questrial"/>
            </a:endParaRPr>
          </a:p>
          <a:p>
            <a:pPr indent="0" lvl="0" marL="0" marR="0" rtl="0" algn="just">
              <a:lnSpc>
                <a:spcPct val="100000"/>
              </a:lnSpc>
              <a:spcBef>
                <a:spcPts val="0"/>
              </a:spcBef>
              <a:spcAft>
                <a:spcPts val="0"/>
              </a:spcAft>
              <a:buNone/>
            </a:pPr>
            <a:r>
              <a:rPr b="1" i="0" lang="pt-PT" sz="2600" u="none" cap="none" strike="noStrike">
                <a:solidFill>
                  <a:srgbClr val="385623"/>
                </a:solidFill>
                <a:latin typeface="Questrial"/>
                <a:ea typeface="Questrial"/>
                <a:cs typeface="Questrial"/>
                <a:sym typeface="Questrial"/>
              </a:rPr>
              <a:t>4. Mapping and characterization of the 17 SDGs </a:t>
            </a:r>
            <a:endParaRPr/>
          </a:p>
          <a:p>
            <a:pPr indent="0" lvl="0" marL="0" marR="0" rtl="0" algn="just">
              <a:lnSpc>
                <a:spcPct val="100000"/>
              </a:lnSpc>
              <a:spcBef>
                <a:spcPts val="0"/>
              </a:spcBef>
              <a:spcAft>
                <a:spcPts val="0"/>
              </a:spcAft>
              <a:buNone/>
            </a:pPr>
            <a:r>
              <a:t/>
            </a:r>
            <a:endParaRPr b="1" i="0" sz="800" u="none" cap="none" strike="noStrike">
              <a:solidFill>
                <a:srgbClr val="385623"/>
              </a:solidFill>
              <a:latin typeface="Questrial"/>
              <a:ea typeface="Questrial"/>
              <a:cs typeface="Questrial"/>
              <a:sym typeface="Questrial"/>
            </a:endParaRPr>
          </a:p>
          <a:p>
            <a:pPr indent="0" lvl="0" marL="0" marR="0" rtl="0" algn="just">
              <a:lnSpc>
                <a:spcPct val="100000"/>
              </a:lnSpc>
              <a:spcBef>
                <a:spcPts val="0"/>
              </a:spcBef>
              <a:spcAft>
                <a:spcPts val="0"/>
              </a:spcAft>
              <a:buNone/>
            </a:pPr>
            <a:r>
              <a:rPr b="0" i="0" lang="pt-PT" sz="1600" u="none" cap="none" strike="noStrike">
                <a:solidFill>
                  <a:srgbClr val="385623"/>
                </a:solidFill>
                <a:latin typeface="Questrial"/>
                <a:ea typeface="Questrial"/>
                <a:cs typeface="Questrial"/>
                <a:sym typeface="Questrial"/>
              </a:rPr>
              <a:t>The United Nations promote the realisation of the sustainable development goals (SDG) until 2030 as a way to secure the survival of the planet, guarantying well-being for all. It concerns 17 goals, 169 targets and 230 global indicators. The latter being “a robust framework intended for follow-up and review of progress at the global level towards achieving the 17 SDGs”. Thanks to social media the SDG are becoming ever more present in our daily lives. One example being that most of us are meanwhile familiarized with this colourful visual:</a:t>
            </a:r>
            <a:endParaRPr b="0" i="0" sz="1600" u="none" cap="none" strike="noStrike">
              <a:solidFill>
                <a:srgbClr val="385623"/>
              </a:solidFill>
              <a:latin typeface="Questrial"/>
              <a:ea typeface="Questrial"/>
              <a:cs typeface="Questrial"/>
              <a:sym typeface="Questrial"/>
            </a:endParaRPr>
          </a:p>
          <a:p>
            <a:pPr indent="0" lvl="0" marL="0" marR="0" rtl="0" algn="l">
              <a:lnSpc>
                <a:spcPct val="100000"/>
              </a:lnSpc>
              <a:spcBef>
                <a:spcPts val="1200"/>
              </a:spcBef>
              <a:spcAft>
                <a:spcPts val="0"/>
              </a:spcAft>
              <a:buClr>
                <a:srgbClr val="000000"/>
              </a:buClr>
              <a:buSzPts val="1100"/>
              <a:buFont typeface="Arial"/>
              <a:buNone/>
            </a:pPr>
            <a:r>
              <a:t/>
            </a:r>
            <a:endParaRPr b="1" i="0" sz="2100" u="none" cap="none" strike="noStrike">
              <a:solidFill>
                <a:srgbClr val="385623"/>
              </a:solidFill>
              <a:latin typeface="Questrial"/>
              <a:ea typeface="Questrial"/>
              <a:cs typeface="Questrial"/>
              <a:sym typeface="Questrial"/>
            </a:endParaRPr>
          </a:p>
          <a:p>
            <a:pPr indent="0" lvl="0" marL="0" marR="0" rtl="0" algn="l">
              <a:lnSpc>
                <a:spcPct val="100000"/>
              </a:lnSpc>
              <a:spcBef>
                <a:spcPts val="2400"/>
              </a:spcBef>
              <a:spcAft>
                <a:spcPts val="1200"/>
              </a:spcAft>
              <a:buClr>
                <a:srgbClr val="000000"/>
              </a:buClr>
              <a:buSzPts val="1100"/>
              <a:buFont typeface="Arial"/>
              <a:buNone/>
            </a:pPr>
            <a:r>
              <a:t/>
            </a:r>
            <a:endParaRPr b="1" i="0" sz="2000" u="none" cap="none" strike="noStrike">
              <a:solidFill>
                <a:srgbClr val="385623"/>
              </a:solidFill>
              <a:latin typeface="Questrial"/>
              <a:ea typeface="Questrial"/>
              <a:cs typeface="Questrial"/>
              <a:sym typeface="Questrial"/>
            </a:endParaRPr>
          </a:p>
        </p:txBody>
      </p:sp>
      <p:pic>
        <p:nvPicPr>
          <p:cNvPr descr="Logo, company name&#10;&#10;Description automatically generated" id="130" name="Google Shape;130;p8"/>
          <p:cNvPicPr preferRelativeResize="0"/>
          <p:nvPr/>
        </p:nvPicPr>
        <p:blipFill rotWithShape="1">
          <a:blip r:embed="rId3">
            <a:alphaModFix/>
          </a:blip>
          <a:srcRect b="0" l="0" r="0" t="0"/>
          <a:stretch/>
        </p:blipFill>
        <p:spPr>
          <a:xfrm>
            <a:off x="-1" y="-1"/>
            <a:ext cx="702694" cy="702694"/>
          </a:xfrm>
          <a:prstGeom prst="rect">
            <a:avLst/>
          </a:prstGeom>
          <a:noFill/>
          <a:ln>
            <a:noFill/>
          </a:ln>
        </p:spPr>
      </p:pic>
      <p:pic>
        <p:nvPicPr>
          <p:cNvPr descr="https://global.unitednations.entermediadb.net/assets/mediadb/services/module/asset/downloads/preset/assets/2015/09/22525/image1170x530cropped.jpg" id="131" name="Google Shape;131;p8"/>
          <p:cNvPicPr preferRelativeResize="0"/>
          <p:nvPr/>
        </p:nvPicPr>
        <p:blipFill rotWithShape="1">
          <a:blip r:embed="rId4">
            <a:alphaModFix/>
          </a:blip>
          <a:srcRect b="0" l="0" r="0" t="0"/>
          <a:stretch/>
        </p:blipFill>
        <p:spPr>
          <a:xfrm>
            <a:off x="2475832" y="2782232"/>
            <a:ext cx="4192332" cy="22447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type="ctrTitle"/>
          </p:nvPr>
        </p:nvSpPr>
        <p:spPr>
          <a:xfrm>
            <a:off x="174652" y="901512"/>
            <a:ext cx="8479631" cy="402575"/>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320987"/>
              <a:buNone/>
            </a:pPr>
            <a:br>
              <a:rPr lang="pt-PT" sz="1800">
                <a:latin typeface="Calibri"/>
                <a:ea typeface="Calibri"/>
                <a:cs typeface="Calibri"/>
                <a:sym typeface="Calibri"/>
              </a:rPr>
            </a:br>
            <a:br>
              <a:rPr lang="pt-PT" sz="1800">
                <a:latin typeface="Calibri"/>
                <a:ea typeface="Calibri"/>
                <a:cs typeface="Calibri"/>
                <a:sym typeface="Calibri"/>
              </a:rPr>
            </a:br>
            <a:br>
              <a:rPr lang="pt-PT" sz="1800">
                <a:latin typeface="Calibri"/>
                <a:ea typeface="Calibri"/>
                <a:cs typeface="Calibri"/>
                <a:sym typeface="Calibri"/>
              </a:rPr>
            </a:br>
            <a:br>
              <a:rPr lang="pt-PT" sz="1800">
                <a:latin typeface="Calibri"/>
                <a:ea typeface="Calibri"/>
                <a:cs typeface="Calibri"/>
                <a:sym typeface="Calibri"/>
              </a:rPr>
            </a:br>
            <a:br>
              <a:rPr lang="pt-PT" sz="1800">
                <a:latin typeface="Calibri"/>
                <a:ea typeface="Calibri"/>
                <a:cs typeface="Calibri"/>
                <a:sym typeface="Calibri"/>
              </a:rPr>
            </a:br>
            <a:r>
              <a:rPr b="1" lang="pt-PT" sz="2900">
                <a:solidFill>
                  <a:srgbClr val="385623"/>
                </a:solidFill>
                <a:latin typeface="Questrial"/>
                <a:ea typeface="Questrial"/>
                <a:cs typeface="Questrial"/>
                <a:sym typeface="Questrial"/>
              </a:rPr>
              <a:t>5. Progress in the implementation of the SDGs in the EU </a:t>
            </a:r>
            <a:endParaRPr/>
          </a:p>
        </p:txBody>
      </p:sp>
      <p:pic>
        <p:nvPicPr>
          <p:cNvPr id="137" name="Google Shape;137;p9"/>
          <p:cNvPicPr preferRelativeResize="0"/>
          <p:nvPr/>
        </p:nvPicPr>
        <p:blipFill rotWithShape="1">
          <a:blip r:embed="rId3">
            <a:alphaModFix/>
          </a:blip>
          <a:srcRect b="0" l="0" r="0" t="0"/>
          <a:stretch/>
        </p:blipFill>
        <p:spPr>
          <a:xfrm>
            <a:off x="1267471" y="1389467"/>
            <a:ext cx="6155306" cy="3033903"/>
          </a:xfrm>
          <a:prstGeom prst="rect">
            <a:avLst/>
          </a:prstGeom>
          <a:noFill/>
          <a:ln>
            <a:noFill/>
          </a:ln>
        </p:spPr>
      </p:pic>
      <p:sp>
        <p:nvSpPr>
          <p:cNvPr id="138" name="Google Shape;138;p9"/>
          <p:cNvSpPr txBox="1"/>
          <p:nvPr/>
        </p:nvSpPr>
        <p:spPr>
          <a:xfrm>
            <a:off x="351347" y="4688046"/>
            <a:ext cx="5007550"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1350" u="sng" cap="none" strike="noStrike">
                <a:solidFill>
                  <a:srgbClr val="0000FF"/>
                </a:solidFill>
                <a:latin typeface="Calibri"/>
                <a:ea typeface="Calibri"/>
                <a:cs typeface="Calibri"/>
                <a:sym typeface="Calibri"/>
                <a:hlinkClick r:id="rId4">
                  <a:extLst>
                    <a:ext uri="{A12FA001-AC4F-418D-AE19-62706E023703}">
                      <ahyp:hlinkClr val="tx"/>
                    </a:ext>
                  </a:extLst>
                </a:hlinkClick>
              </a:rPr>
              <a:t>https://ec.europa.eu/eurostat/web/sdi/key-findings</a:t>
            </a:r>
            <a:r>
              <a:rPr b="0" i="0" lang="pt-PT" sz="1350" u="none" cap="none" strike="noStrike">
                <a:solidFill>
                  <a:srgbClr val="000000"/>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p:txBody>
      </p:sp>
      <p:sp>
        <p:nvSpPr>
          <p:cNvPr id="139" name="Google Shape;139;p9"/>
          <p:cNvSpPr/>
          <p:nvPr/>
        </p:nvSpPr>
        <p:spPr>
          <a:xfrm>
            <a:off x="0" y="0"/>
            <a:ext cx="9144000" cy="7026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Calibri"/>
              <a:ea typeface="Calibri"/>
              <a:cs typeface="Calibri"/>
              <a:sym typeface="Calibri"/>
            </a:endParaRPr>
          </a:p>
        </p:txBody>
      </p:sp>
      <p:pic>
        <p:nvPicPr>
          <p:cNvPr descr="Logo, company name&#10;&#10;Description automatically generated" id="140" name="Google Shape;140;p9"/>
          <p:cNvPicPr preferRelativeResize="0"/>
          <p:nvPr/>
        </p:nvPicPr>
        <p:blipFill rotWithShape="1">
          <a:blip r:embed="rId5">
            <a:alphaModFix/>
          </a:blip>
          <a:srcRect b="0" l="0" r="0" t="0"/>
          <a:stretch/>
        </p:blipFill>
        <p:spPr>
          <a:xfrm>
            <a:off x="0" y="0"/>
            <a:ext cx="702694" cy="7026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Veronika Joukes</dc:creator>
</cp:coreProperties>
</file>