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embeddedFontLst>
    <p:embeddedFont>
      <p:font typeface="Questrial"/>
      <p:regular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Questrial-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5" name="Google Shape;6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5" name="Google Shape;145;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1" name="Google Shape;171;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6" name="Google Shape;196;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5" name="Google Shape;205;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4" name="Google Shape;214;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2" name="Google Shape;222;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0" name="Google Shape;230;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8" name="Google Shape;238;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6" name="Google Shape;246;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4" name="Google Shape;254;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6" name="Google Shape;76;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2" name="Google Shape;262;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0" name="Google Shape;270;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8" name="Google Shape;278;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4" name="Google Shape;84;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0" name="Google Shape;10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8" name="Google Shape;10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8" name="Google Shape;118;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6" name="Google Shape;126;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6" name="Google Shape;13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1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 name="Google Shape;50;p11"/>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51" name="Google Shape;51;p11"/>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2" name="Google Shape;52;p11"/>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53" name="Google Shape;53;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4" name="Shape 54"/>
        <p:cNvGrpSpPr/>
        <p:nvPr/>
      </p:nvGrpSpPr>
      <p:grpSpPr>
        <a:xfrm>
          <a:off x="0" y="0"/>
          <a:ext cx="0" cy="0"/>
          <a:chOff x="0" y="0"/>
          <a:chExt cx="0" cy="0"/>
        </a:xfrm>
      </p:grpSpPr>
      <p:sp>
        <p:nvSpPr>
          <p:cNvPr id="55" name="Google Shape;55;p1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56" name="Google Shape;56;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7" name="Shape 57"/>
        <p:cNvGrpSpPr/>
        <p:nvPr/>
      </p:nvGrpSpPr>
      <p:grpSpPr>
        <a:xfrm>
          <a:off x="0" y="0"/>
          <a:ext cx="0" cy="0"/>
          <a:chOff x="0" y="0"/>
          <a:chExt cx="0" cy="0"/>
        </a:xfrm>
      </p:grpSpPr>
      <p:sp>
        <p:nvSpPr>
          <p:cNvPr id="58" name="Google Shape;58;p13"/>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9" name="Google Shape;59;p1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60" name="Google Shape;60;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1" name="Shape 61"/>
        <p:cNvGrpSpPr/>
        <p:nvPr/>
      </p:nvGrpSpPr>
      <p:grpSpPr>
        <a:xfrm>
          <a:off x="0" y="0"/>
          <a:ext cx="0" cy="0"/>
          <a:chOff x="0" y="0"/>
          <a:chExt cx="0" cy="0"/>
        </a:xfrm>
      </p:grpSpPr>
      <p:sp>
        <p:nvSpPr>
          <p:cNvPr id="62" name="Google Shape;62;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3" name="Shape 13"/>
        <p:cNvGrpSpPr/>
        <p:nvPr/>
      </p:nvGrpSpPr>
      <p:grpSpPr>
        <a:xfrm>
          <a:off x="0" y="0"/>
          <a:ext cx="0" cy="0"/>
          <a:chOff x="0" y="0"/>
          <a:chExt cx="0" cy="0"/>
        </a:xfrm>
      </p:grpSpPr>
      <p:sp>
        <p:nvSpPr>
          <p:cNvPr id="14" name="Google Shape;14;p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1200"/>
              </a:spcBef>
              <a:spcAft>
                <a:spcPts val="0"/>
              </a:spcAft>
              <a:buClr>
                <a:schemeClr val="dk1"/>
              </a:buClr>
              <a:buSzPts val="1400"/>
              <a:buChar char="○"/>
              <a:defRPr/>
            </a:lvl2pPr>
            <a:lvl3pPr indent="-317500" lvl="2" marL="1371600" algn="l">
              <a:lnSpc>
                <a:spcPct val="90000"/>
              </a:lnSpc>
              <a:spcBef>
                <a:spcPts val="1200"/>
              </a:spcBef>
              <a:spcAft>
                <a:spcPts val="0"/>
              </a:spcAft>
              <a:buClr>
                <a:schemeClr val="dk1"/>
              </a:buClr>
              <a:buSzPts val="1400"/>
              <a:buChar char="■"/>
              <a:defRPr/>
            </a:lvl3pPr>
            <a:lvl4pPr indent="-317500" lvl="3" marL="1828800" algn="l">
              <a:lnSpc>
                <a:spcPct val="90000"/>
              </a:lnSpc>
              <a:spcBef>
                <a:spcPts val="1200"/>
              </a:spcBef>
              <a:spcAft>
                <a:spcPts val="0"/>
              </a:spcAft>
              <a:buClr>
                <a:schemeClr val="dk1"/>
              </a:buClr>
              <a:buSzPts val="1400"/>
              <a:buChar char="●"/>
              <a:defRPr/>
            </a:lvl4pPr>
            <a:lvl5pPr indent="-317500" lvl="4" marL="2286000" algn="l">
              <a:lnSpc>
                <a:spcPct val="90000"/>
              </a:lnSpc>
              <a:spcBef>
                <a:spcPts val="1200"/>
              </a:spcBef>
              <a:spcAft>
                <a:spcPts val="0"/>
              </a:spcAft>
              <a:buClr>
                <a:schemeClr val="dk1"/>
              </a:buClr>
              <a:buSzPts val="1400"/>
              <a:buChar char="○"/>
              <a:defRPr/>
            </a:lvl5pPr>
            <a:lvl6pPr indent="-317500" lvl="5" marL="2743200" algn="l">
              <a:lnSpc>
                <a:spcPct val="90000"/>
              </a:lnSpc>
              <a:spcBef>
                <a:spcPts val="1200"/>
              </a:spcBef>
              <a:spcAft>
                <a:spcPts val="0"/>
              </a:spcAft>
              <a:buClr>
                <a:schemeClr val="dk1"/>
              </a:buClr>
              <a:buSzPts val="1400"/>
              <a:buChar char="■"/>
              <a:defRPr/>
            </a:lvl6pPr>
            <a:lvl7pPr indent="-317500" lvl="6" marL="3200400" algn="l">
              <a:lnSpc>
                <a:spcPct val="90000"/>
              </a:lnSpc>
              <a:spcBef>
                <a:spcPts val="1200"/>
              </a:spcBef>
              <a:spcAft>
                <a:spcPts val="0"/>
              </a:spcAft>
              <a:buClr>
                <a:schemeClr val="dk1"/>
              </a:buClr>
              <a:buSzPts val="1400"/>
              <a:buChar char="●"/>
              <a:defRPr/>
            </a:lvl7pPr>
            <a:lvl8pPr indent="-317500" lvl="7" marL="3657600" algn="l">
              <a:lnSpc>
                <a:spcPct val="90000"/>
              </a:lnSpc>
              <a:spcBef>
                <a:spcPts val="1200"/>
              </a:spcBef>
              <a:spcAft>
                <a:spcPts val="0"/>
              </a:spcAft>
              <a:buClr>
                <a:schemeClr val="dk1"/>
              </a:buClr>
              <a:buSzPts val="1400"/>
              <a:buChar char="○"/>
              <a:defRPr/>
            </a:lvl8pPr>
            <a:lvl9pPr indent="-317500" lvl="8" marL="4114800" algn="l">
              <a:lnSpc>
                <a:spcPct val="90000"/>
              </a:lnSpc>
              <a:spcBef>
                <a:spcPts val="1200"/>
              </a:spcBef>
              <a:spcAft>
                <a:spcPts val="1200"/>
              </a:spcAft>
              <a:buClr>
                <a:schemeClr val="dk1"/>
              </a:buClr>
              <a:buSzPts val="1400"/>
              <a:buChar char="■"/>
              <a:defRPr/>
            </a:lvl9pPr>
          </a:lstStyle>
          <a:p/>
        </p:txBody>
      </p:sp>
      <p:sp>
        <p:nvSpPr>
          <p:cNvPr id="16" name="Google Shape;16;p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17" name="Google Shape;17;p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18" name="Google Shape;18;p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p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6" name="Google Shape;26;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27" name="Shape 27"/>
        <p:cNvGrpSpPr/>
        <p:nvPr/>
      </p:nvGrpSpPr>
      <p:grpSpPr>
        <a:xfrm>
          <a:off x="0" y="0"/>
          <a:ext cx="0" cy="0"/>
          <a:chOff x="0" y="0"/>
          <a:chExt cx="0" cy="0"/>
        </a:xfrm>
      </p:grpSpPr>
      <p:sp>
        <p:nvSpPr>
          <p:cNvPr id="28" name="Google Shape;28;p6"/>
          <p:cNvSpPr txBox="1"/>
          <p:nvPr>
            <p:ph type="title"/>
          </p:nvPr>
        </p:nvSpPr>
        <p:spPr>
          <a:xfrm>
            <a:off x="332185" y="326572"/>
            <a:ext cx="8452246" cy="248798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800"/>
              <a:buNone/>
              <a:defRPr sz="3600">
                <a:solidFill>
                  <a:schemeClr val="lt2"/>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6"/>
          <p:cNvSpPr txBox="1"/>
          <p:nvPr>
            <p:ph idx="1" type="body"/>
          </p:nvPr>
        </p:nvSpPr>
        <p:spPr>
          <a:xfrm>
            <a:off x="332185" y="2874423"/>
            <a:ext cx="8452246" cy="1145381"/>
          </a:xfrm>
          <a:prstGeom prst="rect">
            <a:avLst/>
          </a:prstGeom>
          <a:noFill/>
          <a:ln>
            <a:noFill/>
          </a:ln>
        </p:spPr>
        <p:txBody>
          <a:bodyPr anchorCtr="0" anchor="t" bIns="0" lIns="0" spcFirstLastPara="1" rIns="0" wrap="square" tIns="0">
            <a:normAutofit/>
          </a:bodyPr>
          <a:lstStyle>
            <a:lvl1pPr indent="-228600" lvl="0" marL="457200" algn="l">
              <a:lnSpc>
                <a:spcPct val="115000"/>
              </a:lnSpc>
              <a:spcBef>
                <a:spcPts val="0"/>
              </a:spcBef>
              <a:spcAft>
                <a:spcPts val="0"/>
              </a:spcAft>
              <a:buSzPts val="1800"/>
              <a:buNone/>
              <a:defRPr sz="1800">
                <a:solidFill>
                  <a:schemeClr val="lt2"/>
                </a:solidFill>
              </a:defRPr>
            </a:lvl1pPr>
            <a:lvl2pPr indent="-228600" lvl="1" marL="914400" algn="l">
              <a:lnSpc>
                <a:spcPct val="115000"/>
              </a:lnSpc>
              <a:spcBef>
                <a:spcPts val="0"/>
              </a:spcBef>
              <a:spcAft>
                <a:spcPts val="0"/>
              </a:spcAft>
              <a:buSzPts val="1400"/>
              <a:buNone/>
              <a:defRPr sz="1500">
                <a:solidFill>
                  <a:srgbClr val="888888"/>
                </a:solidFill>
              </a:defRPr>
            </a:lvl2pPr>
            <a:lvl3pPr indent="-228600" lvl="2" marL="1371600" algn="l">
              <a:lnSpc>
                <a:spcPct val="115000"/>
              </a:lnSpc>
              <a:spcBef>
                <a:spcPts val="0"/>
              </a:spcBef>
              <a:spcAft>
                <a:spcPts val="0"/>
              </a:spcAft>
              <a:buSzPts val="1400"/>
              <a:buNone/>
              <a:defRPr sz="1350">
                <a:solidFill>
                  <a:srgbClr val="888888"/>
                </a:solidFill>
              </a:defRPr>
            </a:lvl3pPr>
            <a:lvl4pPr indent="-228600" lvl="3" marL="1828800" algn="l">
              <a:lnSpc>
                <a:spcPct val="115000"/>
              </a:lnSpc>
              <a:spcBef>
                <a:spcPts val="0"/>
              </a:spcBef>
              <a:spcAft>
                <a:spcPts val="0"/>
              </a:spcAft>
              <a:buSzPts val="1400"/>
              <a:buNone/>
              <a:defRPr sz="1200">
                <a:solidFill>
                  <a:srgbClr val="888888"/>
                </a:solidFill>
              </a:defRPr>
            </a:lvl4pPr>
            <a:lvl5pPr indent="-228600" lvl="4" marL="2286000" algn="l">
              <a:lnSpc>
                <a:spcPct val="115000"/>
              </a:lnSpc>
              <a:spcBef>
                <a:spcPts val="0"/>
              </a:spcBef>
              <a:spcAft>
                <a:spcPts val="0"/>
              </a:spcAft>
              <a:buSzPts val="1400"/>
              <a:buNone/>
              <a:defRPr sz="1200">
                <a:solidFill>
                  <a:srgbClr val="888888"/>
                </a:solidFill>
              </a:defRPr>
            </a:lvl5pPr>
            <a:lvl6pPr indent="-228600" lvl="5" marL="2743200" algn="l">
              <a:lnSpc>
                <a:spcPct val="115000"/>
              </a:lnSpc>
              <a:spcBef>
                <a:spcPts val="0"/>
              </a:spcBef>
              <a:spcAft>
                <a:spcPts val="0"/>
              </a:spcAft>
              <a:buSzPts val="1400"/>
              <a:buNone/>
              <a:defRPr sz="1200">
                <a:solidFill>
                  <a:srgbClr val="888888"/>
                </a:solidFill>
              </a:defRPr>
            </a:lvl6pPr>
            <a:lvl7pPr indent="-228600" lvl="6" marL="3200400" algn="l">
              <a:lnSpc>
                <a:spcPct val="115000"/>
              </a:lnSpc>
              <a:spcBef>
                <a:spcPts val="0"/>
              </a:spcBef>
              <a:spcAft>
                <a:spcPts val="0"/>
              </a:spcAft>
              <a:buSzPts val="1400"/>
              <a:buNone/>
              <a:defRPr sz="1200">
                <a:solidFill>
                  <a:srgbClr val="888888"/>
                </a:solidFill>
              </a:defRPr>
            </a:lvl7pPr>
            <a:lvl8pPr indent="-228600" lvl="7" marL="3657600" algn="l">
              <a:lnSpc>
                <a:spcPct val="115000"/>
              </a:lnSpc>
              <a:spcBef>
                <a:spcPts val="0"/>
              </a:spcBef>
              <a:spcAft>
                <a:spcPts val="0"/>
              </a:spcAft>
              <a:buSzPts val="1400"/>
              <a:buNone/>
              <a:defRPr sz="1200">
                <a:solidFill>
                  <a:srgbClr val="888888"/>
                </a:solidFill>
              </a:defRPr>
            </a:lvl8pPr>
            <a:lvl9pPr indent="-228600" lvl="8" marL="4114800" algn="l">
              <a:lnSpc>
                <a:spcPct val="115000"/>
              </a:lnSpc>
              <a:spcBef>
                <a:spcPts val="0"/>
              </a:spcBef>
              <a:spcAft>
                <a:spcPts val="0"/>
              </a:spcAft>
              <a:buSzPts val="1400"/>
              <a:buNone/>
              <a:defRPr sz="1200">
                <a:solidFill>
                  <a:srgbClr val="888888"/>
                </a:solidFill>
              </a:defRPr>
            </a:lvl9pPr>
          </a:lstStyle>
          <a:p/>
        </p:txBody>
      </p:sp>
      <p:sp>
        <p:nvSpPr>
          <p:cNvPr id="30" name="Google Shape;30;p6"/>
          <p:cNvSpPr txBox="1"/>
          <p:nvPr>
            <p:ph idx="10" type="dt"/>
          </p:nvPr>
        </p:nvSpPr>
        <p:spPr>
          <a:xfrm>
            <a:off x="332185" y="4468499"/>
            <a:ext cx="2593181" cy="675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chemeClr val="lt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1" name="Google Shape;31;p6"/>
          <p:cNvSpPr txBox="1"/>
          <p:nvPr>
            <p:ph idx="11" type="ftr"/>
          </p:nvPr>
        </p:nvSpPr>
        <p:spPr>
          <a:xfrm>
            <a:off x="3275410" y="4468499"/>
            <a:ext cx="4050506" cy="675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chemeClr val="lt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2" name="Google Shape;32;p6"/>
          <p:cNvSpPr txBox="1"/>
          <p:nvPr>
            <p:ph idx="12" type="sldNum"/>
          </p:nvPr>
        </p:nvSpPr>
        <p:spPr>
          <a:xfrm>
            <a:off x="7677151" y="4468499"/>
            <a:ext cx="1107281" cy="675000"/>
          </a:xfrm>
          <a:prstGeom prst="rect">
            <a:avLst/>
          </a:prstGeom>
          <a:noFill/>
          <a:ln>
            <a:noFill/>
          </a:ln>
        </p:spPr>
        <p:txBody>
          <a:bodyPr anchorCtr="0" anchor="ctr" bIns="72000" lIns="91425" spcFirstLastPara="1" rIns="91425" wrap="square" tIns="72000">
            <a:normAutofit/>
          </a:bodyPr>
          <a:lstStyle>
            <a:lvl1pPr indent="0" lvl="0" marL="0" marR="0" algn="r">
              <a:lnSpc>
                <a:spcPct val="100000"/>
              </a:lnSpc>
              <a:spcBef>
                <a:spcPts val="0"/>
              </a:spcBef>
              <a:spcAft>
                <a:spcPts val="0"/>
              </a:spcAft>
              <a:buClr>
                <a:srgbClr val="000000"/>
              </a:buClr>
              <a:buSzPts val="2700"/>
              <a:buFont typeface="Arial"/>
              <a:buNone/>
              <a:defRPr b="0" i="0" sz="27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700"/>
              <a:buFont typeface="Arial"/>
              <a:buNone/>
              <a:defRPr b="0" i="0" sz="27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700"/>
              <a:buFont typeface="Arial"/>
              <a:buNone/>
              <a:defRPr b="0" i="0" sz="27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700"/>
              <a:buFont typeface="Arial"/>
              <a:buNone/>
              <a:defRPr b="0" i="0" sz="27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700"/>
              <a:buFont typeface="Arial"/>
              <a:buNone/>
              <a:defRPr b="0" i="0" sz="27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700"/>
              <a:buFont typeface="Arial"/>
              <a:buNone/>
              <a:defRPr b="0" i="0" sz="27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700"/>
              <a:buFont typeface="Arial"/>
              <a:buNone/>
              <a:defRPr b="0" i="0" sz="27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700"/>
              <a:buFont typeface="Arial"/>
              <a:buNone/>
              <a:defRPr b="0" i="0" sz="27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700"/>
              <a:buFont typeface="Arial"/>
              <a:buNone/>
              <a:defRPr b="0" i="0" sz="27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cxnSp>
        <p:nvCxnSpPr>
          <p:cNvPr id="33" name="Google Shape;33;p6"/>
          <p:cNvCxnSpPr/>
          <p:nvPr/>
        </p:nvCxnSpPr>
        <p:spPr>
          <a:xfrm>
            <a:off x="0" y="4468500"/>
            <a:ext cx="9144900" cy="0"/>
          </a:xfrm>
          <a:prstGeom prst="straightConnector1">
            <a:avLst/>
          </a:prstGeom>
          <a:noFill/>
          <a:ln cap="flat" cmpd="sng" w="9525">
            <a:solidFill>
              <a:schemeClr val="lt2"/>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34" name="Shape 34"/>
        <p:cNvGrpSpPr/>
        <p:nvPr/>
      </p:nvGrpSpPr>
      <p:grpSpPr>
        <a:xfrm>
          <a:off x="0" y="0"/>
          <a:ext cx="0" cy="0"/>
          <a:chOff x="0" y="0"/>
          <a:chExt cx="0" cy="0"/>
        </a:xfrm>
      </p:grpSpPr>
      <p:sp>
        <p:nvSpPr>
          <p:cNvPr id="35" name="Google Shape;35;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6" name="Google Shape;36;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37" name="Google Shape;37;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8" name="Shape 38"/>
        <p:cNvGrpSpPr/>
        <p:nvPr/>
      </p:nvGrpSpPr>
      <p:grpSpPr>
        <a:xfrm>
          <a:off x="0" y="0"/>
          <a:ext cx="0" cy="0"/>
          <a:chOff x="0" y="0"/>
          <a:chExt cx="0" cy="0"/>
        </a:xfrm>
      </p:grpSpPr>
      <p:sp>
        <p:nvSpPr>
          <p:cNvPr id="39" name="Google Shape;39;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0" name="Google Shape;40;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1" name="Shape 41"/>
        <p:cNvGrpSpPr/>
        <p:nvPr/>
      </p:nvGrpSpPr>
      <p:grpSpPr>
        <a:xfrm>
          <a:off x="0" y="0"/>
          <a:ext cx="0" cy="0"/>
          <a:chOff x="0" y="0"/>
          <a:chExt cx="0" cy="0"/>
        </a:xfrm>
      </p:grpSpPr>
      <p:sp>
        <p:nvSpPr>
          <p:cNvPr id="42" name="Google Shape;42;p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3" name="Google Shape;43;p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4" name="Google Shape;44;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5" name="Shape 45"/>
        <p:cNvGrpSpPr/>
        <p:nvPr/>
      </p:nvGrpSpPr>
      <p:grpSpPr>
        <a:xfrm>
          <a:off x="0" y="0"/>
          <a:ext cx="0" cy="0"/>
          <a:chOff x="0" y="0"/>
          <a:chExt cx="0" cy="0"/>
        </a:xfrm>
      </p:grpSpPr>
      <p:sp>
        <p:nvSpPr>
          <p:cNvPr id="46" name="Google Shape;46;p1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47" name="Google Shape;47;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hyperlink" Target="https://ec.europa.eu/eurostat/web/sdi/key-findings"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hyperlink" Target="https://agriculture.ec.europa.eu/international/international-cooperation/international-organisations/un-sustainable-development-goals_en"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unglobalcompact.org/take-action/action/food" TargetMode="Externa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hyperlink" Target="https://unglobalcompact.org/take-action/action/food" TargetMode="Externa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hyperlink" Target="https://www.moh.gov.gr/articles/ehealth/5688-mhealth" TargetMode="Externa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hyperlink" Target="https://fi.co/insight/17-companies-helping-meet-the-17-un-sustainable-development-goals" TargetMode="External"/><Relationship Id="rId4" Type="http://schemas.openxmlformats.org/officeDocument/2006/relationships/hyperlink" Target="https://www.sdgfund.org/case-studies" TargetMode="External"/><Relationship Id="rId5" Type="http://schemas.openxmlformats.org/officeDocument/2006/relationships/hyperlink" Target="https://international-partnerships.ec.europa.eu/news-and-events/stories_en" TargetMode="External"/><Relationship Id="rId6" Type="http://schemas.openxmlformats.org/officeDocument/2006/relationships/hyperlink" Target="https://sdgs.un.org/publications/sdg-good-practices-2020" TargetMode="External"/><Relationship Id="rId7" Type="http://schemas.openxmlformats.org/officeDocument/2006/relationships/hyperlink" Target="https://sdgs.un.org/publications/sdg-good-practices-2nd-edition-2022" TargetMode="External"/><Relationship Id="rId8" Type="http://schemas.openxmlformats.org/officeDocument/2006/relationships/image" Target="../media/image1.png"/></Relationships>
</file>

<file path=ppt/slides/_rels/slide18.xml.rels><?xml version="1.0" encoding="UTF-8" standalone="yes"?><Relationships xmlns="http://schemas.openxmlformats.org/package/2006/relationships"><Relationship Id="rId10" Type="http://schemas.openxmlformats.org/officeDocument/2006/relationships/image" Target="../media/image1.png"/><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hyperlink" Target="https://ec.europa.eu/eurostat/web/sdi" TargetMode="External"/><Relationship Id="rId4" Type="http://schemas.openxmlformats.org/officeDocument/2006/relationships/hyperlink" Target="https://www.wbcsd.org/Programs/People-and-Society/Sustainable-Development-Goals" TargetMode="External"/><Relationship Id="rId9" Type="http://schemas.openxmlformats.org/officeDocument/2006/relationships/hyperlink" Target="https://commission.europa.eu/strategy-and-policy/international-strategies/sustainable-development-goals_en" TargetMode="External"/><Relationship Id="rId5" Type="http://schemas.openxmlformats.org/officeDocument/2006/relationships/hyperlink" Target="https://www.undp.org/sdg-accelerato" TargetMode="External"/><Relationship Id="rId6" Type="http://schemas.openxmlformats.org/officeDocument/2006/relationships/hyperlink" Target="https://sdgintegration.undp.org/" TargetMode="External"/><Relationship Id="rId7" Type="http://schemas.openxmlformats.org/officeDocument/2006/relationships/hyperlink" Target="https://knowsdgs.jrc.ec.europa.eu/" TargetMode="External"/><Relationship Id="rId8" Type="http://schemas.openxmlformats.org/officeDocument/2006/relationships/hyperlink" Target="https://unglobalcompact.org/sdgs/17-global-goal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png"/><Relationship Id="rId4" Type="http://schemas.openxmlformats.org/officeDocument/2006/relationships/hyperlink" Target="https://sustainabledevelopment.un.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 Id="rId3" Type="http://schemas.openxmlformats.org/officeDocument/2006/relationships/hyperlink" Target="https://doi.org/10.1002/bse.2708" TargetMode="External"/><Relationship Id="rId4" Type="http://schemas.openxmlformats.org/officeDocument/2006/relationships/hyperlink" Target="https://doi.org/10.1111/1477-9552.12359" TargetMode="External"/><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ec.europa.eu/eurostat/web/sdi/key-findings" TargetMode="External"/><Relationship Id="rId4" Type="http://schemas.openxmlformats.org/officeDocument/2006/relationships/image" Target="../media/image1.png"/><Relationship Id="rId5"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ctrTitle"/>
          </p:nvPr>
        </p:nvSpPr>
        <p:spPr>
          <a:xfrm>
            <a:off x="277906" y="1121447"/>
            <a:ext cx="4294094" cy="1585557"/>
          </a:xfrm>
          <a:prstGeom prst="rect">
            <a:avLst/>
          </a:prstGeom>
          <a:noFill/>
          <a:ln>
            <a:noFill/>
          </a:ln>
        </p:spPr>
        <p:txBody>
          <a:bodyPr anchorCtr="0" anchor="t" bIns="34275" lIns="68575" spcFirstLastPara="1" rIns="68575" wrap="square" tIns="34275">
            <a:noAutofit/>
          </a:bodyPr>
          <a:lstStyle/>
          <a:p>
            <a:pPr indent="0" lvl="0" marL="457200" rtl="0" algn="l">
              <a:lnSpc>
                <a:spcPct val="115000"/>
              </a:lnSpc>
              <a:spcBef>
                <a:spcPts val="0"/>
              </a:spcBef>
              <a:spcAft>
                <a:spcPts val="0"/>
              </a:spcAft>
              <a:buSzPts val="5200"/>
              <a:buNone/>
            </a:pPr>
            <a:r>
              <a:rPr b="1" lang="el-GR" sz="2400"/>
              <a:t>Γνωρίστε και εφαρμόστε τους στόχους βιώσιμης ανάπτυξης (ΣΒΑ) στο χώρο εργασίας</a:t>
            </a:r>
            <a:endParaRPr b="1" sz="2400"/>
          </a:p>
        </p:txBody>
      </p:sp>
      <p:sp>
        <p:nvSpPr>
          <p:cNvPr id="68" name="Google Shape;68;p15"/>
          <p:cNvSpPr txBox="1"/>
          <p:nvPr>
            <p:ph idx="1" type="subTitle"/>
          </p:nvPr>
        </p:nvSpPr>
        <p:spPr>
          <a:xfrm>
            <a:off x="744070" y="425933"/>
            <a:ext cx="2966693" cy="716400"/>
          </a:xfrm>
          <a:prstGeom prst="rect">
            <a:avLst/>
          </a:prstGeom>
          <a:noFill/>
          <a:ln>
            <a:noFill/>
          </a:ln>
        </p:spPr>
        <p:txBody>
          <a:bodyPr anchorCtr="0" anchor="t" bIns="34275" lIns="68575" spcFirstLastPara="1" rIns="68575" wrap="square" tIns="34275">
            <a:normAutofit/>
          </a:bodyPr>
          <a:lstStyle/>
          <a:p>
            <a:pPr indent="0" lvl="0" marL="0" rtl="0" algn="l">
              <a:lnSpc>
                <a:spcPct val="90000"/>
              </a:lnSpc>
              <a:spcBef>
                <a:spcPts val="0"/>
              </a:spcBef>
              <a:spcAft>
                <a:spcPts val="0"/>
              </a:spcAft>
              <a:buClr>
                <a:schemeClr val="dk2"/>
              </a:buClr>
              <a:buSzPts val="1500"/>
              <a:buNone/>
            </a:pPr>
            <a:r>
              <a:rPr lang="el-GR" sz="1500">
                <a:solidFill>
                  <a:schemeClr val="dk2"/>
                </a:solidFill>
              </a:rPr>
              <a:t>Blended mobility of VET learners</a:t>
            </a:r>
            <a:endParaRPr sz="1500">
              <a:solidFill>
                <a:schemeClr val="dk2"/>
              </a:solidFill>
            </a:endParaRPr>
          </a:p>
        </p:txBody>
      </p:sp>
      <p:pic>
        <p:nvPicPr>
          <p:cNvPr id="69" name="Google Shape;69;p15"/>
          <p:cNvPicPr preferRelativeResize="0"/>
          <p:nvPr/>
        </p:nvPicPr>
        <p:blipFill rotWithShape="1">
          <a:blip r:embed="rId3">
            <a:alphaModFix/>
          </a:blip>
          <a:srcRect b="0" l="0" r="0" t="0"/>
          <a:stretch/>
        </p:blipFill>
        <p:spPr>
          <a:xfrm>
            <a:off x="5233623" y="489731"/>
            <a:ext cx="3474492" cy="3483729"/>
          </a:xfrm>
          <a:custGeom>
            <a:rect b="b" l="l" r="r" t="t"/>
            <a:pathLst>
              <a:path extrusionOk="0" h="5380277" w="5017317">
                <a:moveTo>
                  <a:pt x="0" y="0"/>
                </a:moveTo>
                <a:lnTo>
                  <a:pt x="5017317" y="0"/>
                </a:lnTo>
                <a:lnTo>
                  <a:pt x="5017317" y="5380277"/>
                </a:lnTo>
                <a:lnTo>
                  <a:pt x="0" y="5380277"/>
                </a:lnTo>
                <a:close/>
              </a:path>
            </a:pathLst>
          </a:custGeom>
          <a:noFill/>
          <a:ln>
            <a:noFill/>
          </a:ln>
        </p:spPr>
      </p:pic>
      <p:sp>
        <p:nvSpPr>
          <p:cNvPr id="70" name="Google Shape;70;p15"/>
          <p:cNvSpPr/>
          <p:nvPr/>
        </p:nvSpPr>
        <p:spPr>
          <a:xfrm>
            <a:off x="744070" y="4396401"/>
            <a:ext cx="3941532" cy="580647"/>
          </a:xfrm>
          <a:prstGeom prst="rect">
            <a:avLst/>
          </a:prstGeom>
          <a:noFill/>
          <a:ln>
            <a:noFill/>
          </a:ln>
        </p:spPr>
        <p:txBody>
          <a:bodyPr anchorCtr="0" anchor="t" bIns="34275" lIns="68575" spcFirstLastPara="1" rIns="68575" wrap="square" tIns="34275">
            <a:noAutofit/>
          </a:bodyPr>
          <a:lstStyle/>
          <a:p>
            <a:pPr indent="0" lvl="0" marL="0" marR="0" rtl="0" algn="just">
              <a:lnSpc>
                <a:spcPct val="100000"/>
              </a:lnSpc>
              <a:spcBef>
                <a:spcPts val="0"/>
              </a:spcBef>
              <a:spcAft>
                <a:spcPts val="0"/>
              </a:spcAft>
              <a:buClr>
                <a:srgbClr val="000000"/>
              </a:buClr>
              <a:buSzPts val="800"/>
              <a:buFont typeface="Arial"/>
              <a:buNone/>
            </a:pPr>
            <a:r>
              <a:rPr b="0" i="0" lang="el-GR" sz="800" u="none" cap="none" strike="noStrike">
                <a:solidFill>
                  <a:schemeClr val="dk1"/>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b="0" i="0" sz="14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800"/>
              <a:buFont typeface="Arial"/>
              <a:buNone/>
            </a:pPr>
            <a:r>
              <a:rPr b="1" i="0" lang="el-GR" sz="800" u="none" cap="none" strike="noStrike">
                <a:solidFill>
                  <a:schemeClr val="dk1"/>
                </a:solidFill>
                <a:latin typeface="Calibri"/>
                <a:ea typeface="Calibri"/>
                <a:cs typeface="Calibri"/>
                <a:sym typeface="Calibri"/>
              </a:rPr>
              <a:t>ID 2020-1-EL01-KA202-079113</a:t>
            </a:r>
            <a:endParaRPr b="0" i="0" sz="800" u="none" cap="none" strike="noStrike">
              <a:solidFill>
                <a:schemeClr val="dk1"/>
              </a:solidFill>
              <a:latin typeface="Calibri"/>
              <a:ea typeface="Calibri"/>
              <a:cs typeface="Calibri"/>
              <a:sym typeface="Calibri"/>
            </a:endParaRPr>
          </a:p>
        </p:txBody>
      </p:sp>
      <p:sp>
        <p:nvSpPr>
          <p:cNvPr id="71" name="Google Shape;71;p15"/>
          <p:cNvSpPr txBox="1"/>
          <p:nvPr/>
        </p:nvSpPr>
        <p:spPr>
          <a:xfrm>
            <a:off x="744070" y="3015356"/>
            <a:ext cx="3286756" cy="1304844"/>
          </a:xfrm>
          <a:prstGeom prst="rect">
            <a:avLst/>
          </a:prstGeom>
          <a:noFill/>
          <a:ln>
            <a:noFill/>
          </a:ln>
        </p:spPr>
        <p:txBody>
          <a:bodyPr anchorCtr="0" anchor="b" bIns="34275" lIns="68575" spcFirstLastPara="1" rIns="68575" wrap="square" tIns="34275">
            <a:normAutofit fontScale="32500" lnSpcReduction="20000"/>
          </a:bodyPr>
          <a:lstStyle/>
          <a:p>
            <a:pPr indent="0" lvl="0" marL="0" marR="0" rtl="0" algn="l">
              <a:lnSpc>
                <a:spcPct val="90000"/>
              </a:lnSpc>
              <a:spcBef>
                <a:spcPts val="0"/>
              </a:spcBef>
              <a:spcAft>
                <a:spcPts val="0"/>
              </a:spcAft>
              <a:buClr>
                <a:schemeClr val="dk2"/>
              </a:buClr>
              <a:buSzPct val="333333"/>
              <a:buFont typeface="Arial"/>
              <a:buNone/>
            </a:pPr>
            <a:r>
              <a:t/>
            </a:r>
            <a:endParaRPr b="0" i="0" sz="1800" u="none" cap="none" strike="noStrike">
              <a:solidFill>
                <a:schemeClr val="dk2"/>
              </a:solidFill>
              <a:latin typeface="Calibri"/>
              <a:ea typeface="Calibri"/>
              <a:cs typeface="Calibri"/>
              <a:sym typeface="Calibri"/>
            </a:endParaRPr>
          </a:p>
          <a:p>
            <a:pPr indent="0" lvl="0" marL="0" marR="0" rtl="0" algn="l">
              <a:lnSpc>
                <a:spcPct val="90000"/>
              </a:lnSpc>
              <a:spcBef>
                <a:spcPts val="0"/>
              </a:spcBef>
              <a:spcAft>
                <a:spcPts val="0"/>
              </a:spcAft>
              <a:buClr>
                <a:schemeClr val="dk2"/>
              </a:buClr>
              <a:buSzPct val="333333"/>
              <a:buFont typeface="Arial"/>
              <a:buNone/>
            </a:pPr>
            <a:r>
              <a:t/>
            </a:r>
            <a:endParaRPr b="0" i="0" sz="1800" u="none" cap="none" strike="noStrike">
              <a:solidFill>
                <a:schemeClr val="dk2"/>
              </a:solidFill>
              <a:latin typeface="Calibri"/>
              <a:ea typeface="Calibri"/>
              <a:cs typeface="Calibri"/>
              <a:sym typeface="Calibri"/>
            </a:endParaRPr>
          </a:p>
          <a:p>
            <a:pPr indent="0" lvl="0" marL="0" marR="0" rtl="0" algn="l">
              <a:lnSpc>
                <a:spcPct val="90000"/>
              </a:lnSpc>
              <a:spcBef>
                <a:spcPts val="0"/>
              </a:spcBef>
              <a:spcAft>
                <a:spcPts val="0"/>
              </a:spcAft>
              <a:buClr>
                <a:schemeClr val="dk2"/>
              </a:buClr>
              <a:buSzPct val="200000"/>
              <a:buFont typeface="Arial"/>
              <a:buNone/>
            </a:pPr>
            <a:r>
              <a:rPr b="0" i="0" lang="el-GR" sz="3000" u="none" cap="none" strike="noStrike">
                <a:solidFill>
                  <a:schemeClr val="dk2"/>
                </a:solidFill>
                <a:latin typeface="Calibri"/>
                <a:ea typeface="Calibri"/>
                <a:cs typeface="Calibri"/>
                <a:sym typeface="Calibri"/>
              </a:rPr>
              <a:t>Εκπαιδευτικό υλικό</a:t>
            </a:r>
            <a:endParaRPr b="0" i="0" sz="1400" u="none" cap="none" strike="noStrike">
              <a:solidFill>
                <a:srgbClr val="000000"/>
              </a:solidFill>
              <a:latin typeface="Arial"/>
              <a:ea typeface="Arial"/>
              <a:cs typeface="Arial"/>
              <a:sym typeface="Arial"/>
            </a:endParaRPr>
          </a:p>
          <a:p>
            <a:pPr indent="0" lvl="0" marL="0" marR="0" rtl="0" algn="l">
              <a:lnSpc>
                <a:spcPct val="170000"/>
              </a:lnSpc>
              <a:spcBef>
                <a:spcPts val="0"/>
              </a:spcBef>
              <a:spcAft>
                <a:spcPts val="0"/>
              </a:spcAft>
              <a:buClr>
                <a:schemeClr val="dk2"/>
              </a:buClr>
              <a:buSzPct val="260869"/>
              <a:buFont typeface="Arial"/>
              <a:buNone/>
            </a:pPr>
            <a:r>
              <a:t/>
            </a:r>
            <a:endParaRPr b="0" i="0" sz="2300" u="none" cap="none" strike="noStrike">
              <a:solidFill>
                <a:srgbClr val="000000"/>
              </a:solidFill>
              <a:latin typeface="Arial"/>
              <a:ea typeface="Arial"/>
              <a:cs typeface="Arial"/>
              <a:sym typeface="Arial"/>
            </a:endParaRPr>
          </a:p>
          <a:p>
            <a:pPr indent="0" lvl="0" marL="0" marR="0" rtl="0" algn="l">
              <a:lnSpc>
                <a:spcPct val="170000"/>
              </a:lnSpc>
              <a:spcBef>
                <a:spcPts val="0"/>
              </a:spcBef>
              <a:spcAft>
                <a:spcPts val="0"/>
              </a:spcAft>
              <a:buClr>
                <a:schemeClr val="dk2"/>
              </a:buClr>
              <a:buSzPct val="260869"/>
              <a:buFont typeface="Arial"/>
              <a:buNone/>
            </a:pPr>
            <a:r>
              <a:rPr b="0" i="0" lang="el-GR" sz="2300" u="none" cap="none" strike="noStrike">
                <a:solidFill>
                  <a:srgbClr val="000000"/>
                </a:solidFill>
                <a:latin typeface="Arial"/>
                <a:ea typeface="Arial"/>
                <a:cs typeface="Arial"/>
                <a:sym typeface="Arial"/>
              </a:rPr>
              <a:t>António Pirra</a:t>
            </a:r>
            <a:endParaRPr b="0" i="0" sz="1400" u="none" cap="none" strike="noStrike">
              <a:solidFill>
                <a:srgbClr val="000000"/>
              </a:solidFill>
              <a:latin typeface="Arial"/>
              <a:ea typeface="Arial"/>
              <a:cs typeface="Arial"/>
              <a:sym typeface="Arial"/>
            </a:endParaRPr>
          </a:p>
          <a:p>
            <a:pPr indent="0" lvl="0" marL="0" marR="0" rtl="0" algn="l">
              <a:lnSpc>
                <a:spcPct val="170000"/>
              </a:lnSpc>
              <a:spcBef>
                <a:spcPts val="0"/>
              </a:spcBef>
              <a:spcAft>
                <a:spcPts val="0"/>
              </a:spcAft>
              <a:buClr>
                <a:schemeClr val="dk2"/>
              </a:buClr>
              <a:buSzPct val="260869"/>
              <a:buFont typeface="Arial"/>
              <a:buNone/>
            </a:pPr>
            <a:r>
              <a:rPr b="0" i="0" lang="el-GR" sz="2300" u="none" cap="none" strike="noStrike">
                <a:solidFill>
                  <a:srgbClr val="000000"/>
                </a:solidFill>
                <a:latin typeface="Arial"/>
                <a:ea typeface="Arial"/>
                <a:cs typeface="Arial"/>
                <a:sym typeface="Arial"/>
              </a:rPr>
              <a:t>Carlos Fonseca</a:t>
            </a:r>
            <a:endParaRPr b="0" i="0" sz="1400" u="none" cap="none" strike="noStrike">
              <a:solidFill>
                <a:srgbClr val="000000"/>
              </a:solidFill>
              <a:latin typeface="Arial"/>
              <a:ea typeface="Arial"/>
              <a:cs typeface="Arial"/>
              <a:sym typeface="Arial"/>
            </a:endParaRPr>
          </a:p>
          <a:p>
            <a:pPr indent="0" lvl="0" marL="0" marR="0" rtl="0" algn="l">
              <a:lnSpc>
                <a:spcPct val="170000"/>
              </a:lnSpc>
              <a:spcBef>
                <a:spcPts val="0"/>
              </a:spcBef>
              <a:spcAft>
                <a:spcPts val="0"/>
              </a:spcAft>
              <a:buClr>
                <a:schemeClr val="dk2"/>
              </a:buClr>
              <a:buSzPct val="260869"/>
              <a:buFont typeface="Arial"/>
              <a:buNone/>
            </a:pPr>
            <a:r>
              <a:rPr b="0" i="0" lang="el-GR" sz="2300" u="none" cap="none" strike="noStrike">
                <a:solidFill>
                  <a:srgbClr val="000000"/>
                </a:solidFill>
                <a:latin typeface="Arial"/>
                <a:ea typeface="Arial"/>
                <a:cs typeface="Arial"/>
                <a:sym typeface="Arial"/>
              </a:rPr>
              <a:t>Octávio Sacramento  </a:t>
            </a:r>
            <a:endParaRPr b="0" i="0" sz="1400" u="none" cap="none" strike="noStrike">
              <a:solidFill>
                <a:srgbClr val="000000"/>
              </a:solidFill>
              <a:latin typeface="Arial"/>
              <a:ea typeface="Arial"/>
              <a:cs typeface="Arial"/>
              <a:sym typeface="Arial"/>
            </a:endParaRPr>
          </a:p>
          <a:p>
            <a:pPr indent="0" lvl="0" marL="0" marR="0" rtl="0" algn="l">
              <a:lnSpc>
                <a:spcPct val="170000"/>
              </a:lnSpc>
              <a:spcBef>
                <a:spcPts val="0"/>
              </a:spcBef>
              <a:spcAft>
                <a:spcPts val="0"/>
              </a:spcAft>
              <a:buClr>
                <a:schemeClr val="dk2"/>
              </a:buClr>
              <a:buSzPct val="260869"/>
              <a:buFont typeface="Arial"/>
              <a:buNone/>
            </a:pPr>
            <a:r>
              <a:rPr b="0" i="0" lang="el-GR" sz="2300" u="none" cap="none" strike="noStrike">
                <a:solidFill>
                  <a:srgbClr val="000000"/>
                </a:solidFill>
                <a:latin typeface="Arial"/>
                <a:ea typeface="Arial"/>
                <a:cs typeface="Arial"/>
                <a:sym typeface="Arial"/>
              </a:rPr>
              <a:t>Pedro Gabriel Silva</a:t>
            </a:r>
            <a:endParaRPr b="0" i="0" sz="1400" u="none" cap="none" strike="noStrike">
              <a:solidFill>
                <a:srgbClr val="000000"/>
              </a:solidFill>
              <a:latin typeface="Arial"/>
              <a:ea typeface="Arial"/>
              <a:cs typeface="Arial"/>
              <a:sym typeface="Arial"/>
            </a:endParaRPr>
          </a:p>
          <a:p>
            <a:pPr indent="0" lvl="0" marL="0" marR="0" rtl="0" algn="l">
              <a:lnSpc>
                <a:spcPct val="170000"/>
              </a:lnSpc>
              <a:spcBef>
                <a:spcPts val="0"/>
              </a:spcBef>
              <a:spcAft>
                <a:spcPts val="0"/>
              </a:spcAft>
              <a:buClr>
                <a:schemeClr val="dk2"/>
              </a:buClr>
              <a:buSzPct val="260869"/>
              <a:buFont typeface="Arial"/>
              <a:buNone/>
            </a:pPr>
            <a:r>
              <a:rPr b="0" i="0" lang="el-GR" sz="2300" u="none" cap="none" strike="noStrike">
                <a:solidFill>
                  <a:srgbClr val="000000"/>
                </a:solidFill>
                <a:latin typeface="Arial"/>
                <a:ea typeface="Arial"/>
                <a:cs typeface="Arial"/>
                <a:sym typeface="Arial"/>
              </a:rPr>
              <a:t>Verónika Joukes</a:t>
            </a:r>
            <a:endParaRPr b="0" i="0" sz="2300" u="none" cap="none" strike="noStrike">
              <a:solidFill>
                <a:srgbClr val="000000"/>
              </a:solidFill>
              <a:latin typeface="Arial"/>
              <a:ea typeface="Arial"/>
              <a:cs typeface="Arial"/>
              <a:sym typeface="Arial"/>
            </a:endParaRPr>
          </a:p>
        </p:txBody>
      </p:sp>
      <p:pic>
        <p:nvPicPr>
          <p:cNvPr id="72" name="Google Shape;72;p15"/>
          <p:cNvPicPr preferRelativeResize="0"/>
          <p:nvPr/>
        </p:nvPicPr>
        <p:blipFill rotWithShape="1">
          <a:blip r:embed="rId4">
            <a:alphaModFix/>
          </a:blip>
          <a:srcRect b="0" l="0" r="0" t="0"/>
          <a:stretch/>
        </p:blipFill>
        <p:spPr>
          <a:xfrm>
            <a:off x="6869038" y="4396402"/>
            <a:ext cx="2143125" cy="457200"/>
          </a:xfrm>
          <a:prstGeom prst="rect">
            <a:avLst/>
          </a:prstGeom>
          <a:noFill/>
          <a:ln>
            <a:noFill/>
          </a:ln>
        </p:spPr>
      </p:pic>
      <p:pic>
        <p:nvPicPr>
          <p:cNvPr id="73" name="Google Shape;73;p15"/>
          <p:cNvPicPr preferRelativeResize="0"/>
          <p:nvPr/>
        </p:nvPicPr>
        <p:blipFill rotWithShape="1">
          <a:blip r:embed="rId5">
            <a:alphaModFix/>
          </a:blip>
          <a:srcRect b="0" l="0" r="0" t="0"/>
          <a:stretch/>
        </p:blipFill>
        <p:spPr>
          <a:xfrm>
            <a:off x="5306359" y="4320200"/>
            <a:ext cx="1219216" cy="457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grpSp>
        <p:nvGrpSpPr>
          <p:cNvPr id="147" name="Google Shape;147;p24"/>
          <p:cNvGrpSpPr/>
          <p:nvPr/>
        </p:nvGrpSpPr>
        <p:grpSpPr>
          <a:xfrm>
            <a:off x="382772" y="1191488"/>
            <a:ext cx="8314661" cy="2859333"/>
            <a:chOff x="2794" y="175226"/>
            <a:chExt cx="7426809" cy="2859333"/>
          </a:xfrm>
        </p:grpSpPr>
        <p:sp>
          <p:nvSpPr>
            <p:cNvPr id="148" name="Google Shape;148;p24"/>
            <p:cNvSpPr/>
            <p:nvPr/>
          </p:nvSpPr>
          <p:spPr>
            <a:xfrm>
              <a:off x="2794" y="175226"/>
              <a:ext cx="1680273" cy="345600"/>
            </a:xfrm>
            <a:prstGeom prst="rect">
              <a:avLst/>
            </a:prstGeom>
            <a:solidFill>
              <a:srgbClr val="424242"/>
            </a:solidFill>
            <a:ln cap="flat" cmpd="sng" w="25400">
              <a:solidFill>
                <a:srgbClr val="4185F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24"/>
            <p:cNvSpPr txBox="1"/>
            <p:nvPr/>
          </p:nvSpPr>
          <p:spPr>
            <a:xfrm>
              <a:off x="2794" y="175226"/>
              <a:ext cx="1680273" cy="345600"/>
            </a:xfrm>
            <a:prstGeom prst="rect">
              <a:avLst/>
            </a:prstGeom>
            <a:noFill/>
            <a:ln>
              <a:noFill/>
            </a:ln>
          </p:spPr>
          <p:txBody>
            <a:bodyPr anchorCtr="0" anchor="ctr" bIns="48750" lIns="85325" spcFirstLastPara="1" rIns="85325" wrap="square" tIns="48750">
              <a:noAutofit/>
            </a:bodyPr>
            <a:lstStyle/>
            <a:p>
              <a:pPr indent="0" lvl="0" marL="0" marR="0" rtl="0" algn="ctr">
                <a:lnSpc>
                  <a:spcPct val="90000"/>
                </a:lnSpc>
                <a:spcBef>
                  <a:spcPts val="0"/>
                </a:spcBef>
                <a:spcAft>
                  <a:spcPts val="0"/>
                </a:spcAft>
                <a:buClr>
                  <a:srgbClr val="000000"/>
                </a:buClr>
                <a:buSzPts val="1200"/>
                <a:buFont typeface="Arial"/>
                <a:buNone/>
              </a:pPr>
              <a:r>
                <a:rPr b="0" i="0" lang="el-GR" sz="1200" u="none" cap="none" strike="noStrike">
                  <a:solidFill>
                    <a:schemeClr val="lt1"/>
                  </a:solidFill>
                  <a:latin typeface="Calibri"/>
                  <a:ea typeface="Calibri"/>
                  <a:cs typeface="Calibri"/>
                  <a:sym typeface="Calibri"/>
                </a:rPr>
                <a:t>Ισχυρή πρόοδος*</a:t>
              </a:r>
              <a:endParaRPr b="0" i="0" sz="1200" u="none" cap="none" strike="noStrike">
                <a:solidFill>
                  <a:schemeClr val="lt1"/>
                </a:solidFill>
                <a:latin typeface="Arial"/>
                <a:ea typeface="Arial"/>
                <a:cs typeface="Arial"/>
                <a:sym typeface="Arial"/>
              </a:endParaRPr>
            </a:p>
          </p:txBody>
        </p:sp>
        <p:sp>
          <p:nvSpPr>
            <p:cNvPr id="150" name="Google Shape;150;p24"/>
            <p:cNvSpPr/>
            <p:nvPr/>
          </p:nvSpPr>
          <p:spPr>
            <a:xfrm>
              <a:off x="2794" y="520826"/>
              <a:ext cx="1680273" cy="2513733"/>
            </a:xfrm>
            <a:prstGeom prst="rect">
              <a:avLst/>
            </a:prstGeom>
            <a:solidFill>
              <a:srgbClr val="DDDDDD">
                <a:alpha val="89411"/>
              </a:srgbClr>
            </a:solidFill>
            <a:ln cap="flat" cmpd="sng" w="25400">
              <a:solidFill>
                <a:srgbClr val="595959">
                  <a:alpha val="89411"/>
                </a:srgbClr>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24"/>
            <p:cNvSpPr txBox="1"/>
            <p:nvPr/>
          </p:nvSpPr>
          <p:spPr>
            <a:xfrm>
              <a:off x="2794" y="520826"/>
              <a:ext cx="1680273" cy="2513733"/>
            </a:xfrm>
            <a:prstGeom prst="rect">
              <a:avLst/>
            </a:prstGeom>
            <a:noFill/>
            <a:ln>
              <a:noFill/>
            </a:ln>
          </p:spPr>
          <p:txBody>
            <a:bodyPr anchorCtr="0" anchor="t" bIns="96000" lIns="64000" spcFirstLastPara="1" rIns="85325" wrap="square" tIns="64000">
              <a:noAutofit/>
            </a:bodyPr>
            <a:lstStyle/>
            <a:p>
              <a:pPr indent="-114300" lvl="1" marL="114300" marR="0" rtl="0" algn="l">
                <a:lnSpc>
                  <a:spcPct val="90000"/>
                </a:lnSpc>
                <a:spcBef>
                  <a:spcPts val="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16 – Ειρήνη και δικαιοσύνη</a:t>
              </a:r>
              <a:endParaRPr b="0" i="0" sz="1200" u="none" cap="none" strike="noStrike">
                <a:solidFill>
                  <a:srgbClr val="000000"/>
                </a:solidFill>
                <a:latin typeface="Arial"/>
                <a:ea typeface="Arial"/>
                <a:cs typeface="Arial"/>
                <a:sym typeface="Arial"/>
              </a:endParaRPr>
            </a:p>
            <a:p>
              <a:pPr indent="-114300" lvl="1" marL="114300" marR="0" rtl="0" algn="l">
                <a:lnSpc>
                  <a:spcPct val="90000"/>
                </a:lnSpc>
                <a:spcBef>
                  <a:spcPts val="18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1 – Μείωση φτώχειας και κοινωνικού αποκλεισμού</a:t>
              </a:r>
              <a:endParaRPr b="0" i="0" sz="1200" u="none" cap="none" strike="noStrike">
                <a:solidFill>
                  <a:srgbClr val="000000"/>
                </a:solidFill>
                <a:latin typeface="Arial"/>
                <a:ea typeface="Arial"/>
                <a:cs typeface="Arial"/>
                <a:sym typeface="Arial"/>
              </a:endParaRPr>
            </a:p>
            <a:p>
              <a:pPr indent="-114300" lvl="1" marL="114300" marR="0" rtl="0" algn="l">
                <a:lnSpc>
                  <a:spcPct val="90000"/>
                </a:lnSpc>
                <a:spcBef>
                  <a:spcPts val="18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8 – Αξιοπρεπής εργασία και οικονομική ανάπτυξη</a:t>
              </a:r>
              <a:endParaRPr b="0" i="0" sz="1200" u="none" cap="none" strike="noStrike">
                <a:solidFill>
                  <a:srgbClr val="000000"/>
                </a:solidFill>
                <a:latin typeface="Arial"/>
                <a:ea typeface="Arial"/>
                <a:cs typeface="Arial"/>
                <a:sym typeface="Arial"/>
              </a:endParaRPr>
            </a:p>
            <a:p>
              <a:pPr indent="-114300" lvl="1" marL="114300" marR="0" rtl="0" algn="l">
                <a:lnSpc>
                  <a:spcPct val="90000"/>
                </a:lnSpc>
                <a:spcBef>
                  <a:spcPts val="18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 ΣΒΑ7 - Καθαρή και προσιτή ενέργεια</a:t>
              </a:r>
              <a:endParaRPr b="0" i="0" sz="1200" u="none" cap="none" strike="noStrike">
                <a:solidFill>
                  <a:srgbClr val="000000"/>
                </a:solidFill>
                <a:latin typeface="Arial"/>
                <a:ea typeface="Arial"/>
                <a:cs typeface="Arial"/>
                <a:sym typeface="Arial"/>
              </a:endParaRPr>
            </a:p>
            <a:p>
              <a:pPr indent="-114300" lvl="1" marL="114300" marR="0" rtl="0" algn="l">
                <a:lnSpc>
                  <a:spcPct val="90000"/>
                </a:lnSpc>
                <a:spcBef>
                  <a:spcPts val="18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9 - Καινοτομία και υποδομές</a:t>
              </a:r>
              <a:endParaRPr b="0" i="0" sz="1200" u="none" cap="none" strike="noStrike">
                <a:solidFill>
                  <a:srgbClr val="000000"/>
                </a:solidFill>
                <a:latin typeface="Arial"/>
                <a:ea typeface="Arial"/>
                <a:cs typeface="Arial"/>
                <a:sym typeface="Arial"/>
              </a:endParaRPr>
            </a:p>
          </p:txBody>
        </p:sp>
        <p:sp>
          <p:nvSpPr>
            <p:cNvPr id="152" name="Google Shape;152;p24"/>
            <p:cNvSpPr/>
            <p:nvPr/>
          </p:nvSpPr>
          <p:spPr>
            <a:xfrm>
              <a:off x="1918306" y="175226"/>
              <a:ext cx="1680273" cy="345600"/>
            </a:xfrm>
            <a:prstGeom prst="rect">
              <a:avLst/>
            </a:prstGeom>
            <a:solidFill>
              <a:srgbClr val="424242"/>
            </a:solidFill>
            <a:ln cap="flat" cmpd="sng" w="25400">
              <a:solidFill>
                <a:srgbClr val="4185F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24"/>
            <p:cNvSpPr txBox="1"/>
            <p:nvPr/>
          </p:nvSpPr>
          <p:spPr>
            <a:xfrm>
              <a:off x="1918306" y="175226"/>
              <a:ext cx="1680273" cy="345600"/>
            </a:xfrm>
            <a:prstGeom prst="rect">
              <a:avLst/>
            </a:prstGeom>
            <a:noFill/>
            <a:ln>
              <a:noFill/>
            </a:ln>
          </p:spPr>
          <p:txBody>
            <a:bodyPr anchorCtr="0" anchor="ctr" bIns="48750" lIns="85325" spcFirstLastPara="1" rIns="85325" wrap="square" tIns="48750">
              <a:noAutofit/>
            </a:bodyPr>
            <a:lstStyle/>
            <a:p>
              <a:pPr indent="0" lvl="0" marL="0" marR="0" rtl="0" algn="ctr">
                <a:lnSpc>
                  <a:spcPct val="90000"/>
                </a:lnSpc>
                <a:spcBef>
                  <a:spcPts val="0"/>
                </a:spcBef>
                <a:spcAft>
                  <a:spcPts val="0"/>
                </a:spcAft>
                <a:buClr>
                  <a:srgbClr val="000000"/>
                </a:buClr>
                <a:buSzPts val="1200"/>
                <a:buFont typeface="Arial"/>
                <a:buNone/>
              </a:pPr>
              <a:r>
                <a:rPr b="0" i="0" lang="el-GR" sz="1200" u="none" cap="none" strike="noStrike">
                  <a:solidFill>
                    <a:schemeClr val="lt1"/>
                  </a:solidFill>
                  <a:latin typeface="Calibri"/>
                  <a:ea typeface="Calibri"/>
                  <a:cs typeface="Calibri"/>
                  <a:sym typeface="Calibri"/>
                </a:rPr>
                <a:t>Καλή πρόοδος</a:t>
              </a:r>
              <a:endParaRPr b="0" i="0" sz="1200" u="none" cap="none" strike="noStrike">
                <a:solidFill>
                  <a:schemeClr val="lt1"/>
                </a:solidFill>
                <a:latin typeface="Arial"/>
                <a:ea typeface="Arial"/>
                <a:cs typeface="Arial"/>
                <a:sym typeface="Arial"/>
              </a:endParaRPr>
            </a:p>
          </p:txBody>
        </p:sp>
        <p:sp>
          <p:nvSpPr>
            <p:cNvPr id="154" name="Google Shape;154;p24"/>
            <p:cNvSpPr/>
            <p:nvPr/>
          </p:nvSpPr>
          <p:spPr>
            <a:xfrm>
              <a:off x="1918306" y="520826"/>
              <a:ext cx="1680273" cy="2513733"/>
            </a:xfrm>
            <a:prstGeom prst="rect">
              <a:avLst/>
            </a:prstGeom>
            <a:solidFill>
              <a:srgbClr val="DDDDDD">
                <a:alpha val="89411"/>
              </a:srgbClr>
            </a:solidFill>
            <a:ln cap="flat" cmpd="sng" w="25400">
              <a:solidFill>
                <a:srgbClr val="595959">
                  <a:alpha val="89411"/>
                </a:srgbClr>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24"/>
            <p:cNvSpPr txBox="1"/>
            <p:nvPr/>
          </p:nvSpPr>
          <p:spPr>
            <a:xfrm>
              <a:off x="1918306" y="520826"/>
              <a:ext cx="1680273" cy="2513733"/>
            </a:xfrm>
            <a:prstGeom prst="rect">
              <a:avLst/>
            </a:prstGeom>
            <a:noFill/>
            <a:ln>
              <a:noFill/>
            </a:ln>
          </p:spPr>
          <p:txBody>
            <a:bodyPr anchorCtr="0" anchor="t" bIns="96000" lIns="64000" spcFirstLastPara="1" rIns="85325" wrap="square" tIns="64000">
              <a:noAutofit/>
            </a:bodyPr>
            <a:lstStyle/>
            <a:p>
              <a:pPr indent="-114300" lvl="1" marL="114300" marR="0" rtl="0" algn="l">
                <a:lnSpc>
                  <a:spcPct val="90000"/>
                </a:lnSpc>
                <a:spcBef>
                  <a:spcPts val="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3 - Ευημερία</a:t>
              </a:r>
              <a:endParaRPr b="0" i="0" sz="1200" u="none" cap="none" strike="noStrike">
                <a:solidFill>
                  <a:srgbClr val="000000"/>
                </a:solidFill>
                <a:latin typeface="Arial"/>
                <a:ea typeface="Arial"/>
                <a:cs typeface="Arial"/>
                <a:sym typeface="Arial"/>
              </a:endParaRPr>
            </a:p>
            <a:p>
              <a:pPr indent="-114300" lvl="1" marL="114300" marR="0" rtl="0" algn="l">
                <a:lnSpc>
                  <a:spcPct val="90000"/>
                </a:lnSpc>
                <a:spcBef>
                  <a:spcPts val="18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14 – Υποθαλάσσια ζωή</a:t>
              </a:r>
              <a:endParaRPr b="0" i="0" sz="1200" u="none" cap="none" strike="noStrike">
                <a:solidFill>
                  <a:srgbClr val="000000"/>
                </a:solidFill>
                <a:latin typeface="Arial"/>
                <a:ea typeface="Arial"/>
                <a:cs typeface="Arial"/>
                <a:sym typeface="Arial"/>
              </a:endParaRPr>
            </a:p>
            <a:p>
              <a:pPr indent="-114300" lvl="1" marL="114300" marR="0" rtl="0" algn="l">
                <a:lnSpc>
                  <a:spcPct val="90000"/>
                </a:lnSpc>
                <a:spcBef>
                  <a:spcPts val="18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5 – Ισότητα φύλων</a:t>
              </a:r>
              <a:endParaRPr b="0" i="0" sz="1200" u="none" cap="none" strike="noStrike">
                <a:solidFill>
                  <a:srgbClr val="000000"/>
                </a:solidFill>
                <a:latin typeface="Arial"/>
                <a:ea typeface="Arial"/>
                <a:cs typeface="Arial"/>
                <a:sym typeface="Arial"/>
              </a:endParaRPr>
            </a:p>
          </p:txBody>
        </p:sp>
        <p:sp>
          <p:nvSpPr>
            <p:cNvPr id="156" name="Google Shape;156;p24"/>
            <p:cNvSpPr/>
            <p:nvPr/>
          </p:nvSpPr>
          <p:spPr>
            <a:xfrm>
              <a:off x="3833818" y="175226"/>
              <a:ext cx="1680273" cy="345600"/>
            </a:xfrm>
            <a:prstGeom prst="rect">
              <a:avLst/>
            </a:prstGeom>
            <a:solidFill>
              <a:srgbClr val="424242"/>
            </a:solidFill>
            <a:ln cap="flat" cmpd="sng" w="25400">
              <a:solidFill>
                <a:srgbClr val="4185F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7" name="Google Shape;157;p24"/>
            <p:cNvSpPr txBox="1"/>
            <p:nvPr/>
          </p:nvSpPr>
          <p:spPr>
            <a:xfrm>
              <a:off x="3833818" y="175226"/>
              <a:ext cx="1680273" cy="345600"/>
            </a:xfrm>
            <a:prstGeom prst="rect">
              <a:avLst/>
            </a:prstGeom>
            <a:noFill/>
            <a:ln>
              <a:noFill/>
            </a:ln>
          </p:spPr>
          <p:txBody>
            <a:bodyPr anchorCtr="0" anchor="ctr" bIns="48750" lIns="85325" spcFirstLastPara="1" rIns="85325" wrap="square" tIns="48750">
              <a:noAutofit/>
            </a:bodyPr>
            <a:lstStyle/>
            <a:p>
              <a:pPr indent="0" lvl="0" marL="0" marR="0" rtl="0" algn="ctr">
                <a:lnSpc>
                  <a:spcPct val="90000"/>
                </a:lnSpc>
                <a:spcBef>
                  <a:spcPts val="0"/>
                </a:spcBef>
                <a:spcAft>
                  <a:spcPts val="0"/>
                </a:spcAft>
                <a:buClr>
                  <a:srgbClr val="000000"/>
                </a:buClr>
                <a:buSzPts val="1200"/>
                <a:buFont typeface="Arial"/>
                <a:buNone/>
              </a:pPr>
              <a:r>
                <a:rPr b="0" i="0" lang="el-GR" sz="1200" u="none" cap="none" strike="noStrike">
                  <a:solidFill>
                    <a:schemeClr val="lt1"/>
                  </a:solidFill>
                  <a:latin typeface="Calibri"/>
                  <a:ea typeface="Calibri"/>
                  <a:cs typeface="Calibri"/>
                  <a:sym typeface="Calibri"/>
                </a:rPr>
                <a:t>Ικανοποιητική πρόοδος</a:t>
              </a:r>
              <a:endParaRPr b="0" i="0" sz="1200" u="none" cap="none" strike="noStrike">
                <a:solidFill>
                  <a:schemeClr val="lt1"/>
                </a:solidFill>
                <a:latin typeface="Arial"/>
                <a:ea typeface="Arial"/>
                <a:cs typeface="Arial"/>
                <a:sym typeface="Arial"/>
              </a:endParaRPr>
            </a:p>
          </p:txBody>
        </p:sp>
        <p:sp>
          <p:nvSpPr>
            <p:cNvPr id="158" name="Google Shape;158;p24"/>
            <p:cNvSpPr/>
            <p:nvPr/>
          </p:nvSpPr>
          <p:spPr>
            <a:xfrm>
              <a:off x="3833818" y="520826"/>
              <a:ext cx="1680273" cy="2513733"/>
            </a:xfrm>
            <a:prstGeom prst="rect">
              <a:avLst/>
            </a:prstGeom>
            <a:solidFill>
              <a:srgbClr val="DDDDDD">
                <a:alpha val="89411"/>
              </a:srgbClr>
            </a:solidFill>
            <a:ln cap="flat" cmpd="sng" w="25400">
              <a:solidFill>
                <a:srgbClr val="595959">
                  <a:alpha val="89411"/>
                </a:srgbClr>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24"/>
            <p:cNvSpPr txBox="1"/>
            <p:nvPr/>
          </p:nvSpPr>
          <p:spPr>
            <a:xfrm>
              <a:off x="3833818" y="520826"/>
              <a:ext cx="1680273" cy="2513733"/>
            </a:xfrm>
            <a:prstGeom prst="rect">
              <a:avLst/>
            </a:prstGeom>
            <a:noFill/>
            <a:ln>
              <a:noFill/>
            </a:ln>
          </p:spPr>
          <p:txBody>
            <a:bodyPr anchorCtr="0" anchor="t" bIns="96000" lIns="64000" spcFirstLastPara="1" rIns="85325" wrap="square" tIns="64000">
              <a:noAutofit/>
            </a:bodyPr>
            <a:lstStyle/>
            <a:p>
              <a:pPr indent="-114300" lvl="1" marL="114300" marR="0" rtl="0" algn="l">
                <a:lnSpc>
                  <a:spcPct val="90000"/>
                </a:lnSpc>
                <a:spcBef>
                  <a:spcPts val="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11 – Βιώσιμες πόλεις και κοινότητες</a:t>
              </a:r>
              <a:endParaRPr b="0" i="0" sz="1200" u="none" cap="none" strike="noStrike">
                <a:solidFill>
                  <a:srgbClr val="000000"/>
                </a:solidFill>
                <a:latin typeface="Arial"/>
                <a:ea typeface="Arial"/>
                <a:cs typeface="Arial"/>
                <a:sym typeface="Arial"/>
              </a:endParaRPr>
            </a:p>
            <a:p>
              <a:pPr indent="-114300" lvl="1" marL="114300" marR="0" rtl="0" algn="l">
                <a:lnSpc>
                  <a:spcPct val="90000"/>
                </a:lnSpc>
                <a:spcBef>
                  <a:spcPts val="18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10 – Μείωση ανισοτήτων</a:t>
              </a:r>
              <a:endParaRPr b="0" i="0" sz="1200" u="none" cap="none" strike="noStrike">
                <a:solidFill>
                  <a:srgbClr val="000000"/>
                </a:solidFill>
                <a:latin typeface="Arial"/>
                <a:ea typeface="Arial"/>
                <a:cs typeface="Arial"/>
                <a:sym typeface="Arial"/>
              </a:endParaRPr>
            </a:p>
            <a:p>
              <a:pPr indent="-114300" lvl="1" marL="114300" marR="0" rtl="0" algn="l">
                <a:lnSpc>
                  <a:spcPct val="90000"/>
                </a:lnSpc>
                <a:spcBef>
                  <a:spcPts val="18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12 - Υπεύθυνη κατανάλωση και παραγωγή</a:t>
              </a:r>
              <a:endParaRPr/>
            </a:p>
            <a:p>
              <a:pPr indent="-114300" lvl="1" marL="114300" marR="0" rtl="0" algn="l">
                <a:lnSpc>
                  <a:spcPct val="90000"/>
                </a:lnSpc>
                <a:spcBef>
                  <a:spcPts val="18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4 – Ποιοτική παιδεία</a:t>
              </a:r>
              <a:endParaRPr b="0" i="0" sz="1200" u="none" cap="none" strike="noStrike">
                <a:solidFill>
                  <a:srgbClr val="000000"/>
                </a:solidFill>
                <a:latin typeface="Arial"/>
                <a:ea typeface="Arial"/>
                <a:cs typeface="Arial"/>
                <a:sym typeface="Arial"/>
              </a:endParaRPr>
            </a:p>
            <a:p>
              <a:pPr indent="-114300" lvl="1" marL="114300" marR="0" rtl="0" algn="l">
                <a:lnSpc>
                  <a:spcPct val="90000"/>
                </a:lnSpc>
                <a:spcBef>
                  <a:spcPts val="18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13 – Δράσεις για το κλίμα</a:t>
              </a:r>
              <a:endParaRPr b="0" i="0" sz="1200" u="none" cap="none" strike="noStrike">
                <a:solidFill>
                  <a:srgbClr val="000000"/>
                </a:solidFill>
                <a:latin typeface="Arial"/>
                <a:ea typeface="Arial"/>
                <a:cs typeface="Arial"/>
                <a:sym typeface="Arial"/>
              </a:endParaRPr>
            </a:p>
            <a:p>
              <a:pPr indent="-114300" lvl="1" marL="114300" marR="0" rtl="0" algn="l">
                <a:lnSpc>
                  <a:spcPct val="90000"/>
                </a:lnSpc>
                <a:spcBef>
                  <a:spcPts val="18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12 – Μηδενική πείνα</a:t>
              </a:r>
              <a:endParaRPr b="0" i="0" sz="1200" u="none" cap="none" strike="noStrike">
                <a:solidFill>
                  <a:srgbClr val="000000"/>
                </a:solidFill>
                <a:latin typeface="Arial"/>
                <a:ea typeface="Arial"/>
                <a:cs typeface="Arial"/>
                <a:sym typeface="Arial"/>
              </a:endParaRPr>
            </a:p>
          </p:txBody>
        </p:sp>
        <p:sp>
          <p:nvSpPr>
            <p:cNvPr id="160" name="Google Shape;160;p24"/>
            <p:cNvSpPr/>
            <p:nvPr/>
          </p:nvSpPr>
          <p:spPr>
            <a:xfrm>
              <a:off x="5749330" y="175226"/>
              <a:ext cx="1680273" cy="345600"/>
            </a:xfrm>
            <a:prstGeom prst="rect">
              <a:avLst/>
            </a:prstGeom>
            <a:solidFill>
              <a:srgbClr val="424242"/>
            </a:solidFill>
            <a:ln cap="flat" cmpd="sng" w="25400">
              <a:solidFill>
                <a:srgbClr val="4185F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 name="Google Shape;161;p24"/>
            <p:cNvSpPr txBox="1"/>
            <p:nvPr/>
          </p:nvSpPr>
          <p:spPr>
            <a:xfrm>
              <a:off x="5749330" y="175226"/>
              <a:ext cx="1680273" cy="345600"/>
            </a:xfrm>
            <a:prstGeom prst="rect">
              <a:avLst/>
            </a:prstGeom>
            <a:noFill/>
            <a:ln>
              <a:noFill/>
            </a:ln>
          </p:spPr>
          <p:txBody>
            <a:bodyPr anchorCtr="0" anchor="ctr" bIns="48750" lIns="85325" spcFirstLastPara="1" rIns="85325" wrap="square" tIns="48750">
              <a:noAutofit/>
            </a:bodyPr>
            <a:lstStyle/>
            <a:p>
              <a:pPr indent="0" lvl="0" marL="0" marR="0" rtl="0" algn="ctr">
                <a:lnSpc>
                  <a:spcPct val="90000"/>
                </a:lnSpc>
                <a:spcBef>
                  <a:spcPts val="0"/>
                </a:spcBef>
                <a:spcAft>
                  <a:spcPts val="0"/>
                </a:spcAft>
                <a:buClr>
                  <a:srgbClr val="000000"/>
                </a:buClr>
                <a:buSzPts val="1200"/>
                <a:buFont typeface="Arial"/>
                <a:buNone/>
              </a:pPr>
              <a:r>
                <a:rPr b="0" i="0" lang="el-GR" sz="1200" u="none" cap="none" strike="noStrike">
                  <a:solidFill>
                    <a:schemeClr val="lt1"/>
                  </a:solidFill>
                  <a:latin typeface="Calibri"/>
                  <a:ea typeface="Calibri"/>
                  <a:cs typeface="Calibri"/>
                  <a:sym typeface="Calibri"/>
                </a:rPr>
                <a:t>Καμία πρόοδος#</a:t>
              </a:r>
              <a:endParaRPr b="0" i="0" sz="1200" u="none" cap="none" strike="noStrike">
                <a:solidFill>
                  <a:schemeClr val="lt1"/>
                </a:solidFill>
                <a:latin typeface="Arial"/>
                <a:ea typeface="Arial"/>
                <a:cs typeface="Arial"/>
                <a:sym typeface="Arial"/>
              </a:endParaRPr>
            </a:p>
          </p:txBody>
        </p:sp>
        <p:sp>
          <p:nvSpPr>
            <p:cNvPr id="162" name="Google Shape;162;p24"/>
            <p:cNvSpPr/>
            <p:nvPr/>
          </p:nvSpPr>
          <p:spPr>
            <a:xfrm>
              <a:off x="5749330" y="520826"/>
              <a:ext cx="1680273" cy="2513733"/>
            </a:xfrm>
            <a:prstGeom prst="rect">
              <a:avLst/>
            </a:prstGeom>
            <a:solidFill>
              <a:srgbClr val="DDDDDD">
                <a:alpha val="89411"/>
              </a:srgbClr>
            </a:solidFill>
            <a:ln cap="flat" cmpd="sng" w="25400">
              <a:solidFill>
                <a:srgbClr val="595959">
                  <a:alpha val="89411"/>
                </a:srgbClr>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3" name="Google Shape;163;p24"/>
            <p:cNvSpPr txBox="1"/>
            <p:nvPr/>
          </p:nvSpPr>
          <p:spPr>
            <a:xfrm>
              <a:off x="5749330" y="520826"/>
              <a:ext cx="1680273" cy="2513733"/>
            </a:xfrm>
            <a:prstGeom prst="rect">
              <a:avLst/>
            </a:prstGeom>
            <a:noFill/>
            <a:ln>
              <a:noFill/>
            </a:ln>
          </p:spPr>
          <p:txBody>
            <a:bodyPr anchorCtr="0" anchor="t" bIns="96000" lIns="64000" spcFirstLastPara="1" rIns="85325" wrap="square" tIns="64000">
              <a:noAutofit/>
            </a:bodyPr>
            <a:lstStyle/>
            <a:p>
              <a:pPr indent="-114300" lvl="1" marL="114300" marR="0" rtl="0" algn="l">
                <a:lnSpc>
                  <a:spcPct val="90000"/>
                </a:lnSpc>
                <a:spcBef>
                  <a:spcPts val="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17 – Συνεργασίες προς εξυπηρέτηση των στόχων</a:t>
              </a:r>
              <a:endParaRPr b="0" i="0" sz="1200" u="none" cap="none" strike="noStrike">
                <a:solidFill>
                  <a:srgbClr val="000000"/>
                </a:solidFill>
                <a:latin typeface="Arial"/>
                <a:ea typeface="Arial"/>
                <a:cs typeface="Arial"/>
                <a:sym typeface="Arial"/>
              </a:endParaRPr>
            </a:p>
            <a:p>
              <a:pPr indent="-114300" lvl="1" marL="114300" marR="0" rtl="0" algn="l">
                <a:lnSpc>
                  <a:spcPct val="90000"/>
                </a:lnSpc>
                <a:spcBef>
                  <a:spcPts val="18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6 - Καθαρό νερό και αποχέτευση</a:t>
              </a:r>
              <a:endParaRPr b="0" i="0" sz="1200" u="none" cap="none" strike="noStrike">
                <a:solidFill>
                  <a:srgbClr val="000000"/>
                </a:solidFill>
                <a:latin typeface="Arial"/>
                <a:ea typeface="Arial"/>
                <a:cs typeface="Arial"/>
                <a:sym typeface="Arial"/>
              </a:endParaRPr>
            </a:p>
            <a:p>
              <a:pPr indent="-114300" lvl="1" marL="114300" marR="0" rtl="0" algn="l">
                <a:lnSpc>
                  <a:spcPct val="90000"/>
                </a:lnSpc>
                <a:spcBef>
                  <a:spcPts val="18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ΣΒΑ 15 –Ζωή στην ύπαιθρο</a:t>
              </a:r>
              <a:endParaRPr b="0" i="0" sz="1200" u="none" cap="none" strike="noStrike">
                <a:solidFill>
                  <a:srgbClr val="000000"/>
                </a:solidFill>
                <a:latin typeface="Arial"/>
                <a:ea typeface="Arial"/>
                <a:cs typeface="Arial"/>
                <a:sym typeface="Arial"/>
              </a:endParaRPr>
            </a:p>
          </p:txBody>
        </p:sp>
      </p:grpSp>
      <p:sp>
        <p:nvSpPr>
          <p:cNvPr id="164" name="Google Shape;164;p24"/>
          <p:cNvSpPr txBox="1"/>
          <p:nvPr/>
        </p:nvSpPr>
        <p:spPr>
          <a:xfrm>
            <a:off x="466164" y="4197255"/>
            <a:ext cx="8390964" cy="715540"/>
          </a:xfrm>
          <a:prstGeom prst="rect">
            <a:avLst/>
          </a:prstGeom>
          <a:noFill/>
          <a:ln>
            <a:noFill/>
          </a:ln>
        </p:spPr>
        <p:txBody>
          <a:bodyPr anchorCtr="0" anchor="t" bIns="45700" lIns="91425" spcFirstLastPara="1" rIns="91425" wrap="square" tIns="45700">
            <a:spAutoFit/>
          </a:bodyPr>
          <a:lstStyle/>
          <a:p>
            <a:pPr indent="-171450" lvl="0" marL="171450" marR="0" rtl="0" algn="l">
              <a:lnSpc>
                <a:spcPct val="100000"/>
              </a:lnSpc>
              <a:spcBef>
                <a:spcPts val="0"/>
              </a:spcBef>
              <a:spcAft>
                <a:spcPts val="0"/>
              </a:spcAft>
              <a:buClr>
                <a:srgbClr val="000000"/>
              </a:buClr>
              <a:buSzPts val="1000"/>
              <a:buFont typeface="Arial"/>
              <a:buChar char="•"/>
            </a:pPr>
            <a:r>
              <a:rPr b="0" i="0" lang="el-GR" sz="1000" u="none" cap="none" strike="noStrike">
                <a:solidFill>
                  <a:schemeClr val="dk1"/>
                </a:solidFill>
                <a:latin typeface="Questrial"/>
                <a:ea typeface="Questrial"/>
                <a:cs typeface="Questrial"/>
                <a:sym typeface="Questrial"/>
              </a:rPr>
              <a:t>* Τα δεδομένα για τη φτώχεια δεν λαμβάνουν υπόψη τον πλήρη αντίκτυπο του COVID-19· Η καθαρή ενέργεια επηρεάζεται θετικά από τη σημαντική μείωση της κατανάλωσης ενέργειας λόγω του COVID-19·</a:t>
            </a:r>
            <a:endParaRPr/>
          </a:p>
          <a:p>
            <a:pPr indent="-171450" lvl="0" marL="171450" marR="0" rtl="0" algn="l">
              <a:lnSpc>
                <a:spcPct val="100000"/>
              </a:lnSpc>
              <a:spcBef>
                <a:spcPts val="0"/>
              </a:spcBef>
              <a:spcAft>
                <a:spcPts val="0"/>
              </a:spcAft>
              <a:buClr>
                <a:srgbClr val="000000"/>
              </a:buClr>
              <a:buSzPts val="1000"/>
              <a:buFont typeface="Arial"/>
              <a:buChar char="•"/>
            </a:pPr>
            <a:r>
              <a:rPr b="0" i="0" lang="el-GR" sz="1000" u="none" cap="none" strike="noStrike">
                <a:solidFill>
                  <a:schemeClr val="dk1"/>
                </a:solidFill>
                <a:latin typeface="Questrial"/>
                <a:ea typeface="Questrial"/>
                <a:cs typeface="Questrial"/>
                <a:sym typeface="Questrial"/>
              </a:rPr>
              <a:t># έχουν σχεδόν ίσο αριθμό βιώσιμων και μη βιώσιμων εξελίξεων</a:t>
            </a:r>
            <a:br>
              <a:rPr b="0" i="0" lang="el-GR" sz="1050" u="none" cap="none" strike="noStrike">
                <a:solidFill>
                  <a:schemeClr val="dk1"/>
                </a:solidFill>
                <a:latin typeface="Calibri"/>
                <a:ea typeface="Calibri"/>
                <a:cs typeface="Calibri"/>
                <a:sym typeface="Calibri"/>
              </a:rPr>
            </a:br>
            <a:endParaRPr b="0" i="0" sz="1050" u="none" cap="none" strike="noStrike">
              <a:solidFill>
                <a:schemeClr val="dk1"/>
              </a:solidFill>
              <a:latin typeface="Arial"/>
              <a:ea typeface="Arial"/>
              <a:cs typeface="Arial"/>
              <a:sym typeface="Arial"/>
            </a:endParaRPr>
          </a:p>
        </p:txBody>
      </p:sp>
      <p:sp>
        <p:nvSpPr>
          <p:cNvPr id="165" name="Google Shape;165;p24"/>
          <p:cNvSpPr txBox="1"/>
          <p:nvPr/>
        </p:nvSpPr>
        <p:spPr>
          <a:xfrm>
            <a:off x="299674" y="4663059"/>
            <a:ext cx="5007550" cy="30008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350"/>
              <a:buFont typeface="Arial"/>
              <a:buNone/>
            </a:pPr>
            <a:r>
              <a:rPr b="0" i="0" lang="el-GR" sz="1350" u="sng" cap="none" strike="noStrike">
                <a:solidFill>
                  <a:schemeClr val="hlink"/>
                </a:solidFill>
                <a:latin typeface="Calibri"/>
                <a:ea typeface="Calibri"/>
                <a:cs typeface="Calibri"/>
                <a:sym typeface="Calibri"/>
                <a:hlinkClick r:id="rId3"/>
              </a:rPr>
              <a:t>https://ec.europa.eu/eurostat/web/sdi/key-findings</a:t>
            </a:r>
            <a:r>
              <a:rPr b="0" i="0" lang="el-GR" sz="1350" u="none" cap="none" strike="noStrike">
                <a:solidFill>
                  <a:srgbClr val="000000"/>
                </a:solidFill>
                <a:latin typeface="Calibri"/>
                <a:ea typeface="Calibri"/>
                <a:cs typeface="Calibri"/>
                <a:sym typeface="Calibri"/>
              </a:rPr>
              <a:t> </a:t>
            </a:r>
            <a:endParaRPr b="0" i="0" sz="1050" u="none" cap="none" strike="noStrike">
              <a:solidFill>
                <a:srgbClr val="000000"/>
              </a:solidFill>
              <a:latin typeface="Arial"/>
              <a:ea typeface="Arial"/>
              <a:cs typeface="Arial"/>
              <a:sym typeface="Arial"/>
            </a:endParaRPr>
          </a:p>
        </p:txBody>
      </p:sp>
      <p:sp>
        <p:nvSpPr>
          <p:cNvPr id="166" name="Google Shape;166;p24"/>
          <p:cNvSpPr txBox="1"/>
          <p:nvPr/>
        </p:nvSpPr>
        <p:spPr>
          <a:xfrm>
            <a:off x="297112" y="708148"/>
            <a:ext cx="8557454" cy="276999"/>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500"/>
              <a:buFont typeface="Arial"/>
              <a:buNone/>
            </a:pPr>
            <a:r>
              <a:rPr b="1" i="0" lang="el-GR" sz="2500" u="none" cap="none" strike="noStrike">
                <a:solidFill>
                  <a:srgbClr val="385623"/>
                </a:solidFill>
                <a:latin typeface="Questrial"/>
                <a:ea typeface="Questrial"/>
                <a:cs typeface="Questrial"/>
                <a:sym typeface="Questrial"/>
              </a:rPr>
              <a:t>5. Πρόοδος στην εφαρμογή των ΣΒΑ στην ΕΕ (συν.)</a:t>
            </a:r>
            <a:endParaRPr b="0" i="0" sz="1400" u="none" cap="none" strike="noStrike">
              <a:solidFill>
                <a:srgbClr val="000000"/>
              </a:solidFill>
              <a:latin typeface="Arial"/>
              <a:ea typeface="Arial"/>
              <a:cs typeface="Arial"/>
              <a:sym typeface="Arial"/>
            </a:endParaRPr>
          </a:p>
        </p:txBody>
      </p:sp>
      <p:sp>
        <p:nvSpPr>
          <p:cNvPr id="167" name="Google Shape;167;p24"/>
          <p:cNvSpPr/>
          <p:nvPr/>
        </p:nvSpPr>
        <p:spPr>
          <a:xfrm>
            <a:off x="3839" y="-269081"/>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168" name="Google Shape;168;p24"/>
          <p:cNvPicPr preferRelativeResize="0"/>
          <p:nvPr/>
        </p:nvPicPr>
        <p:blipFill rotWithShape="1">
          <a:blip r:embed="rId4">
            <a:alphaModFix/>
          </a:blip>
          <a:srcRect b="0" l="0" r="0" t="0"/>
          <a:stretch/>
        </p:blipFill>
        <p:spPr>
          <a:xfrm>
            <a:off x="3839" y="-269128"/>
            <a:ext cx="702694" cy="70269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5"/>
          <p:cNvSpPr txBox="1"/>
          <p:nvPr/>
        </p:nvSpPr>
        <p:spPr>
          <a:xfrm>
            <a:off x="99800" y="1006325"/>
            <a:ext cx="8852813" cy="81556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0" i="0" lang="el-GR" sz="1600" u="none" cap="none" strike="noStrike">
                <a:solidFill>
                  <a:srgbClr val="385623"/>
                </a:solidFill>
                <a:latin typeface="Questrial"/>
                <a:ea typeface="Questrial"/>
                <a:cs typeface="Questrial"/>
                <a:sym typeface="Questrial"/>
              </a:rPr>
              <a:t>Οι πολιτικές γεωργικής και αγροτικής ανάπτυξης της ΕΕ συμβάλλουν κυρίως στους ακόλουθους ΣΒΑ:</a:t>
            </a:r>
            <a:endParaRPr b="0" i="0" sz="1400" u="none" cap="none" strike="noStrike">
              <a:solidFill>
                <a:srgbClr val="000000"/>
              </a:solidFill>
              <a:latin typeface="Arial"/>
              <a:ea typeface="Arial"/>
              <a:cs typeface="Arial"/>
              <a:sym typeface="Arial"/>
            </a:endParaRPr>
          </a:p>
        </p:txBody>
      </p:sp>
      <p:sp>
        <p:nvSpPr>
          <p:cNvPr id="174" name="Google Shape;174;p25"/>
          <p:cNvSpPr txBox="1"/>
          <p:nvPr/>
        </p:nvSpPr>
        <p:spPr>
          <a:xfrm>
            <a:off x="291193" y="4584273"/>
            <a:ext cx="8479631" cy="5078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350"/>
              <a:buFont typeface="Arial"/>
              <a:buNone/>
            </a:pPr>
            <a:r>
              <a:rPr b="0" i="0" lang="el-GR" sz="1350" u="sng" cap="none" strike="noStrike">
                <a:solidFill>
                  <a:schemeClr val="hlink"/>
                </a:solidFill>
                <a:latin typeface="Calibri"/>
                <a:ea typeface="Calibri"/>
                <a:cs typeface="Calibri"/>
                <a:sym typeface="Calibri"/>
                <a:hlinkClick r:id="rId3"/>
              </a:rPr>
              <a:t>https://agriculture.ec.europa.eu/international/international-cooperation/international-organisations/un-sustainable-development-goals_en</a:t>
            </a:r>
            <a:endParaRPr b="0" i="0" sz="1050" u="none" cap="none" strike="noStrike">
              <a:solidFill>
                <a:srgbClr val="000000"/>
              </a:solidFill>
              <a:latin typeface="Arial"/>
              <a:ea typeface="Arial"/>
              <a:cs typeface="Arial"/>
              <a:sym typeface="Arial"/>
            </a:endParaRPr>
          </a:p>
        </p:txBody>
      </p:sp>
      <p:sp>
        <p:nvSpPr>
          <p:cNvPr id="175" name="Google Shape;175;p25"/>
          <p:cNvSpPr txBox="1"/>
          <p:nvPr/>
        </p:nvSpPr>
        <p:spPr>
          <a:xfrm>
            <a:off x="291193" y="876414"/>
            <a:ext cx="8479631" cy="276999"/>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600"/>
              <a:buFont typeface="Arial"/>
              <a:buNone/>
            </a:pPr>
            <a:r>
              <a:rPr b="1" i="0" lang="el-GR" sz="2600" u="none" cap="none" strike="noStrike">
                <a:solidFill>
                  <a:srgbClr val="385623"/>
                </a:solidFill>
                <a:latin typeface="Questrial"/>
                <a:ea typeface="Questrial"/>
                <a:cs typeface="Questrial"/>
                <a:sym typeface="Questrial"/>
              </a:rPr>
              <a:t>6. Πολιτική αγροτικής ανάπτυξης της ΕΕ και ΣΒΑ</a:t>
            </a:r>
            <a:endParaRPr b="0" i="0" sz="1400" u="none" cap="none" strike="noStrike">
              <a:solidFill>
                <a:srgbClr val="000000"/>
              </a:solidFill>
              <a:latin typeface="Arial"/>
              <a:ea typeface="Arial"/>
              <a:cs typeface="Arial"/>
              <a:sym typeface="Arial"/>
            </a:endParaRPr>
          </a:p>
        </p:txBody>
      </p:sp>
      <p:grpSp>
        <p:nvGrpSpPr>
          <p:cNvPr id="176" name="Google Shape;176;p25"/>
          <p:cNvGrpSpPr/>
          <p:nvPr/>
        </p:nvGrpSpPr>
        <p:grpSpPr>
          <a:xfrm>
            <a:off x="2076353" y="1650202"/>
            <a:ext cx="5154336" cy="2775626"/>
            <a:chOff x="1127850" y="0"/>
            <a:chExt cx="5154336" cy="2775626"/>
          </a:xfrm>
        </p:grpSpPr>
        <p:sp>
          <p:nvSpPr>
            <p:cNvPr id="177" name="Google Shape;177;p25"/>
            <p:cNvSpPr/>
            <p:nvPr/>
          </p:nvSpPr>
          <p:spPr>
            <a:xfrm rot="10800000">
              <a:off x="1345444" y="0"/>
              <a:ext cx="4927675" cy="453322"/>
            </a:xfrm>
            <a:prstGeom prst="homePlate">
              <a:avLst>
                <a:gd fmla="val 50000" name="adj"/>
              </a:avLst>
            </a:prstGeom>
            <a:solidFill>
              <a:srgbClr val="42424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25"/>
            <p:cNvSpPr txBox="1"/>
            <p:nvPr/>
          </p:nvSpPr>
          <p:spPr>
            <a:xfrm>
              <a:off x="1458774" y="0"/>
              <a:ext cx="4814345" cy="453322"/>
            </a:xfrm>
            <a:prstGeom prst="rect">
              <a:avLst/>
            </a:prstGeom>
            <a:noFill/>
            <a:ln>
              <a:noFill/>
            </a:ln>
          </p:spPr>
          <p:txBody>
            <a:bodyPr anchorCtr="0" anchor="ctr" bIns="57150" lIns="199900" spcFirstLastPara="1" rIns="106675" wrap="square" tIns="57150">
              <a:noAutofit/>
            </a:bodyPr>
            <a:lstStyle/>
            <a:p>
              <a:pPr indent="0" lvl="0" marL="0" marR="0" rtl="0" algn="ctr">
                <a:lnSpc>
                  <a:spcPct val="90000"/>
                </a:lnSpc>
                <a:spcBef>
                  <a:spcPts val="0"/>
                </a:spcBef>
                <a:spcAft>
                  <a:spcPts val="0"/>
                </a:spcAft>
                <a:buClr>
                  <a:srgbClr val="000000"/>
                </a:buClr>
                <a:buSzPts val="1500"/>
                <a:buFont typeface="Arial"/>
                <a:buNone/>
              </a:pPr>
              <a:r>
                <a:rPr b="0" i="0" lang="el-GR" sz="1500" u="none" cap="none" strike="noStrike">
                  <a:solidFill>
                    <a:schemeClr val="lt1"/>
                  </a:solidFill>
                  <a:latin typeface="Arial"/>
                  <a:ea typeface="Arial"/>
                  <a:cs typeface="Arial"/>
                  <a:sym typeface="Arial"/>
                </a:rPr>
                <a:t>ΣΒΑ 2 – Μηδενική πείνα</a:t>
              </a:r>
              <a:endParaRPr b="0" i="0" sz="1500" u="none" cap="none" strike="noStrike">
                <a:solidFill>
                  <a:schemeClr val="lt1"/>
                </a:solidFill>
                <a:latin typeface="Arial"/>
                <a:ea typeface="Arial"/>
                <a:cs typeface="Arial"/>
                <a:sym typeface="Arial"/>
              </a:endParaRPr>
            </a:p>
          </p:txBody>
        </p:sp>
        <p:sp>
          <p:nvSpPr>
            <p:cNvPr id="179" name="Google Shape;179;p25"/>
            <p:cNvSpPr/>
            <p:nvPr/>
          </p:nvSpPr>
          <p:spPr>
            <a:xfrm>
              <a:off x="1127850" y="1808"/>
              <a:ext cx="453322" cy="453322"/>
            </a:xfrm>
            <a:prstGeom prst="ellipse">
              <a:avLst/>
            </a:prstGeom>
            <a:solidFill>
              <a:srgbClr val="595959"/>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0" name="Google Shape;180;p25"/>
            <p:cNvSpPr/>
            <p:nvPr/>
          </p:nvSpPr>
          <p:spPr>
            <a:xfrm rot="10800000">
              <a:off x="1354511" y="581932"/>
              <a:ext cx="4927675" cy="453322"/>
            </a:xfrm>
            <a:prstGeom prst="homePlate">
              <a:avLst>
                <a:gd fmla="val 50000" name="adj"/>
              </a:avLst>
            </a:prstGeom>
            <a:solidFill>
              <a:srgbClr val="42424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1" name="Google Shape;181;p25"/>
            <p:cNvSpPr txBox="1"/>
            <p:nvPr/>
          </p:nvSpPr>
          <p:spPr>
            <a:xfrm>
              <a:off x="1467841" y="581932"/>
              <a:ext cx="4814345" cy="453322"/>
            </a:xfrm>
            <a:prstGeom prst="rect">
              <a:avLst/>
            </a:prstGeom>
            <a:noFill/>
            <a:ln>
              <a:noFill/>
            </a:ln>
          </p:spPr>
          <p:txBody>
            <a:bodyPr anchorCtr="0" anchor="ctr" bIns="57150" lIns="199900" spcFirstLastPara="1" rIns="106675" wrap="square" tIns="57150">
              <a:noAutofit/>
            </a:bodyPr>
            <a:lstStyle/>
            <a:p>
              <a:pPr indent="0" lvl="0" marL="0" marR="0" rtl="0" algn="ctr">
                <a:lnSpc>
                  <a:spcPct val="90000"/>
                </a:lnSpc>
                <a:spcBef>
                  <a:spcPts val="0"/>
                </a:spcBef>
                <a:spcAft>
                  <a:spcPts val="0"/>
                </a:spcAft>
                <a:buClr>
                  <a:srgbClr val="000000"/>
                </a:buClr>
                <a:buSzPts val="1500"/>
                <a:buFont typeface="Arial"/>
                <a:buNone/>
              </a:pPr>
              <a:r>
                <a:rPr b="0" i="0" lang="el-GR" sz="1500" u="none" cap="none" strike="noStrike">
                  <a:solidFill>
                    <a:schemeClr val="lt1"/>
                  </a:solidFill>
                  <a:latin typeface="Arial"/>
                  <a:ea typeface="Arial"/>
                  <a:cs typeface="Arial"/>
                  <a:sym typeface="Arial"/>
                </a:rPr>
                <a:t>ΣΒΑ 1 – Καμία φτώχεια</a:t>
              </a:r>
              <a:endParaRPr b="0" i="0" sz="1400" u="none" cap="none" strike="noStrike">
                <a:solidFill>
                  <a:srgbClr val="000000"/>
                </a:solidFill>
                <a:latin typeface="Arial"/>
                <a:ea typeface="Arial"/>
                <a:cs typeface="Arial"/>
                <a:sym typeface="Arial"/>
              </a:endParaRPr>
            </a:p>
          </p:txBody>
        </p:sp>
        <p:sp>
          <p:nvSpPr>
            <p:cNvPr id="182" name="Google Shape;182;p25"/>
            <p:cNvSpPr/>
            <p:nvPr/>
          </p:nvSpPr>
          <p:spPr>
            <a:xfrm>
              <a:off x="1127850" y="581932"/>
              <a:ext cx="453322" cy="453322"/>
            </a:xfrm>
            <a:prstGeom prst="ellipse">
              <a:avLst/>
            </a:prstGeom>
            <a:solidFill>
              <a:srgbClr val="595959"/>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25"/>
            <p:cNvSpPr/>
            <p:nvPr/>
          </p:nvSpPr>
          <p:spPr>
            <a:xfrm rot="10800000">
              <a:off x="1354511" y="1162056"/>
              <a:ext cx="4927675" cy="453322"/>
            </a:xfrm>
            <a:prstGeom prst="homePlate">
              <a:avLst>
                <a:gd fmla="val 50000" name="adj"/>
              </a:avLst>
            </a:prstGeom>
            <a:solidFill>
              <a:srgbClr val="42424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25"/>
            <p:cNvSpPr txBox="1"/>
            <p:nvPr/>
          </p:nvSpPr>
          <p:spPr>
            <a:xfrm>
              <a:off x="1467841" y="1162056"/>
              <a:ext cx="4814345" cy="453322"/>
            </a:xfrm>
            <a:prstGeom prst="rect">
              <a:avLst/>
            </a:prstGeom>
            <a:noFill/>
            <a:ln>
              <a:noFill/>
            </a:ln>
          </p:spPr>
          <p:txBody>
            <a:bodyPr anchorCtr="0" anchor="ctr" bIns="57150" lIns="199900" spcFirstLastPara="1" rIns="106675" wrap="square" tIns="57150">
              <a:noAutofit/>
            </a:bodyPr>
            <a:lstStyle/>
            <a:p>
              <a:pPr indent="0" lvl="0" marL="0" marR="0" rtl="0" algn="ctr">
                <a:lnSpc>
                  <a:spcPct val="90000"/>
                </a:lnSpc>
                <a:spcBef>
                  <a:spcPts val="0"/>
                </a:spcBef>
                <a:spcAft>
                  <a:spcPts val="0"/>
                </a:spcAft>
                <a:buClr>
                  <a:srgbClr val="000000"/>
                </a:buClr>
                <a:buSzPts val="1500"/>
                <a:buFont typeface="Arial"/>
                <a:buNone/>
              </a:pPr>
              <a:r>
                <a:rPr b="0" i="0" lang="el-GR" sz="1500" u="none" cap="none" strike="noStrike">
                  <a:solidFill>
                    <a:schemeClr val="lt1"/>
                  </a:solidFill>
                  <a:latin typeface="Arial"/>
                  <a:ea typeface="Arial"/>
                  <a:cs typeface="Arial"/>
                  <a:sym typeface="Arial"/>
                </a:rPr>
                <a:t>ΣΒΑ 8 – Αξιοπρεπής εργασία και οικονομική ανάπτυξη</a:t>
              </a:r>
              <a:endParaRPr b="0" i="0" sz="1400" u="none" cap="none" strike="noStrike">
                <a:solidFill>
                  <a:srgbClr val="000000"/>
                </a:solidFill>
                <a:latin typeface="Arial"/>
                <a:ea typeface="Arial"/>
                <a:cs typeface="Arial"/>
                <a:sym typeface="Arial"/>
              </a:endParaRPr>
            </a:p>
          </p:txBody>
        </p:sp>
        <p:sp>
          <p:nvSpPr>
            <p:cNvPr id="185" name="Google Shape;185;p25"/>
            <p:cNvSpPr/>
            <p:nvPr/>
          </p:nvSpPr>
          <p:spPr>
            <a:xfrm>
              <a:off x="1127850" y="1162056"/>
              <a:ext cx="453322" cy="453322"/>
            </a:xfrm>
            <a:prstGeom prst="ellipse">
              <a:avLst/>
            </a:prstGeom>
            <a:solidFill>
              <a:srgbClr val="595959"/>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25"/>
            <p:cNvSpPr/>
            <p:nvPr/>
          </p:nvSpPr>
          <p:spPr>
            <a:xfrm rot="10800000">
              <a:off x="1354511" y="1742180"/>
              <a:ext cx="4927675" cy="453322"/>
            </a:xfrm>
            <a:prstGeom prst="homePlate">
              <a:avLst>
                <a:gd fmla="val 50000" name="adj"/>
              </a:avLst>
            </a:prstGeom>
            <a:solidFill>
              <a:srgbClr val="42424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25"/>
            <p:cNvSpPr txBox="1"/>
            <p:nvPr/>
          </p:nvSpPr>
          <p:spPr>
            <a:xfrm>
              <a:off x="1467841" y="1742180"/>
              <a:ext cx="4814345" cy="453322"/>
            </a:xfrm>
            <a:prstGeom prst="rect">
              <a:avLst/>
            </a:prstGeom>
            <a:noFill/>
            <a:ln>
              <a:noFill/>
            </a:ln>
          </p:spPr>
          <p:txBody>
            <a:bodyPr anchorCtr="0" anchor="ctr" bIns="57150" lIns="199900" spcFirstLastPara="1" rIns="106675" wrap="square" tIns="57150">
              <a:noAutofit/>
            </a:bodyPr>
            <a:lstStyle/>
            <a:p>
              <a:pPr indent="0" lvl="0" marL="0" marR="0" rtl="0" algn="ctr">
                <a:lnSpc>
                  <a:spcPct val="90000"/>
                </a:lnSpc>
                <a:spcBef>
                  <a:spcPts val="0"/>
                </a:spcBef>
                <a:spcAft>
                  <a:spcPts val="0"/>
                </a:spcAft>
                <a:buClr>
                  <a:srgbClr val="000000"/>
                </a:buClr>
                <a:buSzPts val="1500"/>
                <a:buFont typeface="Arial"/>
                <a:buNone/>
              </a:pPr>
              <a:r>
                <a:rPr b="0" i="0" lang="el-GR" sz="1500" u="none" cap="none" strike="noStrike">
                  <a:solidFill>
                    <a:schemeClr val="lt1"/>
                  </a:solidFill>
                  <a:latin typeface="Arial"/>
                  <a:ea typeface="Arial"/>
                  <a:cs typeface="Arial"/>
                  <a:sym typeface="Arial"/>
                </a:rPr>
                <a:t>ΣΒΑ 12 – Υπεύθυνη κατανάλωση και παραγωγή</a:t>
              </a:r>
              <a:endParaRPr b="0" i="0" sz="1400" u="none" cap="none" strike="noStrike">
                <a:solidFill>
                  <a:srgbClr val="000000"/>
                </a:solidFill>
                <a:latin typeface="Arial"/>
                <a:ea typeface="Arial"/>
                <a:cs typeface="Arial"/>
                <a:sym typeface="Arial"/>
              </a:endParaRPr>
            </a:p>
          </p:txBody>
        </p:sp>
        <p:sp>
          <p:nvSpPr>
            <p:cNvPr id="188" name="Google Shape;188;p25"/>
            <p:cNvSpPr/>
            <p:nvPr/>
          </p:nvSpPr>
          <p:spPr>
            <a:xfrm>
              <a:off x="1127850" y="1742180"/>
              <a:ext cx="453322" cy="453322"/>
            </a:xfrm>
            <a:prstGeom prst="ellipse">
              <a:avLst/>
            </a:prstGeom>
            <a:solidFill>
              <a:srgbClr val="595959"/>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25"/>
            <p:cNvSpPr/>
            <p:nvPr/>
          </p:nvSpPr>
          <p:spPr>
            <a:xfrm rot="10800000">
              <a:off x="1354511" y="2322304"/>
              <a:ext cx="4927675" cy="453322"/>
            </a:xfrm>
            <a:prstGeom prst="homePlate">
              <a:avLst>
                <a:gd fmla="val 50000" name="adj"/>
              </a:avLst>
            </a:prstGeom>
            <a:solidFill>
              <a:srgbClr val="42424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25"/>
            <p:cNvSpPr txBox="1"/>
            <p:nvPr/>
          </p:nvSpPr>
          <p:spPr>
            <a:xfrm>
              <a:off x="1467841" y="2322304"/>
              <a:ext cx="4814345" cy="453322"/>
            </a:xfrm>
            <a:prstGeom prst="rect">
              <a:avLst/>
            </a:prstGeom>
            <a:noFill/>
            <a:ln>
              <a:noFill/>
            </a:ln>
          </p:spPr>
          <p:txBody>
            <a:bodyPr anchorCtr="0" anchor="ctr" bIns="57150" lIns="199900" spcFirstLastPara="1" rIns="106675" wrap="square" tIns="57150">
              <a:noAutofit/>
            </a:bodyPr>
            <a:lstStyle/>
            <a:p>
              <a:pPr indent="0" lvl="0" marL="0" marR="0" rtl="0" algn="ctr">
                <a:lnSpc>
                  <a:spcPct val="90000"/>
                </a:lnSpc>
                <a:spcBef>
                  <a:spcPts val="0"/>
                </a:spcBef>
                <a:spcAft>
                  <a:spcPts val="0"/>
                </a:spcAft>
                <a:buClr>
                  <a:srgbClr val="000000"/>
                </a:buClr>
                <a:buSzPts val="1500"/>
                <a:buFont typeface="Arial"/>
                <a:buNone/>
              </a:pPr>
              <a:r>
                <a:rPr b="0" i="0" lang="el-GR" sz="1500" u="none" cap="none" strike="noStrike">
                  <a:solidFill>
                    <a:schemeClr val="lt1"/>
                  </a:solidFill>
                  <a:latin typeface="Arial"/>
                  <a:ea typeface="Arial"/>
                  <a:cs typeface="Arial"/>
                  <a:sym typeface="Arial"/>
                </a:rPr>
                <a:t>ΣΒΑ 15 – Ζωή στην ύπαιθρο</a:t>
              </a:r>
              <a:endParaRPr b="0" i="0" sz="1500" u="none" cap="none" strike="noStrike">
                <a:solidFill>
                  <a:schemeClr val="lt1"/>
                </a:solidFill>
                <a:latin typeface="Arial"/>
                <a:ea typeface="Arial"/>
                <a:cs typeface="Arial"/>
                <a:sym typeface="Arial"/>
              </a:endParaRPr>
            </a:p>
          </p:txBody>
        </p:sp>
        <p:sp>
          <p:nvSpPr>
            <p:cNvPr id="191" name="Google Shape;191;p25"/>
            <p:cNvSpPr/>
            <p:nvPr/>
          </p:nvSpPr>
          <p:spPr>
            <a:xfrm>
              <a:off x="1127850" y="2322304"/>
              <a:ext cx="453322" cy="453322"/>
            </a:xfrm>
            <a:prstGeom prst="ellipse">
              <a:avLst/>
            </a:prstGeom>
            <a:solidFill>
              <a:srgbClr val="595959"/>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92" name="Google Shape;192;p25"/>
          <p:cNvSpPr/>
          <p:nvPr/>
        </p:nvSpPr>
        <p:spPr>
          <a:xfrm>
            <a:off x="0" y="0"/>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193" name="Google Shape;193;p25"/>
          <p:cNvPicPr preferRelativeResize="0"/>
          <p:nvPr/>
        </p:nvPicPr>
        <p:blipFill rotWithShape="1">
          <a:blip r:embed="rId4">
            <a:alphaModFix/>
          </a:blip>
          <a:srcRect b="0" l="0" r="0" t="0"/>
          <a:stretch/>
        </p:blipFill>
        <p:spPr>
          <a:xfrm>
            <a:off x="0" y="8495"/>
            <a:ext cx="702694" cy="70269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6"/>
          <p:cNvSpPr txBox="1"/>
          <p:nvPr/>
        </p:nvSpPr>
        <p:spPr>
          <a:xfrm>
            <a:off x="256229" y="4683347"/>
            <a:ext cx="8479631" cy="30008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350"/>
              <a:buFont typeface="Arial"/>
              <a:buNone/>
            </a:pPr>
            <a:r>
              <a:rPr b="0" i="0" lang="el-GR" sz="1350" u="sng" cap="none" strike="noStrike">
                <a:solidFill>
                  <a:schemeClr val="hlink"/>
                </a:solidFill>
                <a:latin typeface="Calibri"/>
                <a:ea typeface="Calibri"/>
                <a:cs typeface="Calibri"/>
                <a:sym typeface="Calibri"/>
                <a:hlinkClick r:id="rId3"/>
              </a:rPr>
              <a:t>https://unglobalcompact.org/take-action/action/food</a:t>
            </a:r>
            <a:r>
              <a:rPr b="0" i="0" lang="el-GR" sz="1350" u="sng" cap="none" strike="noStrike">
                <a:solidFill>
                  <a:srgbClr val="0000FF"/>
                </a:solidFill>
                <a:latin typeface="Calibri"/>
                <a:ea typeface="Calibri"/>
                <a:cs typeface="Calibri"/>
                <a:sym typeface="Calibri"/>
              </a:rPr>
              <a:t> </a:t>
            </a:r>
            <a:endParaRPr b="0" i="0" sz="1050" u="none" cap="none" strike="noStrike">
              <a:solidFill>
                <a:srgbClr val="000000"/>
              </a:solidFill>
              <a:latin typeface="Arial"/>
              <a:ea typeface="Arial"/>
              <a:cs typeface="Arial"/>
              <a:sym typeface="Arial"/>
            </a:endParaRPr>
          </a:p>
        </p:txBody>
      </p:sp>
      <p:sp>
        <p:nvSpPr>
          <p:cNvPr id="199" name="Google Shape;199;p26"/>
          <p:cNvSpPr txBox="1"/>
          <p:nvPr/>
        </p:nvSpPr>
        <p:spPr>
          <a:xfrm>
            <a:off x="244544" y="837723"/>
            <a:ext cx="8845454" cy="588346"/>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2600"/>
              <a:buFont typeface="Arial"/>
              <a:buNone/>
            </a:pPr>
            <a:r>
              <a:rPr b="1" i="0" lang="el-GR" sz="2600" u="none" cap="none" strike="noStrike">
                <a:solidFill>
                  <a:srgbClr val="385623"/>
                </a:solidFill>
                <a:latin typeface="Questrial"/>
                <a:ea typeface="Questrial"/>
                <a:cs typeface="Questrial"/>
                <a:sym typeface="Questrial"/>
              </a:rPr>
              <a:t>7. Εφαρμογή των ΣΒΑ - αρχές επιχειρηματικότητας στο χώρο των τροφίμων και της γεωργίας</a:t>
            </a:r>
            <a:endParaRPr b="0" i="0" sz="1400" u="none" cap="none" strike="noStrike">
              <a:solidFill>
                <a:srgbClr val="000000"/>
              </a:solidFill>
              <a:latin typeface="Arial"/>
              <a:ea typeface="Arial"/>
              <a:cs typeface="Arial"/>
              <a:sym typeface="Arial"/>
            </a:endParaRPr>
          </a:p>
        </p:txBody>
      </p:sp>
      <p:sp>
        <p:nvSpPr>
          <p:cNvPr id="200" name="Google Shape;200;p26"/>
          <p:cNvSpPr txBox="1"/>
          <p:nvPr/>
        </p:nvSpPr>
        <p:spPr>
          <a:xfrm>
            <a:off x="408140" y="1473640"/>
            <a:ext cx="8327720" cy="3253927"/>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07000"/>
              </a:lnSpc>
              <a:spcBef>
                <a:spcPts val="0"/>
              </a:spcBef>
              <a:spcAft>
                <a:spcPts val="0"/>
              </a:spcAft>
              <a:buClr>
                <a:srgbClr val="000000"/>
              </a:buClr>
              <a:buSzPts val="1600"/>
              <a:buFont typeface="Arial"/>
              <a:buAutoNum type="arabicPeriod"/>
            </a:pPr>
            <a:r>
              <a:rPr b="1" i="0" lang="el-GR" sz="1600" u="none" cap="none" strike="noStrike">
                <a:solidFill>
                  <a:schemeClr val="dk1"/>
                </a:solidFill>
                <a:latin typeface="Questrial"/>
                <a:ea typeface="Questrial"/>
                <a:cs typeface="Questrial"/>
                <a:sym typeface="Questrial"/>
              </a:rPr>
              <a:t>Στόχευε στην επισιτιστική ασφάλεια, την υγεία και τη διατροφή</a:t>
            </a:r>
            <a:r>
              <a:rPr b="0" i="0" lang="el-GR" sz="1600" u="none" cap="none" strike="noStrike">
                <a:solidFill>
                  <a:schemeClr val="dk1"/>
                </a:solidFill>
                <a:latin typeface="Questrial"/>
                <a:ea typeface="Questrial"/>
                <a:cs typeface="Questrial"/>
                <a:sym typeface="Questrial"/>
              </a:rPr>
              <a:t>:</a:t>
            </a:r>
            <a:endParaRPr/>
          </a:p>
          <a:p>
            <a:pPr indent="0" lvl="0" marL="0" marR="0" rtl="0" algn="just">
              <a:lnSpc>
                <a:spcPct val="107000"/>
              </a:lnSpc>
              <a:spcBef>
                <a:spcPts val="0"/>
              </a:spcBef>
              <a:spcAft>
                <a:spcPts val="0"/>
              </a:spcAft>
              <a:buNone/>
            </a:pPr>
            <a:r>
              <a:rPr b="0" i="0" lang="el-GR" sz="1600" u="none" cap="none" strike="noStrike">
                <a:solidFill>
                  <a:schemeClr val="dk1"/>
                </a:solidFill>
                <a:latin typeface="Questrial"/>
                <a:ea typeface="Questrial"/>
                <a:cs typeface="Questrial"/>
                <a:sym typeface="Questrial"/>
              </a:rPr>
              <a:t>«Οι επιχειρήσεις θα πρέπει να υποστηρίζουν συστήματα τροφίμων και γεωργίας που βελτιστοποιούν την παραγωγή και ελαχιστοποιούν τα απόβλητα, για την παροχή διατροφής και την προαγωγή της υγείας για όλους τους ανθρώπους»</a:t>
            </a:r>
            <a:endParaRPr/>
          </a:p>
          <a:p>
            <a:pPr indent="-342900" lvl="0" marL="342900" marR="0" rtl="0" algn="just">
              <a:lnSpc>
                <a:spcPct val="107000"/>
              </a:lnSpc>
              <a:spcBef>
                <a:spcPts val="0"/>
              </a:spcBef>
              <a:spcAft>
                <a:spcPts val="0"/>
              </a:spcAft>
              <a:buClr>
                <a:srgbClr val="000000"/>
              </a:buClr>
              <a:buSzPts val="1600"/>
              <a:buFont typeface="Arial"/>
              <a:buAutoNum type="arabicPeriod" startAt="2"/>
            </a:pPr>
            <a:r>
              <a:rPr b="1" i="0" lang="el-GR" sz="1600" u="none" cap="none" strike="noStrike">
                <a:solidFill>
                  <a:schemeClr val="dk1"/>
                </a:solidFill>
                <a:latin typeface="Questrial"/>
                <a:ea typeface="Questrial"/>
                <a:cs typeface="Questrial"/>
                <a:sym typeface="Questrial"/>
              </a:rPr>
              <a:t>Δείξε περιβαλλοντική υπευθυνότητα:</a:t>
            </a:r>
            <a:endParaRPr/>
          </a:p>
          <a:p>
            <a:pPr indent="0" lvl="1" marL="0" marR="0" rtl="0" algn="just">
              <a:lnSpc>
                <a:spcPct val="107000"/>
              </a:lnSpc>
              <a:spcBef>
                <a:spcPts val="0"/>
              </a:spcBef>
              <a:spcAft>
                <a:spcPts val="0"/>
              </a:spcAft>
              <a:buNone/>
            </a:pPr>
            <a:r>
              <a:rPr b="0" i="0" lang="el-GR" sz="1600" u="none" cap="none" strike="noStrike">
                <a:solidFill>
                  <a:schemeClr val="dk1"/>
                </a:solidFill>
                <a:latin typeface="Questrial"/>
                <a:ea typeface="Questrial"/>
                <a:cs typeface="Questrial"/>
                <a:sym typeface="Questrial"/>
              </a:rPr>
              <a:t>«Οι επιχειρήσεις θα πρέπει να υποστηρίξουν τη βιώσιμη εντατικοποίηση των συστημάτων τροφίμων για την κάλυψη των παγκόσμιων αναγκών με τη διαχείριση της γεωργίας, της κτηνοτροφίας, της αλιείας και της δασοκομίας με υπευθυνότητα. Θα πρέπει να προστατεύουν και να βελτιώνουν το περιβάλλον». </a:t>
            </a:r>
            <a:endParaRPr/>
          </a:p>
          <a:p>
            <a:pPr indent="-342900" lvl="0" marL="342900" marR="0" rtl="0" algn="just">
              <a:lnSpc>
                <a:spcPct val="107000"/>
              </a:lnSpc>
              <a:spcBef>
                <a:spcPts val="0"/>
              </a:spcBef>
              <a:spcAft>
                <a:spcPts val="0"/>
              </a:spcAft>
              <a:buClr>
                <a:srgbClr val="000000"/>
              </a:buClr>
              <a:buSzPts val="1600"/>
              <a:buFont typeface="Arial"/>
              <a:buAutoNum type="arabicPeriod" startAt="2"/>
            </a:pPr>
            <a:r>
              <a:rPr b="1" i="0" lang="el-GR" sz="1600" u="none" cap="none" strike="noStrike">
                <a:solidFill>
                  <a:schemeClr val="dk1"/>
                </a:solidFill>
                <a:latin typeface="Questrial"/>
                <a:ea typeface="Questrial"/>
                <a:cs typeface="Questrial"/>
                <a:sym typeface="Questrial"/>
              </a:rPr>
              <a:t>Διασφάλισε την οικονομική βιωσιμότητα και την κοινή αξία:</a:t>
            </a:r>
            <a:endParaRPr/>
          </a:p>
          <a:p>
            <a:pPr indent="0" lvl="0" marL="0" marR="0" rtl="0" algn="just">
              <a:lnSpc>
                <a:spcPct val="107000"/>
              </a:lnSpc>
              <a:spcBef>
                <a:spcPts val="0"/>
              </a:spcBef>
              <a:spcAft>
                <a:spcPts val="0"/>
              </a:spcAft>
              <a:buNone/>
            </a:pPr>
            <a:r>
              <a:rPr b="0" i="0" lang="el-GR" sz="1600" u="none" cap="none" strike="noStrike">
                <a:solidFill>
                  <a:schemeClr val="dk1"/>
                </a:solidFill>
                <a:latin typeface="Questrial"/>
                <a:ea typeface="Questrial"/>
                <a:cs typeface="Questrial"/>
                <a:sym typeface="Questrial"/>
              </a:rPr>
              <a:t>«Οι επιχειρήσεις θα πρέπει να δημιουργούν, να προσφέρουν και να μοιράζονται την αξία σε ολόκληρη την αλυσίδα τροφίμων και γεωργίας - από τους αγρότες έως τους καταναλωτές».</a:t>
            </a:r>
            <a:endParaRPr b="0" i="0" sz="1400" u="none" cap="none" strike="noStrike">
              <a:solidFill>
                <a:schemeClr val="dk1"/>
              </a:solidFill>
              <a:latin typeface="Arial"/>
              <a:ea typeface="Arial"/>
              <a:cs typeface="Arial"/>
              <a:sym typeface="Arial"/>
            </a:endParaRPr>
          </a:p>
        </p:txBody>
      </p:sp>
      <p:sp>
        <p:nvSpPr>
          <p:cNvPr id="201" name="Google Shape;201;p26"/>
          <p:cNvSpPr/>
          <p:nvPr/>
        </p:nvSpPr>
        <p:spPr>
          <a:xfrm>
            <a:off x="0" y="12918"/>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202" name="Google Shape;202;p26"/>
          <p:cNvPicPr preferRelativeResize="0"/>
          <p:nvPr/>
        </p:nvPicPr>
        <p:blipFill rotWithShape="1">
          <a:blip r:embed="rId4">
            <a:alphaModFix/>
          </a:blip>
          <a:srcRect b="0" l="0" r="0" t="0"/>
          <a:stretch/>
        </p:blipFill>
        <p:spPr>
          <a:xfrm>
            <a:off x="-9370" y="0"/>
            <a:ext cx="702694" cy="70269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7"/>
          <p:cNvSpPr txBox="1"/>
          <p:nvPr/>
        </p:nvSpPr>
        <p:spPr>
          <a:xfrm>
            <a:off x="332183" y="4629559"/>
            <a:ext cx="8479631" cy="30008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350"/>
              <a:buFont typeface="Arial"/>
              <a:buNone/>
            </a:pPr>
            <a:r>
              <a:rPr b="0" i="0" lang="el-GR" sz="1350" u="sng" cap="none" strike="noStrike">
                <a:solidFill>
                  <a:schemeClr val="hlink"/>
                </a:solidFill>
                <a:latin typeface="Calibri"/>
                <a:ea typeface="Calibri"/>
                <a:cs typeface="Calibri"/>
                <a:sym typeface="Calibri"/>
                <a:hlinkClick r:id="rId3"/>
              </a:rPr>
              <a:t>https://unglobalcompact.org/take-action/action/food</a:t>
            </a:r>
            <a:r>
              <a:rPr b="0" i="0" lang="el-GR" sz="1350" u="sng" cap="none" strike="noStrike">
                <a:solidFill>
                  <a:srgbClr val="0000FF"/>
                </a:solidFill>
                <a:latin typeface="Calibri"/>
                <a:ea typeface="Calibri"/>
                <a:cs typeface="Calibri"/>
                <a:sym typeface="Calibri"/>
              </a:rPr>
              <a:t> </a:t>
            </a:r>
            <a:endParaRPr b="0" i="0" sz="1050" u="none" cap="none" strike="noStrike">
              <a:solidFill>
                <a:srgbClr val="000000"/>
              </a:solidFill>
              <a:latin typeface="Arial"/>
              <a:ea typeface="Arial"/>
              <a:cs typeface="Arial"/>
              <a:sym typeface="Arial"/>
            </a:endParaRPr>
          </a:p>
        </p:txBody>
      </p:sp>
      <p:sp>
        <p:nvSpPr>
          <p:cNvPr id="208" name="Google Shape;208;p27"/>
          <p:cNvSpPr txBox="1"/>
          <p:nvPr/>
        </p:nvSpPr>
        <p:spPr>
          <a:xfrm>
            <a:off x="376239" y="818701"/>
            <a:ext cx="8479631" cy="602151"/>
          </a:xfrm>
          <a:prstGeom prst="rect">
            <a:avLst/>
          </a:prstGeom>
          <a:noFill/>
          <a:ln>
            <a:noFill/>
          </a:ln>
        </p:spPr>
        <p:txBody>
          <a:bodyPr anchorCtr="0" anchor="b" bIns="0" lIns="0" spcFirstLastPara="1" rIns="0" wrap="square" tIns="0">
            <a:normAutofit fontScale="25000" lnSpcReduction="20000"/>
          </a:bodyPr>
          <a:lstStyle/>
          <a:p>
            <a:pPr indent="0" lvl="0" marL="0" marR="0" rtl="0" algn="l">
              <a:lnSpc>
                <a:spcPct val="100000"/>
              </a:lnSpc>
              <a:spcBef>
                <a:spcPts val="0"/>
              </a:spcBef>
              <a:spcAft>
                <a:spcPts val="0"/>
              </a:spcAft>
              <a:buClr>
                <a:srgbClr val="000000"/>
              </a:buClr>
              <a:buSzPct val="100000"/>
              <a:buFont typeface="Arial"/>
              <a:buNone/>
            </a:pPr>
            <a:r>
              <a:rPr b="1" i="0" lang="el-GR" sz="10400" u="none" cap="none" strike="noStrike">
                <a:solidFill>
                  <a:srgbClr val="385623"/>
                </a:solidFill>
                <a:latin typeface="Questrial"/>
                <a:ea typeface="Questrial"/>
                <a:cs typeface="Questrial"/>
                <a:sym typeface="Questrial"/>
              </a:rPr>
              <a:t>7. Εφαρμογή των ΣΒΑ - αρχές επιχειρηματικότητας στο χώρο των τροφίμων και της γεωργίας (συν.)</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ct val="100000"/>
              <a:buFont typeface="Arial"/>
              <a:buNone/>
            </a:pPr>
            <a:r>
              <a:t/>
            </a:r>
            <a:endParaRPr b="0" i="0" sz="1800" u="none" cap="none" strike="noStrike">
              <a:solidFill>
                <a:schemeClr val="lt2"/>
              </a:solidFill>
              <a:latin typeface="Arial"/>
              <a:ea typeface="Arial"/>
              <a:cs typeface="Arial"/>
              <a:sym typeface="Arial"/>
            </a:endParaRPr>
          </a:p>
        </p:txBody>
      </p:sp>
      <p:sp>
        <p:nvSpPr>
          <p:cNvPr id="209" name="Google Shape;209;p27"/>
          <p:cNvSpPr txBox="1"/>
          <p:nvPr/>
        </p:nvSpPr>
        <p:spPr>
          <a:xfrm>
            <a:off x="420296" y="1407042"/>
            <a:ext cx="8327720" cy="3253927"/>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Clr>
                <a:srgbClr val="000000"/>
              </a:buClr>
              <a:buSzPts val="1600"/>
              <a:buFont typeface="Arial"/>
              <a:buNone/>
            </a:pPr>
            <a:r>
              <a:rPr b="0" i="0" lang="el-GR" sz="1600" u="none" cap="none" strike="noStrike">
                <a:solidFill>
                  <a:schemeClr val="dk1"/>
                </a:solidFill>
                <a:latin typeface="Questrial"/>
                <a:ea typeface="Questrial"/>
                <a:cs typeface="Questrial"/>
                <a:sym typeface="Questrial"/>
              </a:rPr>
              <a:t>4. </a:t>
            </a:r>
            <a:r>
              <a:rPr b="1" i="0" lang="el-GR" sz="1600" u="none" cap="none" strike="noStrike">
                <a:solidFill>
                  <a:schemeClr val="dk1"/>
                </a:solidFill>
                <a:latin typeface="Questrial"/>
                <a:ea typeface="Questrial"/>
                <a:cs typeface="Questrial"/>
                <a:sym typeface="Questrial"/>
              </a:rPr>
              <a:t>Σεβάσου τα ανθρώπινα δικαιώματα, δημιούργησε αξιοπρεπείς θέσεις εργασίας και βοήθησε τις κοινότητες να ευδοκιμήσουν</a:t>
            </a:r>
            <a:endParaRPr/>
          </a:p>
          <a:p>
            <a:pPr indent="0" lvl="0" marL="0" marR="0" rtl="0" algn="just">
              <a:lnSpc>
                <a:spcPct val="107000"/>
              </a:lnSpc>
              <a:spcBef>
                <a:spcPts val="0"/>
              </a:spcBef>
              <a:spcAft>
                <a:spcPts val="0"/>
              </a:spcAft>
              <a:buClr>
                <a:srgbClr val="000000"/>
              </a:buClr>
              <a:buSzPts val="1600"/>
              <a:buFont typeface="Arial"/>
              <a:buNone/>
            </a:pPr>
            <a:r>
              <a:rPr b="0" i="0" lang="el-GR" sz="1600" u="none" cap="none" strike="noStrike">
                <a:solidFill>
                  <a:schemeClr val="dk1"/>
                </a:solidFill>
                <a:latin typeface="Questrial"/>
                <a:ea typeface="Questrial"/>
                <a:cs typeface="Questrial"/>
                <a:sym typeface="Questrial"/>
              </a:rPr>
              <a:t>«Οι επιχειρήσεις θα πρέπει να σέβονται τα δικαιώματα των αγροτών, των εργαζομένων και των καταναλωτών. Θα πρέπει να βελτιώσουν τα μέσα διαβίωσης, να προωθούν και να παρέχουν ίσες ευκαιρίες».</a:t>
            </a:r>
            <a:endParaRPr/>
          </a:p>
          <a:p>
            <a:pPr indent="0" lvl="0" marL="0" marR="0" rtl="0" algn="just">
              <a:lnSpc>
                <a:spcPct val="107000"/>
              </a:lnSpc>
              <a:spcBef>
                <a:spcPts val="0"/>
              </a:spcBef>
              <a:spcAft>
                <a:spcPts val="0"/>
              </a:spcAft>
              <a:buClr>
                <a:srgbClr val="000000"/>
              </a:buClr>
              <a:buSzPts val="1600"/>
              <a:buFont typeface="Arial"/>
              <a:buNone/>
            </a:pPr>
            <a:r>
              <a:rPr b="0" i="0" lang="el-GR" sz="1600" u="none" cap="none" strike="noStrike">
                <a:solidFill>
                  <a:schemeClr val="dk1"/>
                </a:solidFill>
                <a:latin typeface="Questrial"/>
                <a:ea typeface="Questrial"/>
                <a:cs typeface="Questrial"/>
                <a:sym typeface="Questrial"/>
              </a:rPr>
              <a:t>5. </a:t>
            </a:r>
            <a:r>
              <a:rPr b="1" i="0" lang="el-GR" sz="1600" u="none" cap="none" strike="noStrike">
                <a:solidFill>
                  <a:schemeClr val="dk1"/>
                </a:solidFill>
                <a:latin typeface="Questrial"/>
                <a:ea typeface="Questrial"/>
                <a:cs typeface="Questrial"/>
                <a:sym typeface="Questrial"/>
              </a:rPr>
              <a:t>Ενθάρρυνε τη χρηστής διακυβέρνηση και τη λογοδοσία</a:t>
            </a:r>
            <a:endParaRPr/>
          </a:p>
          <a:p>
            <a:pPr indent="0" lvl="0" marL="0" marR="0" rtl="0" algn="just">
              <a:lnSpc>
                <a:spcPct val="107000"/>
              </a:lnSpc>
              <a:spcBef>
                <a:spcPts val="0"/>
              </a:spcBef>
              <a:spcAft>
                <a:spcPts val="0"/>
              </a:spcAft>
              <a:buClr>
                <a:srgbClr val="000000"/>
              </a:buClr>
              <a:buSzPts val="1600"/>
              <a:buFont typeface="Arial"/>
              <a:buNone/>
            </a:pPr>
            <a:r>
              <a:rPr b="0" i="0" lang="el-GR" sz="1600" u="none" cap="none" strike="noStrike">
                <a:solidFill>
                  <a:schemeClr val="dk1"/>
                </a:solidFill>
                <a:latin typeface="Questrial"/>
                <a:ea typeface="Questrial"/>
                <a:cs typeface="Questrial"/>
                <a:sym typeface="Questrial"/>
              </a:rPr>
              <a:t>Οι επιχειρήσεις θα πρέπει να συμπεριφέρονται νόμιμα και υπεύθυνα σεβόμενοι τα δικαιώματα της γης και των φυσικών πόρων, αποφεύγοντας τη διαφθορά, έχοντας διαφάνεια σχετικά με τις δραστηριότητες και αναγνωρίζοντας τις επιπτώσεις τους.</a:t>
            </a:r>
            <a:endParaRPr/>
          </a:p>
          <a:p>
            <a:pPr indent="0" lvl="0" marL="0" marR="0" rtl="0" algn="just">
              <a:lnSpc>
                <a:spcPct val="107000"/>
              </a:lnSpc>
              <a:spcBef>
                <a:spcPts val="0"/>
              </a:spcBef>
              <a:spcAft>
                <a:spcPts val="0"/>
              </a:spcAft>
              <a:buClr>
                <a:srgbClr val="000000"/>
              </a:buClr>
              <a:buSzPts val="1600"/>
              <a:buFont typeface="Arial"/>
              <a:buNone/>
            </a:pPr>
            <a:r>
              <a:rPr b="0" i="0" lang="el-GR" sz="1600" u="none" cap="none" strike="noStrike">
                <a:solidFill>
                  <a:schemeClr val="dk1"/>
                </a:solidFill>
                <a:latin typeface="Questrial"/>
                <a:ea typeface="Questrial"/>
                <a:cs typeface="Questrial"/>
                <a:sym typeface="Questrial"/>
              </a:rPr>
              <a:t>6. </a:t>
            </a:r>
            <a:r>
              <a:rPr b="1" i="0" lang="el-GR" sz="1600" u="none" cap="none" strike="noStrike">
                <a:solidFill>
                  <a:schemeClr val="dk1"/>
                </a:solidFill>
                <a:latin typeface="Questrial"/>
                <a:ea typeface="Questrial"/>
                <a:cs typeface="Questrial"/>
                <a:sym typeface="Questrial"/>
              </a:rPr>
              <a:t>Προώθησε την πρόσβαση και τη μεταφορά γνώσης, δεξιοτήτων και τεχνολογίας</a:t>
            </a:r>
            <a:endParaRPr/>
          </a:p>
          <a:p>
            <a:pPr indent="0" lvl="0" marL="0" marR="0" rtl="0" algn="just">
              <a:lnSpc>
                <a:spcPct val="107000"/>
              </a:lnSpc>
              <a:spcBef>
                <a:spcPts val="0"/>
              </a:spcBef>
              <a:spcAft>
                <a:spcPts val="0"/>
              </a:spcAft>
              <a:buClr>
                <a:srgbClr val="000000"/>
              </a:buClr>
              <a:buSzPts val="1600"/>
              <a:buFont typeface="Arial"/>
              <a:buNone/>
            </a:pPr>
            <a:r>
              <a:rPr b="0" i="0" lang="el-GR" sz="1600" u="none" cap="none" strike="noStrike">
                <a:solidFill>
                  <a:schemeClr val="dk1"/>
                </a:solidFill>
                <a:latin typeface="Questrial"/>
                <a:ea typeface="Questrial"/>
                <a:cs typeface="Questrial"/>
                <a:sym typeface="Questrial"/>
              </a:rPr>
              <a:t>Οι επιχειρήσεις θα πρέπει να προωθούν την πρόσβαση σε πληροφορίες, γνώσεις και δεξιότητες για πιο βιώσιμα συστήματα τροφίμων και γεωργικών προϊόντων.</a:t>
            </a:r>
            <a:endParaRPr b="0" i="0" sz="1400" u="none" cap="none" strike="noStrike">
              <a:solidFill>
                <a:schemeClr val="dk1"/>
              </a:solidFill>
              <a:latin typeface="Arial"/>
              <a:ea typeface="Arial"/>
              <a:cs typeface="Arial"/>
              <a:sym typeface="Arial"/>
            </a:endParaRPr>
          </a:p>
        </p:txBody>
      </p:sp>
      <p:sp>
        <p:nvSpPr>
          <p:cNvPr id="210" name="Google Shape;210;p27"/>
          <p:cNvSpPr/>
          <p:nvPr/>
        </p:nvSpPr>
        <p:spPr>
          <a:xfrm>
            <a:off x="-2" y="-257"/>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211" name="Google Shape;211;p27"/>
          <p:cNvPicPr preferRelativeResize="0"/>
          <p:nvPr/>
        </p:nvPicPr>
        <p:blipFill rotWithShape="1">
          <a:blip r:embed="rId4">
            <a:alphaModFix/>
          </a:blip>
          <a:srcRect b="0" l="0" r="0" t="0"/>
          <a:stretch/>
        </p:blipFill>
        <p:spPr>
          <a:xfrm>
            <a:off x="0" y="-257"/>
            <a:ext cx="702694" cy="70269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8"/>
          <p:cNvSpPr txBox="1"/>
          <p:nvPr>
            <p:ph idx="1" type="body"/>
          </p:nvPr>
        </p:nvSpPr>
        <p:spPr>
          <a:xfrm>
            <a:off x="376516" y="864971"/>
            <a:ext cx="8525435" cy="702494"/>
          </a:xfrm>
          <a:prstGeom prst="rect">
            <a:avLst/>
          </a:prstGeom>
          <a:noFill/>
          <a:ln>
            <a:noFill/>
          </a:ln>
        </p:spPr>
        <p:txBody>
          <a:bodyPr anchorCtr="0" anchor="t" bIns="0" lIns="0" spcFirstLastPara="1" rIns="0" wrap="square" tIns="0">
            <a:normAutofit fontScale="92500"/>
          </a:bodyPr>
          <a:lstStyle/>
          <a:p>
            <a:pPr indent="0" lvl="0" marL="0" rtl="0" algn="l">
              <a:lnSpc>
                <a:spcPct val="80000"/>
              </a:lnSpc>
              <a:spcBef>
                <a:spcPts val="0"/>
              </a:spcBef>
              <a:spcAft>
                <a:spcPts val="0"/>
              </a:spcAft>
              <a:buClr>
                <a:srgbClr val="000000"/>
              </a:buClr>
              <a:buSzPct val="74844"/>
              <a:buNone/>
            </a:pPr>
            <a:r>
              <a:rPr b="1" lang="el-GR" sz="2600">
                <a:solidFill>
                  <a:srgbClr val="385623"/>
                </a:solidFill>
                <a:latin typeface="Questrial"/>
                <a:ea typeface="Questrial"/>
                <a:cs typeface="Questrial"/>
                <a:sym typeface="Questrial"/>
              </a:rPr>
              <a:t>8. Εφαρμογή ΣΒΑ από μικροεπιχειρηματίες και νεωτεριστές σε αγροτικά πλαίσια – μια ευρύτερη ματιά</a:t>
            </a:r>
            <a:endParaRPr/>
          </a:p>
          <a:p>
            <a:pPr indent="0" lvl="0" marL="0" rtl="0" algn="l">
              <a:lnSpc>
                <a:spcPct val="80000"/>
              </a:lnSpc>
              <a:spcBef>
                <a:spcPts val="0"/>
              </a:spcBef>
              <a:spcAft>
                <a:spcPts val="0"/>
              </a:spcAft>
              <a:buClr>
                <a:srgbClr val="000000"/>
              </a:buClr>
              <a:buSzPct val="108108"/>
              <a:buNone/>
            </a:pPr>
            <a:r>
              <a:t/>
            </a:r>
            <a:endParaRPr/>
          </a:p>
        </p:txBody>
      </p:sp>
      <p:sp>
        <p:nvSpPr>
          <p:cNvPr id="217" name="Google Shape;217;p28"/>
          <p:cNvSpPr/>
          <p:nvPr/>
        </p:nvSpPr>
        <p:spPr>
          <a:xfrm>
            <a:off x="0" y="-257"/>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218" name="Google Shape;218;p28"/>
          <p:cNvPicPr preferRelativeResize="0"/>
          <p:nvPr/>
        </p:nvPicPr>
        <p:blipFill rotWithShape="1">
          <a:blip r:embed="rId3">
            <a:alphaModFix/>
          </a:blip>
          <a:srcRect b="0" l="0" r="0" t="0"/>
          <a:stretch/>
        </p:blipFill>
        <p:spPr>
          <a:xfrm>
            <a:off x="0" y="-257"/>
            <a:ext cx="702694" cy="702694"/>
          </a:xfrm>
          <a:prstGeom prst="rect">
            <a:avLst/>
          </a:prstGeom>
          <a:noFill/>
          <a:ln>
            <a:noFill/>
          </a:ln>
        </p:spPr>
      </p:pic>
      <p:sp>
        <p:nvSpPr>
          <p:cNvPr id="219" name="Google Shape;219;p28"/>
          <p:cNvSpPr txBox="1"/>
          <p:nvPr/>
        </p:nvSpPr>
        <p:spPr>
          <a:xfrm>
            <a:off x="376516" y="1772715"/>
            <a:ext cx="8256493" cy="329316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el-GR" sz="1600" u="none" cap="none" strike="noStrike">
                <a:solidFill>
                  <a:schemeClr val="dk1"/>
                </a:solidFill>
                <a:latin typeface="Questrial"/>
                <a:ea typeface="Questrial"/>
                <a:cs typeface="Questrial"/>
                <a:sym typeface="Questrial"/>
              </a:rPr>
              <a:t>Από το 2015, οι 17 ΣΒΑ προορίζονταν να αποτελέσουν μια παγκόσμια απάντηση στις προκλήσεις της κλιματικής αλλαγής, της οικολογικής υποβάθμισης, της κοινωνικοοικονομικής ανισότητας και της βιώσιμης ανάπτυξης.</a:t>
            </a:r>
            <a:endParaRPr/>
          </a:p>
          <a:p>
            <a:pPr indent="0" lvl="0" marL="0" marR="0" rtl="0" algn="just">
              <a:lnSpc>
                <a:spcPct val="100000"/>
              </a:lnSpc>
              <a:spcBef>
                <a:spcPts val="0"/>
              </a:spcBef>
              <a:spcAft>
                <a:spcPts val="0"/>
              </a:spcAft>
              <a:buClr>
                <a:srgbClr val="000000"/>
              </a:buClr>
              <a:buSzPts val="1600"/>
              <a:buFont typeface="Arial"/>
              <a:buNone/>
            </a:pPr>
            <a:r>
              <a:rPr b="0" i="0" lang="el-GR" sz="1600" u="none" cap="none" strike="noStrike">
                <a:solidFill>
                  <a:schemeClr val="dk1"/>
                </a:solidFill>
                <a:latin typeface="Questrial"/>
                <a:ea typeface="Questrial"/>
                <a:cs typeface="Questrial"/>
                <a:sym typeface="Questrial"/>
              </a:rPr>
              <a:t>Οι μικροεπιχειρηματίες (και νεωτεριστές) στις αγροτικές περιοχές διαδραματίζουν βασικό ρόλο στην επίτευξη των ΣΒΑ. Γιατί;</a:t>
            </a:r>
            <a:endParaRPr/>
          </a:p>
          <a:p>
            <a:pPr indent="-285750" lvl="0" marL="285750" marR="0" rtl="0" algn="just">
              <a:lnSpc>
                <a:spcPct val="100000"/>
              </a:lnSpc>
              <a:spcBef>
                <a:spcPts val="0"/>
              </a:spcBef>
              <a:spcAft>
                <a:spcPts val="0"/>
              </a:spcAft>
              <a:buClr>
                <a:srgbClr val="000000"/>
              </a:buClr>
              <a:buSzPts val="1600"/>
              <a:buFont typeface="Arial"/>
              <a:buChar char="•"/>
            </a:pPr>
            <a:r>
              <a:rPr b="0" i="0" lang="el-GR" sz="1600" u="none" cap="none" strike="noStrike">
                <a:solidFill>
                  <a:schemeClr val="dk1"/>
                </a:solidFill>
                <a:latin typeface="Questrial"/>
                <a:ea typeface="Questrial"/>
                <a:cs typeface="Questrial"/>
                <a:sym typeface="Questrial"/>
              </a:rPr>
              <a:t>Ενταγμένοι σε ένα αγροτικό πλαίσιο, μπορούν να προσδιορίσουν καλύτερα τις τοπικές ανάγκες και ευκαιρίες. Λόγω αυτής της θέσης τους, έχουν βαθιά γνώση των τοπικών οικολογικών συστημάτων και είναι πιθανότερο να προωθήσουν πιο βιώσιμες χρήσεις γης (Ogutu et al 2020). </a:t>
            </a:r>
            <a:endParaRPr/>
          </a:p>
          <a:p>
            <a:pPr indent="-285750" lvl="0" marL="285750" marR="0" rtl="0" algn="just">
              <a:lnSpc>
                <a:spcPct val="100000"/>
              </a:lnSpc>
              <a:spcBef>
                <a:spcPts val="0"/>
              </a:spcBef>
              <a:spcAft>
                <a:spcPts val="0"/>
              </a:spcAft>
              <a:buClr>
                <a:srgbClr val="000000"/>
              </a:buClr>
              <a:buSzPts val="1600"/>
              <a:buFont typeface="Arial"/>
              <a:buChar char="•"/>
            </a:pPr>
            <a:r>
              <a:rPr b="0" i="0" lang="el-GR" sz="1600" u="none" cap="none" strike="noStrike">
                <a:solidFill>
                  <a:schemeClr val="dk1"/>
                </a:solidFill>
                <a:latin typeface="Questrial"/>
                <a:ea typeface="Questrial"/>
                <a:cs typeface="Questrial"/>
                <a:sym typeface="Questrial"/>
              </a:rPr>
              <a:t>Με ποιο τρόπο; Όντας δημιουργικοί, ευρηματικοί και ικανοί στην ανάπτυξη βιώσιμων προϊόντων και υπηρεσιών</a:t>
            </a:r>
            <a:endParaRPr/>
          </a:p>
          <a:p>
            <a:pPr indent="-285750" lvl="0" marL="285750" marR="0" rtl="0" algn="just">
              <a:lnSpc>
                <a:spcPct val="100000"/>
              </a:lnSpc>
              <a:spcBef>
                <a:spcPts val="0"/>
              </a:spcBef>
              <a:spcAft>
                <a:spcPts val="0"/>
              </a:spcAft>
              <a:buClr>
                <a:srgbClr val="000000"/>
              </a:buClr>
              <a:buSzPts val="1600"/>
              <a:buFont typeface="Arial"/>
              <a:buChar char="•"/>
            </a:pPr>
            <a:r>
              <a:rPr b="0" i="0" lang="el-GR" sz="1600" u="none" cap="none" strike="noStrike">
                <a:solidFill>
                  <a:schemeClr val="dk1"/>
                </a:solidFill>
                <a:latin typeface="Questrial"/>
                <a:ea typeface="Questrial"/>
                <a:cs typeface="Questrial"/>
                <a:sym typeface="Questrial"/>
              </a:rPr>
              <a:t>Ωφελούμενοι: η ατομική οικονομική κατάσταση και ευημερία, η κοινότητα και το περιβάλλον</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9"/>
          <p:cNvSpPr txBox="1"/>
          <p:nvPr>
            <p:ph idx="1" type="body"/>
          </p:nvPr>
        </p:nvSpPr>
        <p:spPr>
          <a:xfrm>
            <a:off x="148857" y="1414135"/>
            <a:ext cx="8771025" cy="3548261"/>
          </a:xfrm>
          <a:prstGeom prst="rect">
            <a:avLst/>
          </a:prstGeom>
          <a:noFill/>
          <a:ln>
            <a:noFill/>
          </a:ln>
        </p:spPr>
        <p:txBody>
          <a:bodyPr anchorCtr="0" anchor="t" bIns="0" lIns="0" spcFirstLastPara="1" rIns="0" wrap="square" tIns="0">
            <a:normAutofit fontScale="70000" lnSpcReduction="20000"/>
          </a:bodyPr>
          <a:lstStyle/>
          <a:p>
            <a:pPr indent="0" lvl="0" marL="0" rtl="0" algn="l">
              <a:lnSpc>
                <a:spcPct val="115000"/>
              </a:lnSpc>
              <a:spcBef>
                <a:spcPts val="0"/>
              </a:spcBef>
              <a:spcAft>
                <a:spcPts val="0"/>
              </a:spcAft>
              <a:buSzPct val="159999"/>
              <a:buNone/>
            </a:pPr>
            <a:r>
              <a:rPr lang="el-GR">
                <a:solidFill>
                  <a:schemeClr val="dk1"/>
                </a:solidFill>
              </a:rPr>
              <a:t>Οι μικροεπιχειρηματίες της υπαίθρου συμβάλλουν με διάφορους τρόπους στην εφαρμογή των ΣΒΑ:</a:t>
            </a:r>
            <a:endParaRPr/>
          </a:p>
          <a:p>
            <a:pPr indent="0" lvl="0" marL="0" rtl="0" algn="l">
              <a:lnSpc>
                <a:spcPct val="115000"/>
              </a:lnSpc>
              <a:spcBef>
                <a:spcPts val="0"/>
              </a:spcBef>
              <a:spcAft>
                <a:spcPts val="0"/>
              </a:spcAft>
              <a:buSzPct val="159999"/>
              <a:buNone/>
            </a:pPr>
            <a:r>
              <a:t/>
            </a:r>
            <a:endParaRPr>
              <a:solidFill>
                <a:schemeClr val="dk1"/>
              </a:solidFill>
            </a:endParaRPr>
          </a:p>
          <a:p>
            <a:pPr indent="-285750" lvl="0" marL="285750" rtl="0" algn="l">
              <a:lnSpc>
                <a:spcPct val="115000"/>
              </a:lnSpc>
              <a:spcBef>
                <a:spcPts val="0"/>
              </a:spcBef>
              <a:spcAft>
                <a:spcPts val="0"/>
              </a:spcAft>
              <a:buSzPct val="159999"/>
              <a:buFont typeface="Arial"/>
              <a:buChar char="•"/>
            </a:pPr>
            <a:r>
              <a:rPr lang="el-GR">
                <a:solidFill>
                  <a:schemeClr val="dk1"/>
                </a:solidFill>
              </a:rPr>
              <a:t>βιώσιμα συστήματα τροφίμων με τη χρήση αγροοικολογικών μεθόδων όπως η αεικαλλιέργεια (ή μόνιμη καλλιέργεια) και η αγροδασοκομία, που βοηθούν στη μείωση των περιβαλλοντικών επιπτώσεων των γεωργικών πρακτικών, αντιμετωπίζοντας, με συνδυασμένο τρόπο, τουλάχιστον τους ΣΒΑ 1, 2, 11, 12 (Genus et al 2021)·</a:t>
            </a:r>
            <a:endParaRPr/>
          </a:p>
          <a:p>
            <a:pPr indent="-285750" lvl="0" marL="285750" rtl="0" algn="l">
              <a:lnSpc>
                <a:spcPct val="115000"/>
              </a:lnSpc>
              <a:spcBef>
                <a:spcPts val="0"/>
              </a:spcBef>
              <a:spcAft>
                <a:spcPts val="0"/>
              </a:spcAft>
              <a:buSzPct val="159999"/>
              <a:buFont typeface="Arial"/>
              <a:buChar char="•"/>
            </a:pPr>
            <a:r>
              <a:rPr lang="el-GR">
                <a:solidFill>
                  <a:schemeClr val="dk1"/>
                </a:solidFill>
              </a:rPr>
              <a:t>βιώσιμες λύσεις για πρόσβαση σε καθαρό νερό, αποχέτευση και υγειονομική περίθαλψη, όπως η περίπτωση της ανάπτυξης στο Μαλάουι ηλιακών αντλιών νερού με μικρό πλαίσιο (Kelly, 2023), ή στην Ινδία, όπου μικροεπιχειρηματίες αναπτύσσουν καινοτόμες λύσεις για την παροχή καθαρής ενέργειας σε αγροτικές περιοχές με βάση ηλιακές αντλίες άρδευσης και συστήματα mini-grid χαμηλού κόστους. Αυτές οι λύσεις συμβάλλουν στη μείωση της φτώχειας, συμβάλλοντας στον ΣΒΑ για οικονομικά προσιτή και καθαρή ενέργεια (Lal et al., 2019).</a:t>
            </a:r>
            <a:endParaRPr/>
          </a:p>
          <a:p>
            <a:pPr indent="-285750" lvl="0" marL="285750" rtl="0" algn="l">
              <a:lnSpc>
                <a:spcPct val="115000"/>
              </a:lnSpc>
              <a:spcBef>
                <a:spcPts val="0"/>
              </a:spcBef>
              <a:spcAft>
                <a:spcPts val="0"/>
              </a:spcAft>
              <a:buSzPct val="159999"/>
              <a:buFont typeface="Arial"/>
              <a:buChar char="•"/>
            </a:pPr>
            <a:r>
              <a:rPr lang="el-GR">
                <a:solidFill>
                  <a:schemeClr val="dk1"/>
                </a:solidFill>
              </a:rPr>
              <a:t>μείωση της φτώχειας δημιουργώντας θέσεις εργασίας και παρέχοντας πρόσβαση σε βασικά αγαθά και υπηρεσίες. Η Διεθνής Οργάνωση Εργασίας (ILO) διαπίστωσε ότι το 30% των μικρών επιχειρηματιών στην αγροτική Ινδία συνέβαλαν ενεργά στη μείωση της φτώχειας (ILO, 2019).</a:t>
            </a:r>
            <a:endParaRPr/>
          </a:p>
          <a:p>
            <a:pPr indent="-285750" lvl="0" marL="285750" rtl="0" algn="l">
              <a:lnSpc>
                <a:spcPct val="115000"/>
              </a:lnSpc>
              <a:spcBef>
                <a:spcPts val="0"/>
              </a:spcBef>
              <a:spcAft>
                <a:spcPts val="0"/>
              </a:spcAft>
              <a:buSzPct val="159999"/>
              <a:buFont typeface="Arial"/>
              <a:buChar char="•"/>
            </a:pPr>
            <a:r>
              <a:rPr lang="el-GR">
                <a:solidFill>
                  <a:schemeClr val="dk1"/>
                </a:solidFill>
              </a:rPr>
              <a:t>βελτίωση της πρόσβασης στην υγειονομική περίθαλψη. Στην Αιθιοπία, οι καινοτόμες λύσεις περιλαμβάνουν κινητές κλινικές υγείας, κινητή τηλεϊατρική και εφαρμογές m-health  [κινητή υγεία: </a:t>
            </a:r>
            <a:r>
              <a:rPr lang="el-GR" u="sng">
                <a:solidFill>
                  <a:schemeClr val="hlink"/>
                </a:solidFill>
                <a:hlinkClick r:id="rId3"/>
              </a:rPr>
              <a:t>https://www.moh.gov.gr/articles/ehealth/5688-mhealth</a:t>
            </a:r>
            <a:r>
              <a:rPr lang="el-GR">
                <a:solidFill>
                  <a:schemeClr val="dk1"/>
                </a:solidFill>
              </a:rPr>
              <a:t>] (Ayalew et al., 2019), συμβάλλοντας στη μείωση της φτώχειας και στη βελτίωση της πρόσβασης στην υγειονομική περίθαλψη (συμβάλλοντας επίσης στο ΣΒΑκ αλής υγείας και ευημερίας).</a:t>
            </a:r>
            <a:endParaRPr>
              <a:solidFill>
                <a:schemeClr val="dk1"/>
              </a:solidFill>
            </a:endParaRPr>
          </a:p>
        </p:txBody>
      </p:sp>
      <p:sp>
        <p:nvSpPr>
          <p:cNvPr id="225" name="Google Shape;225;p29"/>
          <p:cNvSpPr/>
          <p:nvPr/>
        </p:nvSpPr>
        <p:spPr>
          <a:xfrm>
            <a:off x="0" y="10378"/>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226" name="Google Shape;226;p29"/>
          <p:cNvPicPr preferRelativeResize="0"/>
          <p:nvPr/>
        </p:nvPicPr>
        <p:blipFill rotWithShape="1">
          <a:blip r:embed="rId4">
            <a:alphaModFix/>
          </a:blip>
          <a:srcRect b="0" l="0" r="0" t="0"/>
          <a:stretch/>
        </p:blipFill>
        <p:spPr>
          <a:xfrm>
            <a:off x="0" y="-257"/>
            <a:ext cx="702694" cy="702694"/>
          </a:xfrm>
          <a:prstGeom prst="rect">
            <a:avLst/>
          </a:prstGeom>
          <a:noFill/>
          <a:ln>
            <a:noFill/>
          </a:ln>
        </p:spPr>
      </p:pic>
      <p:sp>
        <p:nvSpPr>
          <p:cNvPr id="227" name="Google Shape;227;p29"/>
          <p:cNvSpPr/>
          <p:nvPr/>
        </p:nvSpPr>
        <p:spPr>
          <a:xfrm>
            <a:off x="138222" y="684180"/>
            <a:ext cx="8856921" cy="1027933"/>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rgbClr val="000000"/>
              </a:buClr>
              <a:buSzPts val="2400"/>
              <a:buFont typeface="Arial"/>
              <a:buNone/>
            </a:pPr>
            <a:r>
              <a:rPr b="1" i="0" lang="el-GR" sz="2400" u="none" cap="none" strike="noStrike">
                <a:solidFill>
                  <a:srgbClr val="385623"/>
                </a:solidFill>
                <a:latin typeface="Questrial"/>
                <a:ea typeface="Questrial"/>
                <a:cs typeface="Questrial"/>
                <a:sym typeface="Questrial"/>
              </a:rPr>
              <a:t>9. Εφαρμογή ΣΒΑ από μικροεπιχειρηματίες και νεωτεριστές σε αγροτικά πλαίσια – μια πιο προσεκτική ματιά</a:t>
            </a:r>
            <a:endParaRPr/>
          </a:p>
          <a:p>
            <a:pPr indent="0" lvl="0" marL="0" marR="0" rtl="0" algn="l">
              <a:lnSpc>
                <a:spcPct val="8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8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0"/>
          <p:cNvSpPr txBox="1"/>
          <p:nvPr>
            <p:ph idx="1" type="body"/>
          </p:nvPr>
        </p:nvSpPr>
        <p:spPr>
          <a:xfrm>
            <a:off x="358588" y="1703294"/>
            <a:ext cx="8579223" cy="3290047"/>
          </a:xfrm>
          <a:prstGeom prst="rect">
            <a:avLst/>
          </a:prstGeom>
          <a:noFill/>
          <a:ln>
            <a:noFill/>
          </a:ln>
        </p:spPr>
        <p:txBody>
          <a:bodyPr anchorCtr="0" anchor="t" bIns="0" lIns="0" spcFirstLastPara="1" rIns="0" wrap="square" tIns="0">
            <a:normAutofit/>
          </a:bodyPr>
          <a:lstStyle/>
          <a:p>
            <a:pPr indent="0" lvl="0" marL="0" rtl="0" algn="just">
              <a:lnSpc>
                <a:spcPct val="115000"/>
              </a:lnSpc>
              <a:spcBef>
                <a:spcPts val="0"/>
              </a:spcBef>
              <a:spcAft>
                <a:spcPts val="0"/>
              </a:spcAft>
              <a:buSzPts val="1800"/>
              <a:buNone/>
            </a:pPr>
            <a:r>
              <a:rPr lang="el-GR">
                <a:solidFill>
                  <a:srgbClr val="385623"/>
                </a:solidFill>
                <a:latin typeface="Questrial"/>
                <a:ea typeface="Questrial"/>
                <a:cs typeface="Questrial"/>
                <a:sym typeface="Questrial"/>
              </a:rPr>
              <a:t>Αν και οι μικροεπιχειρηματίες της υπαίθρου συμβάλλουν στην αντιμετώπιση των εμποδίων που αντιμετωπίζει η εφαρμογή των ΣΒΑ στις αγροτικές περιοχές, πρέπει να ξεπεράσουν μια σειρά από προκλήσεις (Kandpal et al., 2018; Nyamu-Musembi &amp; Campbell, 2018):</a:t>
            </a:r>
            <a:endParaRPr/>
          </a:p>
          <a:p>
            <a:pPr indent="-285750" lvl="0" marL="285750" rtl="0" algn="just">
              <a:lnSpc>
                <a:spcPct val="115000"/>
              </a:lnSpc>
              <a:spcBef>
                <a:spcPts val="0"/>
              </a:spcBef>
              <a:spcAft>
                <a:spcPts val="0"/>
              </a:spcAft>
              <a:buSzPts val="1800"/>
              <a:buFont typeface="Arial"/>
              <a:buChar char="•"/>
            </a:pPr>
            <a:r>
              <a:rPr lang="el-GR">
                <a:solidFill>
                  <a:srgbClr val="385623"/>
                </a:solidFill>
                <a:latin typeface="Questrial"/>
                <a:ea typeface="Questrial"/>
                <a:cs typeface="Questrial"/>
                <a:sym typeface="Questrial"/>
              </a:rPr>
              <a:t>πρόσβαση σε πόρους και κεφάλαια·</a:t>
            </a:r>
            <a:endParaRPr/>
          </a:p>
          <a:p>
            <a:pPr indent="-285750" lvl="0" marL="285750" rtl="0" algn="just">
              <a:lnSpc>
                <a:spcPct val="115000"/>
              </a:lnSpc>
              <a:spcBef>
                <a:spcPts val="0"/>
              </a:spcBef>
              <a:spcAft>
                <a:spcPts val="0"/>
              </a:spcAft>
              <a:buSzPts val="1800"/>
              <a:buFont typeface="Arial"/>
              <a:buChar char="•"/>
            </a:pPr>
            <a:r>
              <a:rPr lang="el-GR">
                <a:solidFill>
                  <a:srgbClr val="385623"/>
                </a:solidFill>
                <a:latin typeface="Questrial"/>
                <a:ea typeface="Questrial"/>
                <a:cs typeface="Questrial"/>
                <a:sym typeface="Questrial"/>
              </a:rPr>
              <a:t>περιορισμένη πρόσβαση στις αγορές και δυνατότητα ανάπτυξης·</a:t>
            </a:r>
            <a:endParaRPr/>
          </a:p>
          <a:p>
            <a:pPr indent="-285750" lvl="0" marL="285750" rtl="0" algn="just">
              <a:lnSpc>
                <a:spcPct val="115000"/>
              </a:lnSpc>
              <a:spcBef>
                <a:spcPts val="0"/>
              </a:spcBef>
              <a:spcAft>
                <a:spcPts val="0"/>
              </a:spcAft>
              <a:buSzPts val="1800"/>
              <a:buFont typeface="Arial"/>
              <a:buChar char="•"/>
            </a:pPr>
            <a:r>
              <a:rPr lang="el-GR">
                <a:solidFill>
                  <a:srgbClr val="385623"/>
                </a:solidFill>
                <a:latin typeface="Questrial"/>
                <a:ea typeface="Questrial"/>
                <a:cs typeface="Questrial"/>
                <a:sym typeface="Questrial"/>
              </a:rPr>
              <a:t>έλλειψη υποδομών και τεχνολογίας·</a:t>
            </a:r>
            <a:endParaRPr/>
          </a:p>
          <a:p>
            <a:pPr indent="-285750" lvl="0" marL="285750" rtl="0" algn="just">
              <a:lnSpc>
                <a:spcPct val="115000"/>
              </a:lnSpc>
              <a:spcBef>
                <a:spcPts val="0"/>
              </a:spcBef>
              <a:spcAft>
                <a:spcPts val="0"/>
              </a:spcAft>
              <a:buSzPts val="1800"/>
              <a:buFont typeface="Arial"/>
              <a:buChar char="•"/>
            </a:pPr>
            <a:r>
              <a:rPr lang="el-GR">
                <a:solidFill>
                  <a:srgbClr val="385623"/>
                </a:solidFill>
                <a:latin typeface="Questrial"/>
                <a:ea typeface="Questrial"/>
                <a:cs typeface="Questrial"/>
                <a:sym typeface="Questrial"/>
              </a:rPr>
              <a:t>περιορισμένη πρόσβαση στην εκπαίδευση και την κατάρτιση.</a:t>
            </a:r>
            <a:endParaRPr/>
          </a:p>
        </p:txBody>
      </p:sp>
      <p:sp>
        <p:nvSpPr>
          <p:cNvPr id="233" name="Google Shape;233;p30"/>
          <p:cNvSpPr/>
          <p:nvPr/>
        </p:nvSpPr>
        <p:spPr>
          <a:xfrm>
            <a:off x="0" y="-257"/>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234" name="Google Shape;234;p30"/>
          <p:cNvPicPr preferRelativeResize="0"/>
          <p:nvPr/>
        </p:nvPicPr>
        <p:blipFill rotWithShape="1">
          <a:blip r:embed="rId3">
            <a:alphaModFix/>
          </a:blip>
          <a:srcRect b="0" l="0" r="0" t="0"/>
          <a:stretch/>
        </p:blipFill>
        <p:spPr>
          <a:xfrm>
            <a:off x="0" y="-351"/>
            <a:ext cx="702694" cy="702694"/>
          </a:xfrm>
          <a:prstGeom prst="rect">
            <a:avLst/>
          </a:prstGeom>
          <a:noFill/>
          <a:ln>
            <a:noFill/>
          </a:ln>
        </p:spPr>
      </p:pic>
      <p:sp>
        <p:nvSpPr>
          <p:cNvPr id="235" name="Google Shape;235;p30"/>
          <p:cNvSpPr/>
          <p:nvPr/>
        </p:nvSpPr>
        <p:spPr>
          <a:xfrm>
            <a:off x="268941" y="702343"/>
            <a:ext cx="8543365" cy="110795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600"/>
              <a:buFont typeface="Arial"/>
              <a:buNone/>
            </a:pPr>
            <a:r>
              <a:rPr b="1" i="0" lang="el-GR" sz="2600" u="none" cap="none" strike="noStrike">
                <a:solidFill>
                  <a:srgbClr val="385623"/>
                </a:solidFill>
                <a:latin typeface="Questrial"/>
                <a:ea typeface="Questrial"/>
                <a:cs typeface="Questrial"/>
                <a:sym typeface="Questrial"/>
              </a:rPr>
              <a:t>10. Εφαρμογή ΣΒΑ από μικροεπιχειρηματίες και νεωτεριστές σε αγροτικά πλαίσια – προκλήσεις</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1"/>
          <p:cNvSpPr txBox="1"/>
          <p:nvPr/>
        </p:nvSpPr>
        <p:spPr>
          <a:xfrm>
            <a:off x="341150" y="1266294"/>
            <a:ext cx="8479631" cy="276999"/>
          </a:xfrm>
          <a:prstGeom prst="rect">
            <a:avLst/>
          </a:prstGeom>
          <a:noFill/>
          <a:ln>
            <a:noFill/>
          </a:ln>
        </p:spPr>
        <p:txBody>
          <a:bodyPr anchorCtr="0" anchor="b" bIns="0" lIns="0" spcFirstLastPara="1" rIns="0" wrap="square" tIns="0">
            <a:noAutofit/>
          </a:bodyPr>
          <a:lstStyle/>
          <a:p>
            <a:pPr indent="0" lvl="0" marL="0" marR="0" rtl="0" algn="l">
              <a:lnSpc>
                <a:spcPct val="90000"/>
              </a:lnSpc>
              <a:spcBef>
                <a:spcPts val="0"/>
              </a:spcBef>
              <a:spcAft>
                <a:spcPts val="0"/>
              </a:spcAft>
              <a:buClr>
                <a:srgbClr val="000000"/>
              </a:buClr>
              <a:buSzPts val="2600"/>
              <a:buFont typeface="Arial"/>
              <a:buNone/>
            </a:pPr>
            <a:r>
              <a:rPr b="1" i="0" lang="el-GR" sz="2400" u="none" cap="none" strike="noStrike">
                <a:solidFill>
                  <a:srgbClr val="385623"/>
                </a:solidFill>
                <a:latin typeface="Questrial"/>
                <a:ea typeface="Questrial"/>
                <a:cs typeface="Questrial"/>
                <a:sym typeface="Questrial"/>
              </a:rPr>
              <a:t>11. Εφαρμογή του ΣΒΑ από τα κράτη, τις κοινότητες και τις εταιρίες – μελέτες περιπτώσεων και καλές πρακτικές</a:t>
            </a:r>
            <a:endParaRPr/>
          </a:p>
          <a:p>
            <a:pPr indent="0" lvl="0" marL="0" marR="0" rtl="0" algn="l">
              <a:lnSpc>
                <a:spcPct val="90000"/>
              </a:lnSpc>
              <a:spcBef>
                <a:spcPts val="0"/>
              </a:spcBef>
              <a:spcAft>
                <a:spcPts val="0"/>
              </a:spcAft>
              <a:buClr>
                <a:srgbClr val="000000"/>
              </a:buClr>
              <a:buSzPts val="2600"/>
              <a:buFont typeface="Arial"/>
              <a:buNone/>
            </a:pPr>
            <a:r>
              <a:t/>
            </a:r>
            <a:endParaRPr b="0" i="0" sz="1400" u="none" cap="none" strike="noStrike">
              <a:solidFill>
                <a:srgbClr val="000000"/>
              </a:solidFill>
              <a:latin typeface="Arial"/>
              <a:ea typeface="Arial"/>
              <a:cs typeface="Arial"/>
              <a:sym typeface="Arial"/>
            </a:endParaRPr>
          </a:p>
        </p:txBody>
      </p:sp>
      <p:sp>
        <p:nvSpPr>
          <p:cNvPr id="241" name="Google Shape;241;p31"/>
          <p:cNvSpPr txBox="1"/>
          <p:nvPr/>
        </p:nvSpPr>
        <p:spPr>
          <a:xfrm>
            <a:off x="417105" y="1522125"/>
            <a:ext cx="8327720" cy="2716537"/>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450"/>
              </a:spcBef>
              <a:spcAft>
                <a:spcPts val="0"/>
              </a:spcAft>
              <a:buClr>
                <a:srgbClr val="000000"/>
              </a:buClr>
              <a:buSzPts val="1400"/>
              <a:buFont typeface="Arial"/>
              <a:buNone/>
            </a:pPr>
            <a:r>
              <a:rPr b="1" i="0" lang="el-GR" sz="1400" u="none" cap="none" strike="noStrike">
                <a:solidFill>
                  <a:srgbClr val="385623"/>
                </a:solidFill>
                <a:latin typeface="Questrial"/>
                <a:ea typeface="Questrial"/>
                <a:cs typeface="Questrial"/>
                <a:sym typeface="Questrial"/>
              </a:rPr>
              <a:t>17 Companies Helping Meet the 17 UN Sustainable Development Goals</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450"/>
              </a:spcBef>
              <a:spcAft>
                <a:spcPts val="0"/>
              </a:spcAft>
              <a:buClr>
                <a:srgbClr val="000000"/>
              </a:buClr>
              <a:buSzPts val="1050"/>
              <a:buFont typeface="Arial"/>
              <a:buNone/>
            </a:pPr>
            <a:r>
              <a:rPr b="0" i="0" lang="el-GR" sz="1050" u="sng" cap="none" strike="noStrike">
                <a:solidFill>
                  <a:schemeClr val="hlink"/>
                </a:solidFill>
                <a:latin typeface="Calibri"/>
                <a:ea typeface="Calibri"/>
                <a:cs typeface="Calibri"/>
                <a:sym typeface="Calibri"/>
                <a:hlinkClick r:id="rId3"/>
              </a:rPr>
              <a:t>https://fi.co/insight/17-companies-helping-meet-the-17-un-sustainable-development-goals</a:t>
            </a:r>
            <a:r>
              <a:rPr b="0" i="0" lang="el-GR" sz="1050" u="none" cap="none" strike="noStrike">
                <a:solidFill>
                  <a:srgbClr val="385623"/>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450"/>
              </a:spcBef>
              <a:spcAft>
                <a:spcPts val="0"/>
              </a:spcAft>
              <a:buClr>
                <a:srgbClr val="000000"/>
              </a:buClr>
              <a:buSzPts val="1400"/>
              <a:buFont typeface="Arial"/>
              <a:buNone/>
            </a:pPr>
            <a:r>
              <a:rPr b="1" i="0" lang="el-GR" sz="1400" u="none" cap="none" strike="noStrike">
                <a:solidFill>
                  <a:srgbClr val="385623"/>
                </a:solidFill>
                <a:latin typeface="Questrial"/>
                <a:ea typeface="Questrial"/>
                <a:cs typeface="Questrial"/>
                <a:sym typeface="Questrial"/>
              </a:rPr>
              <a:t>Case Studies – Achieving SDG</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450"/>
              </a:spcBef>
              <a:spcAft>
                <a:spcPts val="0"/>
              </a:spcAft>
              <a:buClr>
                <a:srgbClr val="000000"/>
              </a:buClr>
              <a:buSzPts val="1050"/>
              <a:buFont typeface="Arial"/>
              <a:buNone/>
            </a:pPr>
            <a:r>
              <a:rPr b="0" i="0" lang="el-GR" sz="1050" u="sng" cap="none" strike="noStrike">
                <a:solidFill>
                  <a:schemeClr val="hlink"/>
                </a:solidFill>
                <a:latin typeface="Calibri"/>
                <a:ea typeface="Calibri"/>
                <a:cs typeface="Calibri"/>
                <a:sym typeface="Calibri"/>
                <a:hlinkClick r:id="rId4"/>
              </a:rPr>
              <a:t>https://www.sdgfund.org/case-studies</a:t>
            </a:r>
            <a:endParaRPr b="0" i="0" sz="1050" u="none" cap="none" strike="noStrike">
              <a:solidFill>
                <a:srgbClr val="000000"/>
              </a:solidFill>
              <a:latin typeface="Calibri"/>
              <a:ea typeface="Calibri"/>
              <a:cs typeface="Calibri"/>
              <a:sym typeface="Calibri"/>
            </a:endParaRPr>
          </a:p>
          <a:p>
            <a:pPr indent="0" lvl="0" marL="0" marR="0" rtl="0" algn="l">
              <a:lnSpc>
                <a:spcPct val="107000"/>
              </a:lnSpc>
              <a:spcBef>
                <a:spcPts val="450"/>
              </a:spcBef>
              <a:spcAft>
                <a:spcPts val="0"/>
              </a:spcAft>
              <a:buClr>
                <a:srgbClr val="000000"/>
              </a:buClr>
              <a:buSzPts val="1400"/>
              <a:buFont typeface="Arial"/>
              <a:buNone/>
            </a:pPr>
            <a:r>
              <a:rPr b="1" i="0" lang="el-GR" sz="1400" u="none" cap="none" strike="noStrike">
                <a:solidFill>
                  <a:srgbClr val="385623"/>
                </a:solidFill>
                <a:latin typeface="Questrial"/>
                <a:ea typeface="Questrial"/>
                <a:cs typeface="Questrial"/>
                <a:sym typeface="Questrial"/>
              </a:rPr>
              <a:t>EU -  International partnerships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450"/>
              </a:spcBef>
              <a:spcAft>
                <a:spcPts val="0"/>
              </a:spcAft>
              <a:buClr>
                <a:srgbClr val="000000"/>
              </a:buClr>
              <a:buSzPts val="1050"/>
              <a:buFont typeface="Arial"/>
              <a:buNone/>
            </a:pPr>
            <a:r>
              <a:rPr b="0" i="0" lang="el-GR" sz="1050" u="sng" cap="none" strike="noStrike">
                <a:solidFill>
                  <a:schemeClr val="hlink"/>
                </a:solidFill>
                <a:latin typeface="Calibri"/>
                <a:ea typeface="Calibri"/>
                <a:cs typeface="Calibri"/>
                <a:sym typeface="Calibri"/>
                <a:hlinkClick r:id="rId5"/>
              </a:rPr>
              <a:t>https://international-partnerships.ec.europa.eu/news-and-events/stories_en</a:t>
            </a:r>
            <a:r>
              <a:rPr b="0" i="0" lang="el-GR" sz="1050" u="none" cap="none" strike="noStrike">
                <a:solidFill>
                  <a:srgbClr val="00B05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450"/>
              </a:spcBef>
              <a:spcAft>
                <a:spcPts val="0"/>
              </a:spcAft>
              <a:buClr>
                <a:srgbClr val="000000"/>
              </a:buClr>
              <a:buSzPts val="1400"/>
              <a:buFont typeface="Arial"/>
              <a:buNone/>
            </a:pPr>
            <a:r>
              <a:rPr b="1" i="0" lang="el-GR" sz="1400" u="none" cap="none" strike="noStrike">
                <a:solidFill>
                  <a:srgbClr val="385623"/>
                </a:solidFill>
                <a:latin typeface="Questrial"/>
                <a:ea typeface="Questrial"/>
                <a:cs typeface="Questrial"/>
                <a:sym typeface="Questrial"/>
              </a:rPr>
              <a:t>SDG Good Practices - A compilation of success stories and lessons learned in SDG implementation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450"/>
              </a:spcBef>
              <a:spcAft>
                <a:spcPts val="0"/>
              </a:spcAft>
              <a:buClr>
                <a:srgbClr val="000000"/>
              </a:buClr>
              <a:buSzPts val="1050"/>
              <a:buFont typeface="Arial"/>
              <a:buNone/>
            </a:pPr>
            <a:r>
              <a:rPr b="0" i="0" lang="el-GR" sz="1050" u="sng" cap="none" strike="noStrike">
                <a:solidFill>
                  <a:schemeClr val="hlink"/>
                </a:solidFill>
                <a:latin typeface="Calibri"/>
                <a:ea typeface="Calibri"/>
                <a:cs typeface="Calibri"/>
                <a:sym typeface="Calibri"/>
                <a:hlinkClick r:id="rId6"/>
              </a:rPr>
              <a:t>https://sdgs.un.org/publications/sdg-good-practices-2020</a:t>
            </a:r>
            <a:r>
              <a:rPr b="0" i="0" lang="el-GR" sz="1050" u="none" cap="none" strike="noStrike">
                <a:solidFill>
                  <a:srgbClr val="00B05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0" marR="0" rtl="0" algn="l">
              <a:lnSpc>
                <a:spcPct val="107000"/>
              </a:lnSpc>
              <a:spcBef>
                <a:spcPts val="450"/>
              </a:spcBef>
              <a:spcAft>
                <a:spcPts val="0"/>
              </a:spcAft>
              <a:buClr>
                <a:srgbClr val="000000"/>
              </a:buClr>
              <a:buSzPts val="1400"/>
              <a:buFont typeface="Arial"/>
              <a:buNone/>
            </a:pPr>
            <a:r>
              <a:rPr b="1" i="0" lang="el-GR" sz="1400" u="none" cap="none" strike="noStrike">
                <a:solidFill>
                  <a:srgbClr val="385623"/>
                </a:solidFill>
                <a:latin typeface="Questrial"/>
                <a:ea typeface="Questrial"/>
                <a:cs typeface="Questrial"/>
                <a:sym typeface="Questrial"/>
              </a:rPr>
              <a:t>SDG Good Practices - A compilation of success stories and lessons learned in SDG implementation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450"/>
              </a:spcBef>
              <a:spcAft>
                <a:spcPts val="0"/>
              </a:spcAft>
              <a:buClr>
                <a:srgbClr val="000000"/>
              </a:buClr>
              <a:buSzPts val="1050"/>
              <a:buFont typeface="Arial"/>
              <a:buNone/>
            </a:pPr>
            <a:r>
              <a:rPr b="0" i="0" lang="el-GR" sz="1050" u="sng" cap="none" strike="noStrike">
                <a:solidFill>
                  <a:schemeClr val="hlink"/>
                </a:solidFill>
                <a:latin typeface="Calibri"/>
                <a:ea typeface="Calibri"/>
                <a:cs typeface="Calibri"/>
                <a:sym typeface="Calibri"/>
                <a:hlinkClick r:id="rId7"/>
              </a:rPr>
              <a:t>https://sdgs.un.org/publications/sdg-good-practices-2nd-edition-2022</a:t>
            </a:r>
            <a:r>
              <a:rPr b="0" i="0" lang="el-GR" sz="1050" u="none" cap="none" strike="noStrike">
                <a:solidFill>
                  <a:srgbClr val="00B05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242" name="Google Shape;242;p31"/>
          <p:cNvSpPr/>
          <p:nvPr/>
        </p:nvSpPr>
        <p:spPr>
          <a:xfrm>
            <a:off x="0" y="0"/>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243" name="Google Shape;243;p31"/>
          <p:cNvPicPr preferRelativeResize="0"/>
          <p:nvPr/>
        </p:nvPicPr>
        <p:blipFill rotWithShape="1">
          <a:blip r:embed="rId8">
            <a:alphaModFix/>
          </a:blip>
          <a:srcRect b="0" l="0" r="0" t="0"/>
          <a:stretch/>
        </p:blipFill>
        <p:spPr>
          <a:xfrm>
            <a:off x="-10197" y="-94"/>
            <a:ext cx="702694" cy="70269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32"/>
          <p:cNvSpPr txBox="1"/>
          <p:nvPr/>
        </p:nvSpPr>
        <p:spPr>
          <a:xfrm>
            <a:off x="189541" y="1407087"/>
            <a:ext cx="8764917" cy="340953"/>
          </a:xfrm>
          <a:prstGeom prst="rect">
            <a:avLst/>
          </a:prstGeom>
          <a:noFill/>
          <a:ln>
            <a:noFill/>
          </a:ln>
        </p:spPr>
        <p:txBody>
          <a:bodyPr anchorCtr="0" anchor="b" bIns="0" lIns="0" spcFirstLastPara="1" rIns="0" wrap="square" tIns="0">
            <a:noAutofit/>
          </a:bodyPr>
          <a:lstStyle/>
          <a:p>
            <a:pPr indent="0" lvl="0" marL="0" marR="0" rtl="0" algn="l">
              <a:lnSpc>
                <a:spcPct val="90000"/>
              </a:lnSpc>
              <a:spcBef>
                <a:spcPts val="0"/>
              </a:spcBef>
              <a:spcAft>
                <a:spcPts val="0"/>
              </a:spcAft>
              <a:buClr>
                <a:srgbClr val="000000"/>
              </a:buClr>
              <a:buSzPts val="2600"/>
              <a:buFont typeface="Arial"/>
              <a:buNone/>
            </a:pPr>
            <a:r>
              <a:rPr b="1" i="0" lang="el-GR" sz="2400" u="none" cap="none" strike="noStrike">
                <a:solidFill>
                  <a:srgbClr val="385623"/>
                </a:solidFill>
                <a:latin typeface="Questrial"/>
                <a:ea typeface="Questrial"/>
                <a:cs typeface="Questrial"/>
                <a:sym typeface="Questrial"/>
              </a:rPr>
              <a:t>12. Εφαρμογή του ΣΒΑ από τα κράτη, τις κοινότητες και τις εταιρίες – ιστοσελίδες</a:t>
            </a:r>
            <a:endParaRPr/>
          </a:p>
          <a:p>
            <a:pPr indent="0" lvl="0" marL="0" marR="0" rtl="0" algn="l">
              <a:lnSpc>
                <a:spcPct val="90000"/>
              </a:lnSpc>
              <a:spcBef>
                <a:spcPts val="0"/>
              </a:spcBef>
              <a:spcAft>
                <a:spcPts val="0"/>
              </a:spcAft>
              <a:buClr>
                <a:srgbClr val="000000"/>
              </a:buClr>
              <a:buSzPts val="26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p32"/>
          <p:cNvSpPr txBox="1"/>
          <p:nvPr/>
        </p:nvSpPr>
        <p:spPr>
          <a:xfrm>
            <a:off x="189541" y="1450373"/>
            <a:ext cx="8688962" cy="3693127"/>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rgbClr val="000000"/>
              </a:buClr>
              <a:buSzPts val="1200"/>
              <a:buFont typeface="Arial"/>
              <a:buNone/>
            </a:pPr>
            <a:r>
              <a:rPr b="0" i="0" lang="el-GR" sz="1200" u="none" cap="none" strike="noStrike">
                <a:solidFill>
                  <a:srgbClr val="385623"/>
                </a:solidFill>
                <a:latin typeface="Questrial"/>
                <a:ea typeface="Questrial"/>
                <a:cs typeface="Questrial"/>
                <a:sym typeface="Questrial"/>
              </a:rPr>
              <a:t>Eurostat</a:t>
            </a:r>
            <a:endParaRPr b="0" i="0" sz="1200" u="none" cap="none" strike="noStrike">
              <a:solidFill>
                <a:srgbClr val="000000"/>
              </a:solidFill>
              <a:latin typeface="Arial"/>
              <a:ea typeface="Arial"/>
              <a:cs typeface="Arial"/>
              <a:sym typeface="Arial"/>
            </a:endParaRPr>
          </a:p>
          <a:p>
            <a:pPr indent="0" lvl="0" marL="0" marR="0" rtl="0" algn="l">
              <a:lnSpc>
                <a:spcPct val="107000"/>
              </a:lnSpc>
              <a:spcBef>
                <a:spcPts val="450"/>
              </a:spcBef>
              <a:spcAft>
                <a:spcPts val="0"/>
              </a:spcAft>
              <a:buClr>
                <a:srgbClr val="000000"/>
              </a:buClr>
              <a:buSzPts val="1200"/>
              <a:buFont typeface="Arial"/>
              <a:buNone/>
            </a:pPr>
            <a:r>
              <a:rPr b="0" i="0" lang="el-GR" sz="1200" u="sng" cap="none" strike="noStrike">
                <a:solidFill>
                  <a:schemeClr val="hlink"/>
                </a:solidFill>
                <a:latin typeface="Calibri"/>
                <a:ea typeface="Calibri"/>
                <a:cs typeface="Calibri"/>
                <a:sym typeface="Calibri"/>
                <a:hlinkClick r:id="rId3"/>
              </a:rPr>
              <a:t>https://ec.europa.eu/eurostat/web/sdi</a:t>
            </a:r>
            <a:r>
              <a:rPr b="0" i="0" lang="el-GR" sz="1200" u="none" cap="none" strike="noStrike">
                <a:solidFill>
                  <a:srgbClr val="00B050"/>
                </a:solidFill>
                <a:latin typeface="Calibri"/>
                <a:ea typeface="Calibri"/>
                <a:cs typeface="Calibri"/>
                <a:sym typeface="Calibri"/>
              </a:rPr>
              <a:t> </a:t>
            </a:r>
            <a:endParaRPr b="0" i="0" sz="1200" u="none" cap="none" strike="noStrike">
              <a:solidFill>
                <a:srgbClr val="000000"/>
              </a:solidFill>
              <a:latin typeface="Arial"/>
              <a:ea typeface="Arial"/>
              <a:cs typeface="Arial"/>
              <a:sym typeface="Arial"/>
            </a:endParaRPr>
          </a:p>
          <a:p>
            <a:pPr indent="0" lvl="0" marL="0" marR="0" rtl="0" algn="l">
              <a:lnSpc>
                <a:spcPct val="107000"/>
              </a:lnSpc>
              <a:spcBef>
                <a:spcPts val="450"/>
              </a:spcBef>
              <a:spcAft>
                <a:spcPts val="0"/>
              </a:spcAft>
              <a:buClr>
                <a:srgbClr val="000000"/>
              </a:buClr>
              <a:buSzPts val="1200"/>
              <a:buFont typeface="Arial"/>
              <a:buNone/>
            </a:pPr>
            <a:r>
              <a:rPr b="0" i="0" lang="el-GR" sz="1200" u="none" cap="none" strike="noStrike">
                <a:solidFill>
                  <a:srgbClr val="385623"/>
                </a:solidFill>
                <a:latin typeface="Questrial"/>
                <a:ea typeface="Questrial"/>
                <a:cs typeface="Questrial"/>
                <a:sym typeface="Questrial"/>
              </a:rPr>
              <a:t>World Business Council for Sustainable Development (WBCSD)</a:t>
            </a:r>
            <a:endParaRPr b="0" i="0" sz="1200" u="none" cap="none" strike="noStrike">
              <a:solidFill>
                <a:srgbClr val="000000"/>
              </a:solidFill>
              <a:latin typeface="Arial"/>
              <a:ea typeface="Arial"/>
              <a:cs typeface="Arial"/>
              <a:sym typeface="Arial"/>
            </a:endParaRPr>
          </a:p>
          <a:p>
            <a:pPr indent="0" lvl="0" marL="0" marR="0" rtl="0" algn="l">
              <a:lnSpc>
                <a:spcPct val="107000"/>
              </a:lnSpc>
              <a:spcBef>
                <a:spcPts val="450"/>
              </a:spcBef>
              <a:spcAft>
                <a:spcPts val="0"/>
              </a:spcAft>
              <a:buClr>
                <a:srgbClr val="000000"/>
              </a:buClr>
              <a:buSzPts val="1200"/>
              <a:buFont typeface="Arial"/>
              <a:buNone/>
            </a:pPr>
            <a:r>
              <a:rPr b="0" i="0" lang="el-GR" sz="1200" u="sng" cap="none" strike="noStrike">
                <a:solidFill>
                  <a:schemeClr val="hlink"/>
                </a:solidFill>
                <a:latin typeface="Calibri"/>
                <a:ea typeface="Calibri"/>
                <a:cs typeface="Calibri"/>
                <a:sym typeface="Calibri"/>
                <a:hlinkClick r:id="rId4"/>
              </a:rPr>
              <a:t>https://www.wbcsd.org/Programs/People-and-Society/Sustainable-Development-Goals</a:t>
            </a:r>
            <a:endParaRPr b="0" i="0" sz="1200" u="none" cap="none" strike="noStrike">
              <a:solidFill>
                <a:srgbClr val="000000"/>
              </a:solidFill>
              <a:latin typeface="Calibri"/>
              <a:ea typeface="Calibri"/>
              <a:cs typeface="Calibri"/>
              <a:sym typeface="Calibri"/>
            </a:endParaRPr>
          </a:p>
          <a:p>
            <a:pPr indent="0" lvl="0" marL="0" marR="0" rtl="0" algn="l">
              <a:lnSpc>
                <a:spcPct val="107000"/>
              </a:lnSpc>
              <a:spcBef>
                <a:spcPts val="450"/>
              </a:spcBef>
              <a:spcAft>
                <a:spcPts val="0"/>
              </a:spcAft>
              <a:buClr>
                <a:srgbClr val="000000"/>
              </a:buClr>
              <a:buSzPts val="1200"/>
              <a:buFont typeface="Arial"/>
              <a:buNone/>
            </a:pPr>
            <a:r>
              <a:rPr b="0" i="0" lang="el-GR" sz="1200" u="none" cap="none" strike="noStrike">
                <a:solidFill>
                  <a:srgbClr val="385623"/>
                </a:solidFill>
                <a:latin typeface="Questrial"/>
                <a:ea typeface="Questrial"/>
                <a:cs typeface="Questrial"/>
                <a:sym typeface="Questrial"/>
              </a:rPr>
              <a:t>United Nations Development Programme (UNDP) - SDG accelerator</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450"/>
              </a:spcBef>
              <a:spcAft>
                <a:spcPts val="0"/>
              </a:spcAft>
              <a:buClr>
                <a:srgbClr val="000000"/>
              </a:buClr>
              <a:buSzPts val="1200"/>
              <a:buFont typeface="Arial"/>
              <a:buNone/>
            </a:pPr>
            <a:r>
              <a:rPr b="0" i="0" lang="el-GR" sz="1200" u="sng" cap="none" strike="noStrike">
                <a:solidFill>
                  <a:schemeClr val="hlink"/>
                </a:solidFill>
                <a:latin typeface="Calibri"/>
                <a:ea typeface="Calibri"/>
                <a:cs typeface="Calibri"/>
                <a:sym typeface="Calibri"/>
                <a:hlinkClick r:id="rId5"/>
              </a:rPr>
              <a:t>https://www.undp.org/sdg-accelerato</a:t>
            </a:r>
            <a:r>
              <a:rPr b="0" i="0" lang="el-GR" sz="1200" u="none" cap="none" strike="noStrike">
                <a:solidFill>
                  <a:srgbClr val="00B050"/>
                </a:solidFill>
                <a:latin typeface="Calibri"/>
                <a:ea typeface="Calibri"/>
                <a:cs typeface="Calibri"/>
                <a:sym typeface="Calibri"/>
              </a:rPr>
              <a:t>r</a:t>
            </a:r>
            <a:endParaRPr b="0" i="0" sz="1200" u="none" cap="none" strike="noStrike">
              <a:solidFill>
                <a:srgbClr val="000000"/>
              </a:solidFill>
              <a:latin typeface="Arial"/>
              <a:ea typeface="Arial"/>
              <a:cs typeface="Arial"/>
              <a:sym typeface="Arial"/>
            </a:endParaRPr>
          </a:p>
          <a:p>
            <a:pPr indent="0" lvl="0" marL="0" marR="0" rtl="0" algn="l">
              <a:lnSpc>
                <a:spcPct val="107000"/>
              </a:lnSpc>
              <a:spcBef>
                <a:spcPts val="450"/>
              </a:spcBef>
              <a:spcAft>
                <a:spcPts val="0"/>
              </a:spcAft>
              <a:buClr>
                <a:srgbClr val="000000"/>
              </a:buClr>
              <a:buSzPts val="1200"/>
              <a:buFont typeface="Arial"/>
              <a:buNone/>
            </a:pPr>
            <a:r>
              <a:rPr b="0" i="0" lang="el-GR" sz="1200" u="none" cap="none" strike="noStrike">
                <a:solidFill>
                  <a:srgbClr val="385623"/>
                </a:solidFill>
                <a:latin typeface="Questrial"/>
                <a:ea typeface="Questrial"/>
                <a:cs typeface="Questrial"/>
                <a:sym typeface="Questrial"/>
              </a:rPr>
              <a:t>UNDP - SDG Integration</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450"/>
              </a:spcBef>
              <a:spcAft>
                <a:spcPts val="0"/>
              </a:spcAft>
              <a:buClr>
                <a:srgbClr val="000000"/>
              </a:buClr>
              <a:buSzPts val="1200"/>
              <a:buFont typeface="Arial"/>
              <a:buNone/>
            </a:pPr>
            <a:r>
              <a:rPr b="0" i="0" lang="el-GR" sz="1200" u="sng" cap="none" strike="noStrike">
                <a:solidFill>
                  <a:schemeClr val="hlink"/>
                </a:solidFill>
                <a:latin typeface="Calibri"/>
                <a:ea typeface="Calibri"/>
                <a:cs typeface="Calibri"/>
                <a:sym typeface="Calibri"/>
                <a:hlinkClick r:id="rId6"/>
              </a:rPr>
              <a:t>https://sdgintegration.undp.org/</a:t>
            </a:r>
            <a:endParaRPr b="0" i="0" sz="1200" u="none" cap="none" strike="noStrike">
              <a:solidFill>
                <a:srgbClr val="00B050"/>
              </a:solidFill>
              <a:latin typeface="Calibri"/>
              <a:ea typeface="Calibri"/>
              <a:cs typeface="Calibri"/>
              <a:sym typeface="Calibri"/>
            </a:endParaRPr>
          </a:p>
          <a:p>
            <a:pPr indent="0" lvl="0" marL="0" marR="0" rtl="0" algn="l">
              <a:lnSpc>
                <a:spcPct val="107000"/>
              </a:lnSpc>
              <a:spcBef>
                <a:spcPts val="450"/>
              </a:spcBef>
              <a:spcAft>
                <a:spcPts val="0"/>
              </a:spcAft>
              <a:buClr>
                <a:srgbClr val="000000"/>
              </a:buClr>
              <a:buSzPts val="1200"/>
              <a:buFont typeface="Arial"/>
              <a:buNone/>
            </a:pPr>
            <a:r>
              <a:rPr b="0" i="0" lang="el-GR" sz="1200" u="none" cap="none" strike="noStrike">
                <a:solidFill>
                  <a:srgbClr val="385623"/>
                </a:solidFill>
                <a:latin typeface="Questrial"/>
                <a:ea typeface="Questrial"/>
                <a:cs typeface="Questrial"/>
                <a:sym typeface="Questrial"/>
              </a:rPr>
              <a:t>EU KnowSDGs Platform</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450"/>
              </a:spcBef>
              <a:spcAft>
                <a:spcPts val="0"/>
              </a:spcAft>
              <a:buClr>
                <a:srgbClr val="000000"/>
              </a:buClr>
              <a:buSzPts val="1200"/>
              <a:buFont typeface="Arial"/>
              <a:buNone/>
            </a:pPr>
            <a:r>
              <a:rPr b="0" i="0" lang="el-GR" sz="1200" u="sng" cap="none" strike="noStrike">
                <a:solidFill>
                  <a:schemeClr val="hlink"/>
                </a:solidFill>
                <a:latin typeface="Calibri"/>
                <a:ea typeface="Calibri"/>
                <a:cs typeface="Calibri"/>
                <a:sym typeface="Calibri"/>
                <a:hlinkClick r:id="rId7"/>
              </a:rPr>
              <a:t>https://knowsdgs.jrc.ec.europa.eu/</a:t>
            </a:r>
            <a:endParaRPr b="0" i="0" sz="1200" u="none" cap="none" strike="noStrike">
              <a:solidFill>
                <a:srgbClr val="00B050"/>
              </a:solidFill>
              <a:latin typeface="Calibri"/>
              <a:ea typeface="Calibri"/>
              <a:cs typeface="Calibri"/>
              <a:sym typeface="Calibri"/>
            </a:endParaRPr>
          </a:p>
          <a:p>
            <a:pPr indent="0" lvl="0" marL="0" marR="0" rtl="0" algn="l">
              <a:lnSpc>
                <a:spcPct val="107000"/>
              </a:lnSpc>
              <a:spcBef>
                <a:spcPts val="450"/>
              </a:spcBef>
              <a:spcAft>
                <a:spcPts val="0"/>
              </a:spcAft>
              <a:buClr>
                <a:srgbClr val="000000"/>
              </a:buClr>
              <a:buSzPts val="1200"/>
              <a:buFont typeface="Arial"/>
              <a:buNone/>
            </a:pPr>
            <a:r>
              <a:rPr b="0" i="0" lang="el-GR" sz="1200" u="none" cap="none" strike="noStrike">
                <a:solidFill>
                  <a:srgbClr val="385623"/>
                </a:solidFill>
                <a:latin typeface="Questrial"/>
                <a:ea typeface="Questrial"/>
                <a:cs typeface="Questrial"/>
                <a:sym typeface="Questrial"/>
              </a:rPr>
              <a:t>UN Global Compact</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450"/>
              </a:spcBef>
              <a:spcAft>
                <a:spcPts val="0"/>
              </a:spcAft>
              <a:buClr>
                <a:srgbClr val="000000"/>
              </a:buClr>
              <a:buSzPts val="1200"/>
              <a:buFont typeface="Arial"/>
              <a:buNone/>
            </a:pPr>
            <a:r>
              <a:rPr b="0" i="0" lang="el-GR" sz="1200" u="sng" cap="none" strike="noStrike">
                <a:solidFill>
                  <a:schemeClr val="hlink"/>
                </a:solidFill>
                <a:latin typeface="Calibri"/>
                <a:ea typeface="Calibri"/>
                <a:cs typeface="Calibri"/>
                <a:sym typeface="Calibri"/>
                <a:hlinkClick r:id="rId8"/>
              </a:rPr>
              <a:t>https://unglobalcompact.org/sdgs/17-global-goals</a:t>
            </a:r>
            <a:endParaRPr b="0" i="0" sz="1200" u="none" cap="none" strike="noStrike">
              <a:solidFill>
                <a:srgbClr val="00B050"/>
              </a:solidFill>
              <a:latin typeface="Calibri"/>
              <a:ea typeface="Calibri"/>
              <a:cs typeface="Calibri"/>
              <a:sym typeface="Calibri"/>
            </a:endParaRPr>
          </a:p>
          <a:p>
            <a:pPr indent="0" lvl="0" marL="0" marR="0" rtl="0" algn="l">
              <a:lnSpc>
                <a:spcPct val="107000"/>
              </a:lnSpc>
              <a:spcBef>
                <a:spcPts val="450"/>
              </a:spcBef>
              <a:spcAft>
                <a:spcPts val="0"/>
              </a:spcAft>
              <a:buClr>
                <a:srgbClr val="000000"/>
              </a:buClr>
              <a:buSzPts val="1200"/>
              <a:buFont typeface="Arial"/>
              <a:buNone/>
            </a:pPr>
            <a:r>
              <a:rPr b="0" i="0" lang="el-GR" sz="1200" u="none" cap="none" strike="noStrike">
                <a:solidFill>
                  <a:srgbClr val="385623"/>
                </a:solidFill>
                <a:latin typeface="Questrial"/>
                <a:ea typeface="Questrial"/>
                <a:cs typeface="Questrial"/>
                <a:sym typeface="Questrial"/>
              </a:rPr>
              <a:t>European Commission - SDG</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450"/>
              </a:spcBef>
              <a:spcAft>
                <a:spcPts val="0"/>
              </a:spcAft>
              <a:buClr>
                <a:srgbClr val="000000"/>
              </a:buClr>
              <a:buSzPts val="1200"/>
              <a:buFont typeface="Arial"/>
              <a:buNone/>
            </a:pPr>
            <a:r>
              <a:rPr b="0" i="0" lang="el-GR" sz="1200" u="sng" cap="none" strike="noStrike">
                <a:solidFill>
                  <a:schemeClr val="hlink"/>
                </a:solidFill>
                <a:latin typeface="Calibri"/>
                <a:ea typeface="Calibri"/>
                <a:cs typeface="Calibri"/>
                <a:sym typeface="Calibri"/>
                <a:hlinkClick r:id="rId9"/>
              </a:rPr>
              <a:t>https://commission.europa.eu/strategy-and-policy/international-strategies/sustainable-development-goals_en</a:t>
            </a:r>
            <a:r>
              <a:rPr b="0" i="0" lang="el-GR" sz="1200" u="none" cap="none" strike="noStrike">
                <a:solidFill>
                  <a:srgbClr val="00B050"/>
                </a:solidFill>
                <a:latin typeface="Calibri"/>
                <a:ea typeface="Calibri"/>
                <a:cs typeface="Calibri"/>
                <a:sym typeface="Calibri"/>
              </a:rPr>
              <a:t> </a:t>
            </a:r>
            <a:endParaRPr b="0" i="0" sz="1200" u="none" cap="none" strike="noStrike">
              <a:solidFill>
                <a:srgbClr val="000000"/>
              </a:solidFill>
              <a:latin typeface="Arial"/>
              <a:ea typeface="Arial"/>
              <a:cs typeface="Arial"/>
              <a:sym typeface="Arial"/>
            </a:endParaRPr>
          </a:p>
        </p:txBody>
      </p:sp>
      <p:sp>
        <p:nvSpPr>
          <p:cNvPr id="250" name="Google Shape;250;p32"/>
          <p:cNvSpPr/>
          <p:nvPr/>
        </p:nvSpPr>
        <p:spPr>
          <a:xfrm>
            <a:off x="0" y="-8780"/>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251" name="Google Shape;251;p32"/>
          <p:cNvPicPr preferRelativeResize="0"/>
          <p:nvPr/>
        </p:nvPicPr>
        <p:blipFill rotWithShape="1">
          <a:blip r:embed="rId10">
            <a:alphaModFix/>
          </a:blip>
          <a:srcRect b="0" l="0" r="0" t="0"/>
          <a:stretch/>
        </p:blipFill>
        <p:spPr>
          <a:xfrm>
            <a:off x="0" y="-8921"/>
            <a:ext cx="702694" cy="70269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33"/>
          <p:cNvSpPr txBox="1"/>
          <p:nvPr>
            <p:ph type="title"/>
          </p:nvPr>
        </p:nvSpPr>
        <p:spPr>
          <a:xfrm>
            <a:off x="123765" y="574134"/>
            <a:ext cx="8839481" cy="956952"/>
          </a:xfrm>
          <a:prstGeom prst="rect">
            <a:avLst/>
          </a:prstGeom>
          <a:noFill/>
          <a:ln>
            <a:noFill/>
          </a:ln>
        </p:spPr>
        <p:txBody>
          <a:bodyPr anchorCtr="0" anchor="ctr" bIns="91425" lIns="91425" spcFirstLastPara="1" rIns="91425" wrap="square" tIns="91425">
            <a:normAutofit/>
          </a:bodyPr>
          <a:lstStyle/>
          <a:p>
            <a:pPr indent="0" lvl="0" marL="0" rtl="0" algn="l">
              <a:lnSpc>
                <a:spcPct val="100000"/>
              </a:lnSpc>
              <a:spcBef>
                <a:spcPts val="0"/>
              </a:spcBef>
              <a:spcAft>
                <a:spcPts val="0"/>
              </a:spcAft>
              <a:buSzPts val="3310"/>
              <a:buNone/>
            </a:pPr>
            <a:r>
              <a:rPr b="1" lang="el-GR" sz="2400">
                <a:solidFill>
                  <a:srgbClr val="385623"/>
                </a:solidFill>
                <a:latin typeface="Questrial"/>
                <a:ea typeface="Questrial"/>
                <a:cs typeface="Questrial"/>
                <a:sym typeface="Questrial"/>
              </a:rPr>
              <a:t>13. Πώς ξεκινάτε: πράγματα που πρέπει να σκεφτείτε/να κάνετε</a:t>
            </a:r>
            <a:endParaRPr sz="2800"/>
          </a:p>
        </p:txBody>
      </p:sp>
      <p:sp>
        <p:nvSpPr>
          <p:cNvPr id="257" name="Google Shape;257;p33"/>
          <p:cNvSpPr/>
          <p:nvPr/>
        </p:nvSpPr>
        <p:spPr>
          <a:xfrm>
            <a:off x="0" y="0"/>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258" name="Google Shape;258;p33"/>
          <p:cNvPicPr preferRelativeResize="0"/>
          <p:nvPr/>
        </p:nvPicPr>
        <p:blipFill rotWithShape="1">
          <a:blip r:embed="rId3">
            <a:alphaModFix/>
          </a:blip>
          <a:srcRect b="0" l="0" r="0" t="0"/>
          <a:stretch/>
        </p:blipFill>
        <p:spPr>
          <a:xfrm>
            <a:off x="0" y="0"/>
            <a:ext cx="702694" cy="702694"/>
          </a:xfrm>
          <a:prstGeom prst="rect">
            <a:avLst/>
          </a:prstGeom>
          <a:noFill/>
          <a:ln>
            <a:noFill/>
          </a:ln>
        </p:spPr>
      </p:pic>
      <p:sp>
        <p:nvSpPr>
          <p:cNvPr id="259" name="Google Shape;259;p33"/>
          <p:cNvSpPr txBox="1"/>
          <p:nvPr/>
        </p:nvSpPr>
        <p:spPr>
          <a:xfrm>
            <a:off x="123765" y="1467288"/>
            <a:ext cx="8896470" cy="3323987"/>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1500"/>
              <a:buFont typeface="Arial"/>
              <a:buChar char="•"/>
            </a:pPr>
            <a:r>
              <a:rPr b="0" i="0" lang="el-GR" sz="1500" u="none" cap="none" strike="noStrike">
                <a:solidFill>
                  <a:srgbClr val="000000"/>
                </a:solidFill>
                <a:latin typeface="Arial"/>
                <a:ea typeface="Arial"/>
                <a:cs typeface="Arial"/>
                <a:sym typeface="Arial"/>
              </a:rPr>
              <a:t>Επισκεφθείτε τον ιστότοπο μέσω του οποίου τα Ηνωμένα Έθνη θέλουν να βοηθήσουν τις κυβερνήσεις και τους ενδιαφερόμενους φορείς να κάνουν τους ΣΒΑ πραγματικότητα: </a:t>
            </a:r>
            <a:r>
              <a:rPr b="0" i="0" lang="el-GR" sz="1500" u="sng" cap="none" strike="noStrike">
                <a:solidFill>
                  <a:schemeClr val="hlink"/>
                </a:solidFill>
                <a:latin typeface="Arial"/>
                <a:ea typeface="Arial"/>
                <a:cs typeface="Arial"/>
                <a:sym typeface="Arial"/>
                <a:hlinkClick r:id="rId4"/>
              </a:rPr>
              <a:t>https://sustainabledevelopment.un.org/</a:t>
            </a:r>
            <a:endParaRPr b="0" i="0" sz="15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500"/>
              <a:buFont typeface="Arial"/>
              <a:buChar char="•"/>
            </a:pPr>
            <a:r>
              <a:rPr b="0" i="0" lang="el-GR" sz="1500" u="none" cap="none" strike="noStrike">
                <a:solidFill>
                  <a:srgbClr val="000000"/>
                </a:solidFill>
                <a:latin typeface="Arial"/>
                <a:ea typeface="Arial"/>
                <a:cs typeface="Arial"/>
                <a:sym typeface="Arial"/>
              </a:rPr>
              <a:t>Η γνώση των ΣΒΑ θα σας βοηθήσει να γίνετε ακόμα πιο υπεύθυνος επιχειρηματίας· μπορείτε να εμβαθύνετε τις γνώσεις σας διαβάζοντας ή/και  να εγγραφείτε σε ένα εξειδικευμένο πρόγραμμα εκπαίδευσης</a:t>
            </a:r>
            <a:endParaRPr/>
          </a:p>
          <a:p>
            <a:pPr indent="-285750" lvl="0" marL="285750" marR="0" rtl="0" algn="l">
              <a:lnSpc>
                <a:spcPct val="100000"/>
              </a:lnSpc>
              <a:spcBef>
                <a:spcPts val="0"/>
              </a:spcBef>
              <a:spcAft>
                <a:spcPts val="0"/>
              </a:spcAft>
              <a:buClr>
                <a:srgbClr val="000000"/>
              </a:buClr>
              <a:buSzPts val="1500"/>
              <a:buFont typeface="Arial"/>
              <a:buChar char="•"/>
            </a:pPr>
            <a:r>
              <a:rPr b="0" i="0" lang="el-GR" sz="1500" u="none" cap="none" strike="noStrike">
                <a:solidFill>
                  <a:srgbClr val="000000"/>
                </a:solidFill>
                <a:latin typeface="Arial"/>
                <a:ea typeface="Arial"/>
                <a:cs typeface="Arial"/>
                <a:sym typeface="Arial"/>
              </a:rPr>
              <a:t>Αναγνωρίστε και αναλύστε πώς υλοποιούνται οι ΣΒΑ</a:t>
            </a:r>
            <a:endParaRPr/>
          </a:p>
          <a:p>
            <a:pPr indent="-285750" lvl="0" marL="285750" marR="0" rtl="0" algn="l">
              <a:lnSpc>
                <a:spcPct val="100000"/>
              </a:lnSpc>
              <a:spcBef>
                <a:spcPts val="0"/>
              </a:spcBef>
              <a:spcAft>
                <a:spcPts val="0"/>
              </a:spcAft>
              <a:buClr>
                <a:srgbClr val="000000"/>
              </a:buClr>
              <a:buSzPts val="1500"/>
              <a:buFont typeface="Arial"/>
              <a:buChar char="•"/>
            </a:pPr>
            <a:r>
              <a:rPr b="0" i="0" lang="el-GR" sz="1500" u="none" cap="none" strike="noStrike">
                <a:solidFill>
                  <a:srgbClr val="000000"/>
                </a:solidFill>
                <a:latin typeface="Arial"/>
                <a:ea typeface="Arial"/>
                <a:cs typeface="Arial"/>
                <a:sym typeface="Arial"/>
              </a:rPr>
              <a:t>Αναλύστε υπάρχουσες στρατηγικές επικοινωνίας (των ΣΒΑ) από άλλες εταιρίες</a:t>
            </a:r>
            <a:endParaRPr/>
          </a:p>
          <a:p>
            <a:pPr indent="-285750" lvl="0" marL="285750" marR="0" rtl="0" algn="l">
              <a:lnSpc>
                <a:spcPct val="100000"/>
              </a:lnSpc>
              <a:spcBef>
                <a:spcPts val="0"/>
              </a:spcBef>
              <a:spcAft>
                <a:spcPts val="0"/>
              </a:spcAft>
              <a:buClr>
                <a:srgbClr val="000000"/>
              </a:buClr>
              <a:buSzPts val="1500"/>
              <a:buFont typeface="Arial"/>
              <a:buChar char="•"/>
            </a:pPr>
            <a:r>
              <a:rPr b="0" i="0" lang="el-GR" sz="1500" u="none" cap="none" strike="noStrike">
                <a:solidFill>
                  <a:srgbClr val="000000"/>
                </a:solidFill>
                <a:latin typeface="Arial"/>
                <a:ea typeface="Arial"/>
                <a:cs typeface="Arial"/>
                <a:sym typeface="Arial"/>
              </a:rPr>
              <a:t>Αξιολογήστε τι κάνετε στο χώρο εργασίας σας για να βελτιώσετε τη βιώσιμη ανάπτυξη</a:t>
            </a:r>
            <a:endParaRPr/>
          </a:p>
          <a:p>
            <a:pPr indent="-285750" lvl="0" marL="285750" marR="0" rtl="0" algn="l">
              <a:lnSpc>
                <a:spcPct val="100000"/>
              </a:lnSpc>
              <a:spcBef>
                <a:spcPts val="0"/>
              </a:spcBef>
              <a:spcAft>
                <a:spcPts val="0"/>
              </a:spcAft>
              <a:buClr>
                <a:srgbClr val="000000"/>
              </a:buClr>
              <a:buSzPts val="1500"/>
              <a:buFont typeface="Arial"/>
              <a:buChar char="•"/>
            </a:pPr>
            <a:r>
              <a:rPr b="0" i="0" lang="el-GR" sz="1500" u="none" cap="none" strike="noStrike">
                <a:solidFill>
                  <a:srgbClr val="000000"/>
                </a:solidFill>
                <a:latin typeface="Arial"/>
                <a:ea typeface="Arial"/>
                <a:cs typeface="Arial"/>
                <a:sym typeface="Arial"/>
              </a:rPr>
              <a:t>Αποφασίστε ποιον από τους ΣΒΑ θέλετε να βελτιώσετε ή να εφαρμόσετε στον εργασιακό σας χώρο</a:t>
            </a:r>
            <a:endParaRPr/>
          </a:p>
          <a:p>
            <a:pPr indent="-285750" lvl="0" marL="285750" marR="0" rtl="0" algn="l">
              <a:lnSpc>
                <a:spcPct val="100000"/>
              </a:lnSpc>
              <a:spcBef>
                <a:spcPts val="0"/>
              </a:spcBef>
              <a:spcAft>
                <a:spcPts val="0"/>
              </a:spcAft>
              <a:buClr>
                <a:srgbClr val="000000"/>
              </a:buClr>
              <a:buSzPts val="1500"/>
              <a:buFont typeface="Arial"/>
              <a:buChar char="•"/>
            </a:pPr>
            <a:r>
              <a:rPr b="0" i="0" lang="el-GR" sz="1500" u="none" cap="none" strike="noStrike">
                <a:solidFill>
                  <a:srgbClr val="000000"/>
                </a:solidFill>
                <a:latin typeface="Arial"/>
                <a:ea typeface="Arial"/>
                <a:cs typeface="Arial"/>
                <a:sym typeface="Arial"/>
              </a:rPr>
              <a:t>Επιλέξτε καλές πρακτικές που μπορούν να εφαρμοστούν και να συσχετιστούν με τους ΣΒΑ</a:t>
            </a:r>
            <a:endParaRPr/>
          </a:p>
          <a:p>
            <a:pPr indent="-285750" lvl="0" marL="285750" marR="0" rtl="0" algn="l">
              <a:lnSpc>
                <a:spcPct val="100000"/>
              </a:lnSpc>
              <a:spcBef>
                <a:spcPts val="0"/>
              </a:spcBef>
              <a:spcAft>
                <a:spcPts val="0"/>
              </a:spcAft>
              <a:buClr>
                <a:srgbClr val="000000"/>
              </a:buClr>
              <a:buSzPts val="1500"/>
              <a:buFont typeface="Arial"/>
              <a:buChar char="•"/>
            </a:pPr>
            <a:r>
              <a:rPr b="0" i="0" lang="el-GR" sz="1500" u="none" cap="none" strike="noStrike">
                <a:solidFill>
                  <a:srgbClr val="000000"/>
                </a:solidFill>
                <a:latin typeface="Arial"/>
                <a:ea typeface="Arial"/>
                <a:cs typeface="Arial"/>
                <a:sym typeface="Arial"/>
              </a:rPr>
              <a:t>Καθορίστε ένα χρονοδιάγραμμα για την εφαρμογή των ΣΒΑ ή/και κάποιων από τους δείκτες</a:t>
            </a:r>
            <a:endParaRPr/>
          </a:p>
          <a:p>
            <a:pPr indent="-285750" lvl="0" marL="285750" marR="0" rtl="0" algn="l">
              <a:lnSpc>
                <a:spcPct val="100000"/>
              </a:lnSpc>
              <a:spcBef>
                <a:spcPts val="0"/>
              </a:spcBef>
              <a:spcAft>
                <a:spcPts val="0"/>
              </a:spcAft>
              <a:buClr>
                <a:srgbClr val="000000"/>
              </a:buClr>
              <a:buSzPts val="1500"/>
              <a:buFont typeface="Arial"/>
              <a:buChar char="•"/>
            </a:pPr>
            <a:r>
              <a:rPr b="0" i="0" lang="el-GR" sz="1500" u="none" cap="none" strike="noStrike">
                <a:solidFill>
                  <a:srgbClr val="000000"/>
                </a:solidFill>
                <a:latin typeface="Arial"/>
                <a:ea typeface="Arial"/>
                <a:cs typeface="Arial"/>
                <a:sym typeface="Arial"/>
              </a:rPr>
              <a:t>Καθορίστε μια βασική στρατηγική επικοινωνίας σχετικά με το τι κάνει η εταιρία/ο οργανισμός σας υπέρ των ΣΒΑ</a:t>
            </a:r>
            <a:endParaRPr b="0" i="0" sz="15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p:nvPr/>
        </p:nvSpPr>
        <p:spPr>
          <a:xfrm>
            <a:off x="0" y="22091"/>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sp>
        <p:nvSpPr>
          <p:cNvPr id="79" name="Google Shape;79;p16"/>
          <p:cNvSpPr txBox="1"/>
          <p:nvPr/>
        </p:nvSpPr>
        <p:spPr>
          <a:xfrm>
            <a:off x="630891" y="1880810"/>
            <a:ext cx="7882218" cy="2654543"/>
          </a:xfrm>
          <a:prstGeom prst="rect">
            <a:avLst/>
          </a:prstGeom>
          <a:noFill/>
          <a:ln>
            <a:noFill/>
          </a:ln>
        </p:spPr>
        <p:txBody>
          <a:bodyPr anchorCtr="0" anchor="t" bIns="34275" lIns="68575" spcFirstLastPara="1" rIns="68575" wrap="square" tIns="34275">
            <a:spAutoFit/>
          </a:bodyPr>
          <a:lstStyle/>
          <a:p>
            <a:pPr indent="0" lvl="0" marL="0" marR="0" rtl="0" algn="just">
              <a:lnSpc>
                <a:spcPct val="100000"/>
              </a:lnSpc>
              <a:spcBef>
                <a:spcPts val="0"/>
              </a:spcBef>
              <a:spcAft>
                <a:spcPts val="0"/>
              </a:spcAft>
              <a:buClr>
                <a:srgbClr val="000000"/>
              </a:buClr>
              <a:buSzPts val="2800"/>
              <a:buFont typeface="Arial"/>
              <a:buNone/>
            </a:pPr>
            <a:r>
              <a:rPr b="0" i="0" lang="el-GR" sz="2800" u="none" cap="none" strike="noStrike">
                <a:solidFill>
                  <a:schemeClr val="dk1"/>
                </a:solidFill>
                <a:latin typeface="Questrial"/>
                <a:ea typeface="Questrial"/>
                <a:cs typeface="Questrial"/>
                <a:sym typeface="Questrial"/>
              </a:rPr>
              <a:t>Αυτό το υλικό απευθύνεται σε όσους θέλουν να έχουν κάποιες βασικές, γενικές δεξιότητες, συμβουλές και χρήσιμες πληροφορίες για την εφαρμογή των Στόχων Βιώσιμης Ανάπτυξης (ΣΒΑ) και μιας σφαιρικής αντίληψης στο εργασιακό τους περιβάλλον.</a:t>
            </a:r>
            <a:endParaRPr b="0" i="0" sz="2800" u="none" cap="none" strike="noStrike">
              <a:solidFill>
                <a:schemeClr val="dk1"/>
              </a:solidFill>
              <a:latin typeface="Questrial"/>
              <a:ea typeface="Questrial"/>
              <a:cs typeface="Questrial"/>
              <a:sym typeface="Questrial"/>
            </a:endParaRPr>
          </a:p>
        </p:txBody>
      </p:sp>
      <p:pic>
        <p:nvPicPr>
          <p:cNvPr descr="Logo, company name&#10;&#10;Description automatically generated" id="80" name="Google Shape;80;p16"/>
          <p:cNvPicPr preferRelativeResize="0"/>
          <p:nvPr/>
        </p:nvPicPr>
        <p:blipFill rotWithShape="1">
          <a:blip r:embed="rId3">
            <a:alphaModFix/>
          </a:blip>
          <a:srcRect b="0" l="0" r="0" t="0"/>
          <a:stretch/>
        </p:blipFill>
        <p:spPr>
          <a:xfrm>
            <a:off x="-1" y="-1"/>
            <a:ext cx="702694" cy="702694"/>
          </a:xfrm>
          <a:prstGeom prst="rect">
            <a:avLst/>
          </a:prstGeom>
          <a:noFill/>
          <a:ln>
            <a:noFill/>
          </a:ln>
        </p:spPr>
      </p:pic>
      <p:sp>
        <p:nvSpPr>
          <p:cNvPr id="81" name="Google Shape;81;p16"/>
          <p:cNvSpPr txBox="1"/>
          <p:nvPr>
            <p:ph type="title"/>
          </p:nvPr>
        </p:nvSpPr>
        <p:spPr>
          <a:xfrm>
            <a:off x="152400" y="821234"/>
            <a:ext cx="7886700" cy="994200"/>
          </a:xfrm>
          <a:prstGeom prst="rect">
            <a:avLst/>
          </a:prstGeom>
          <a:noFill/>
          <a:ln>
            <a:noFill/>
          </a:ln>
        </p:spPr>
        <p:txBody>
          <a:bodyPr anchorCtr="0" anchor="t" bIns="34275" lIns="68575" spcFirstLastPara="1" rIns="68575" wrap="square" tIns="34275">
            <a:normAutofit/>
          </a:bodyPr>
          <a:lstStyle/>
          <a:p>
            <a:pPr indent="0" lvl="0" marL="0" marR="0" rtl="0" algn="l">
              <a:lnSpc>
                <a:spcPct val="100000"/>
              </a:lnSpc>
              <a:spcBef>
                <a:spcPts val="0"/>
              </a:spcBef>
              <a:spcAft>
                <a:spcPts val="0"/>
              </a:spcAft>
              <a:buClr>
                <a:srgbClr val="000000"/>
              </a:buClr>
              <a:buSzPts val="1400"/>
              <a:buFont typeface="Arial"/>
              <a:buNone/>
            </a:pPr>
            <a:r>
              <a:rPr b="1" lang="el-GR" sz="3200">
                <a:solidFill>
                  <a:srgbClr val="385623"/>
                </a:solidFill>
                <a:latin typeface="Questrial"/>
                <a:ea typeface="Questrial"/>
                <a:cs typeface="Questrial"/>
                <a:sym typeface="Questrial"/>
              </a:rPr>
              <a:t>ΕΙΣΑΓΩΓΗ</a:t>
            </a:r>
            <a:endParaRPr sz="32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34"/>
          <p:cNvSpPr txBox="1"/>
          <p:nvPr>
            <p:ph type="title"/>
          </p:nvPr>
        </p:nvSpPr>
        <p:spPr>
          <a:xfrm>
            <a:off x="116959" y="415517"/>
            <a:ext cx="8956126" cy="807223"/>
          </a:xfrm>
          <a:prstGeom prst="rect">
            <a:avLst/>
          </a:prstGeom>
          <a:noFill/>
          <a:ln>
            <a:noFill/>
          </a:ln>
        </p:spPr>
        <p:txBody>
          <a:bodyPr anchorCtr="0" anchor="ctr" bIns="91425" lIns="91425" spcFirstLastPara="1" rIns="91425" wrap="square" tIns="91425">
            <a:normAutofit/>
          </a:bodyPr>
          <a:lstStyle/>
          <a:p>
            <a:pPr indent="0" lvl="0" marL="0" rtl="0" algn="l">
              <a:lnSpc>
                <a:spcPct val="100000"/>
              </a:lnSpc>
              <a:spcBef>
                <a:spcPts val="1200"/>
              </a:spcBef>
              <a:spcAft>
                <a:spcPts val="0"/>
              </a:spcAft>
              <a:buSzPts val="843"/>
              <a:buNone/>
            </a:pPr>
            <a:r>
              <a:rPr b="1" lang="el-GR" sz="2000">
                <a:solidFill>
                  <a:srgbClr val="385623"/>
                </a:solidFill>
                <a:latin typeface="Questrial"/>
                <a:ea typeface="Questrial"/>
                <a:cs typeface="Questrial"/>
                <a:sym typeface="Questrial"/>
              </a:rPr>
              <a:t>13. Πώς ξεκινάτε: πράγματα που πρέπει να σκεφτείτε/να κάνετε (συν.)</a:t>
            </a:r>
            <a:endParaRPr sz="2000"/>
          </a:p>
        </p:txBody>
      </p:sp>
      <p:sp>
        <p:nvSpPr>
          <p:cNvPr id="265" name="Google Shape;265;p34"/>
          <p:cNvSpPr/>
          <p:nvPr/>
        </p:nvSpPr>
        <p:spPr>
          <a:xfrm>
            <a:off x="0" y="0"/>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266" name="Google Shape;266;p34"/>
          <p:cNvPicPr preferRelativeResize="0"/>
          <p:nvPr/>
        </p:nvPicPr>
        <p:blipFill rotWithShape="1">
          <a:blip r:embed="rId3">
            <a:alphaModFix/>
          </a:blip>
          <a:srcRect b="0" l="0" r="0" t="0"/>
          <a:stretch/>
        </p:blipFill>
        <p:spPr>
          <a:xfrm>
            <a:off x="0" y="0"/>
            <a:ext cx="702694" cy="702694"/>
          </a:xfrm>
          <a:prstGeom prst="rect">
            <a:avLst/>
          </a:prstGeom>
          <a:noFill/>
          <a:ln>
            <a:noFill/>
          </a:ln>
        </p:spPr>
      </p:pic>
      <p:sp>
        <p:nvSpPr>
          <p:cNvPr id="267" name="Google Shape;267;p34"/>
          <p:cNvSpPr txBox="1"/>
          <p:nvPr/>
        </p:nvSpPr>
        <p:spPr>
          <a:xfrm>
            <a:off x="116959" y="1158944"/>
            <a:ext cx="8867553" cy="387798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l-GR" sz="1600" u="none" cap="none" strike="noStrike">
                <a:solidFill>
                  <a:schemeClr val="dk1"/>
                </a:solidFill>
                <a:latin typeface="Arial"/>
                <a:ea typeface="Arial"/>
                <a:cs typeface="Arial"/>
                <a:sym typeface="Arial"/>
              </a:rPr>
              <a:t>Μην καθυστερείτε να δημιουργήσετε το δικό σας δίκτυο με άλλους επαγγελματίες και εθελοντές που επίσης αποφάσισαν να συμμετάσχουν ενεργά στους ΣΒΑ. Πρέπει να μοιράζεστε τακτικά με τον έξω κόσμο τι κάνετε υπέρ των ΣΒΑ, καθώς οι σημερινοί πελάτες είναι πολύ ευαίσθητοι σε αυτού του είδους τις ανησυχίες.</a:t>
            </a:r>
            <a:endParaRPr/>
          </a:p>
          <a:p>
            <a:pPr indent="-285750" lvl="0" marL="285750" marR="0" rtl="0" algn="l">
              <a:lnSpc>
                <a:spcPct val="100000"/>
              </a:lnSpc>
              <a:spcBef>
                <a:spcPts val="0"/>
              </a:spcBef>
              <a:spcAft>
                <a:spcPts val="0"/>
              </a:spcAft>
              <a:buClr>
                <a:srgbClr val="000000"/>
              </a:buClr>
              <a:buSzPts val="1600"/>
              <a:buFont typeface="Arial"/>
              <a:buChar char="•"/>
            </a:pPr>
            <a:r>
              <a:rPr b="0" i="0" lang="el-GR" sz="1600" u="none" cap="none" strike="noStrike">
                <a:solidFill>
                  <a:schemeClr val="dk1"/>
                </a:solidFill>
                <a:latin typeface="Arial"/>
                <a:ea typeface="Arial"/>
                <a:cs typeface="Arial"/>
                <a:sym typeface="Arial"/>
              </a:rPr>
              <a:t>Μπορείτε να εισαγάγετε τα λογότυπα των στόχων ΣΒΑ, που έχετε αποφασίσει να εστιάσετε, στο διαφημιστικό σας υλικό ή μπορείτε να επενδύσετε στο μάρκετινγκ περιεχομένου, ενημερώνοντας λεπτομερώς τους πελάτες σας σχετικά με τους συγκεκριμένους στόχους (Joukes &amp; Pirra, 2020).</a:t>
            </a:r>
            <a:endParaRPr/>
          </a:p>
          <a:p>
            <a:pPr indent="0" lvl="0" marL="0" marR="0" rtl="0" algn="l">
              <a:lnSpc>
                <a:spcPct val="100000"/>
              </a:lnSpc>
              <a:spcBef>
                <a:spcPts val="0"/>
              </a:spcBef>
              <a:spcAft>
                <a:spcPts val="0"/>
              </a:spcAft>
              <a:buNone/>
            </a:pPr>
            <a:r>
              <a:rPr b="0" i="0" lang="el-GR" sz="1600" u="none" cap="none" strike="noStrike">
                <a:solidFill>
                  <a:schemeClr val="dk1"/>
                </a:solidFill>
                <a:latin typeface="Arial"/>
                <a:ea typeface="Arial"/>
                <a:cs typeface="Arial"/>
                <a:sym typeface="Arial"/>
              </a:rPr>
              <a:t>Ακολουθούν ορισμένοι ιστότοποι όπου μπορείτε να βρείτε πληροφορίες σχετικά με τους SDG και πώς να τους εφαρμόσετε στην εταιρία σας:</a:t>
            </a:r>
            <a:endParaRPr/>
          </a:p>
          <a:p>
            <a:pPr indent="-285750" lvl="0" marL="285750" marR="0" rtl="0" algn="l">
              <a:lnSpc>
                <a:spcPct val="100000"/>
              </a:lnSpc>
              <a:spcBef>
                <a:spcPts val="0"/>
              </a:spcBef>
              <a:spcAft>
                <a:spcPts val="0"/>
              </a:spcAft>
              <a:buClr>
                <a:srgbClr val="000000"/>
              </a:buClr>
              <a:buSzPts val="1400"/>
              <a:buFont typeface="Arial"/>
              <a:buChar char="•"/>
            </a:pPr>
            <a:r>
              <a:rPr b="0" i="0" lang="el-GR" sz="1400" u="none" cap="none" strike="noStrike">
                <a:solidFill>
                  <a:schemeClr val="dk1"/>
                </a:solidFill>
                <a:latin typeface="Arial"/>
                <a:ea typeface="Arial"/>
                <a:cs typeface="Arial"/>
                <a:sym typeface="Arial"/>
              </a:rPr>
              <a:t>https://sdgcompass.org/ </a:t>
            </a:r>
            <a:endParaRPr/>
          </a:p>
          <a:p>
            <a:pPr indent="-285750" lvl="0" marL="285750" marR="0" rtl="0" algn="l">
              <a:lnSpc>
                <a:spcPct val="100000"/>
              </a:lnSpc>
              <a:spcBef>
                <a:spcPts val="0"/>
              </a:spcBef>
              <a:spcAft>
                <a:spcPts val="0"/>
              </a:spcAft>
              <a:buClr>
                <a:srgbClr val="000000"/>
              </a:buClr>
              <a:buSzPts val="1400"/>
              <a:buFont typeface="Arial"/>
              <a:buChar char="•"/>
            </a:pPr>
            <a:r>
              <a:rPr b="0" i="0" lang="el-GR" sz="1400" u="none" cap="none" strike="noStrike">
                <a:solidFill>
                  <a:schemeClr val="dk1"/>
                </a:solidFill>
                <a:latin typeface="Arial"/>
                <a:ea typeface="Arial"/>
                <a:cs typeface="Arial"/>
                <a:sym typeface="Arial"/>
              </a:rPr>
              <a:t>https://www.unglobalcompact.org/sdgs/about </a:t>
            </a:r>
            <a:endParaRPr/>
          </a:p>
          <a:p>
            <a:pPr indent="-285750" lvl="0" marL="285750" marR="0" rtl="0" algn="l">
              <a:lnSpc>
                <a:spcPct val="100000"/>
              </a:lnSpc>
              <a:spcBef>
                <a:spcPts val="0"/>
              </a:spcBef>
              <a:spcAft>
                <a:spcPts val="0"/>
              </a:spcAft>
              <a:buClr>
                <a:srgbClr val="000000"/>
              </a:buClr>
              <a:buSzPts val="1400"/>
              <a:buFont typeface="Arial"/>
              <a:buChar char="•"/>
            </a:pPr>
            <a:r>
              <a:rPr b="0" i="0" lang="el-GR" sz="1400" u="none" cap="none" strike="noStrike">
                <a:solidFill>
                  <a:schemeClr val="dk1"/>
                </a:solidFill>
                <a:latin typeface="Arial"/>
                <a:ea typeface="Arial"/>
                <a:cs typeface="Arial"/>
                <a:sym typeface="Arial"/>
              </a:rPr>
              <a:t>https://sdghub.com/ https://www.businesscalltoaction.org/ </a:t>
            </a:r>
            <a:endParaRPr/>
          </a:p>
          <a:p>
            <a:pPr indent="-285750" lvl="0" marL="285750" marR="0" rtl="0" algn="l">
              <a:lnSpc>
                <a:spcPct val="100000"/>
              </a:lnSpc>
              <a:spcBef>
                <a:spcPts val="0"/>
              </a:spcBef>
              <a:spcAft>
                <a:spcPts val="0"/>
              </a:spcAft>
              <a:buClr>
                <a:srgbClr val="000000"/>
              </a:buClr>
              <a:buSzPts val="1400"/>
              <a:buFont typeface="Arial"/>
              <a:buChar char="•"/>
            </a:pPr>
            <a:r>
              <a:rPr b="0" i="0" lang="el-GR" sz="1400" u="none" cap="none" strike="noStrike">
                <a:solidFill>
                  <a:schemeClr val="dk1"/>
                </a:solidFill>
                <a:latin typeface="Arial"/>
                <a:ea typeface="Arial"/>
                <a:cs typeface="Arial"/>
                <a:sym typeface="Arial"/>
              </a:rPr>
              <a:t>https://www.sdgfund.org/business -and-un - </a:t>
            </a:r>
            <a:endParaRPr/>
          </a:p>
          <a:p>
            <a:pPr indent="0" lvl="0" marL="0" marR="0" rtl="0" algn="l">
              <a:lnSpc>
                <a:spcPct val="100000"/>
              </a:lnSpc>
              <a:spcBef>
                <a:spcPts val="0"/>
              </a:spcBef>
              <a:spcAft>
                <a:spcPts val="0"/>
              </a:spcAft>
              <a:buNone/>
            </a:pPr>
            <a:r>
              <a:rPr b="0" i="0" lang="el-GR" sz="1600" u="none" cap="none" strike="noStrike">
                <a:solidFill>
                  <a:schemeClr val="dk1"/>
                </a:solidFill>
                <a:latin typeface="Arial"/>
                <a:ea typeface="Arial"/>
                <a:cs typeface="Arial"/>
                <a:sym typeface="Arial"/>
              </a:rPr>
              <a:t>Για περαιτέρω ανάγνωση: άρθρο που σας εισάγει στο «Τι είναι η εταιρική κοινωνική ευθύνη;»:</a:t>
            </a:r>
            <a:endParaRPr/>
          </a:p>
          <a:p>
            <a:pPr indent="-285750" lvl="0" marL="285750" marR="0" rtl="0" algn="l">
              <a:lnSpc>
                <a:spcPct val="100000"/>
              </a:lnSpc>
              <a:spcBef>
                <a:spcPts val="0"/>
              </a:spcBef>
              <a:spcAft>
                <a:spcPts val="0"/>
              </a:spcAft>
              <a:buClr>
                <a:srgbClr val="000000"/>
              </a:buClr>
              <a:buSzPts val="1400"/>
              <a:buFont typeface="Arial"/>
              <a:buChar char="•"/>
            </a:pPr>
            <a:r>
              <a:rPr b="0" i="0" lang="el-GR" sz="1400" u="none" cap="none" strike="noStrike">
                <a:solidFill>
                  <a:schemeClr val="dk1"/>
                </a:solidFill>
                <a:latin typeface="Arial"/>
                <a:ea typeface="Arial"/>
                <a:cs typeface="Arial"/>
                <a:sym typeface="Arial"/>
              </a:rPr>
              <a:t>https://www.businessnewsdaily.com/4679-corporate-social-responsibility.html</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35"/>
          <p:cNvSpPr txBox="1"/>
          <p:nvPr>
            <p:ph type="title"/>
          </p:nvPr>
        </p:nvSpPr>
        <p:spPr>
          <a:xfrm>
            <a:off x="311700" y="702600"/>
            <a:ext cx="8520600" cy="841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600"/>
              <a:buNone/>
            </a:pPr>
            <a:r>
              <a:rPr b="1" lang="el-GR" sz="2600">
                <a:solidFill>
                  <a:srgbClr val="385623"/>
                </a:solidFill>
                <a:latin typeface="Questrial"/>
                <a:ea typeface="Questrial"/>
                <a:cs typeface="Questrial"/>
                <a:sym typeface="Questrial"/>
              </a:rPr>
              <a:t>14. Μερικά παραδείγματα ήδη γνωστών βασικών δράσεων βιωσιμότητας στην καθημερινή ζωή</a:t>
            </a:r>
            <a:endParaRPr/>
          </a:p>
        </p:txBody>
      </p:sp>
      <p:sp>
        <p:nvSpPr>
          <p:cNvPr id="273" name="Google Shape;273;p35"/>
          <p:cNvSpPr/>
          <p:nvPr/>
        </p:nvSpPr>
        <p:spPr>
          <a:xfrm>
            <a:off x="0" y="0"/>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274" name="Google Shape;274;p35"/>
          <p:cNvPicPr preferRelativeResize="0"/>
          <p:nvPr/>
        </p:nvPicPr>
        <p:blipFill rotWithShape="1">
          <a:blip r:embed="rId3">
            <a:alphaModFix/>
          </a:blip>
          <a:srcRect b="0" l="0" r="0" t="0"/>
          <a:stretch/>
        </p:blipFill>
        <p:spPr>
          <a:xfrm>
            <a:off x="0" y="0"/>
            <a:ext cx="702694" cy="702694"/>
          </a:xfrm>
          <a:prstGeom prst="rect">
            <a:avLst/>
          </a:prstGeom>
          <a:noFill/>
          <a:ln>
            <a:noFill/>
          </a:ln>
        </p:spPr>
      </p:pic>
      <p:sp>
        <p:nvSpPr>
          <p:cNvPr id="275" name="Google Shape;275;p35"/>
          <p:cNvSpPr txBox="1"/>
          <p:nvPr/>
        </p:nvSpPr>
        <p:spPr>
          <a:xfrm>
            <a:off x="351347" y="1773423"/>
            <a:ext cx="8388616" cy="2862282"/>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1600"/>
              <a:buFont typeface="Arial"/>
              <a:buChar char="•"/>
            </a:pPr>
            <a:r>
              <a:rPr b="0" i="0" lang="el-GR" sz="1800" u="none" cap="none" strike="noStrike">
                <a:solidFill>
                  <a:srgbClr val="385623"/>
                </a:solidFill>
                <a:latin typeface="Questrial"/>
                <a:ea typeface="Questrial"/>
                <a:cs typeface="Questrial"/>
                <a:sym typeface="Questrial"/>
              </a:rPr>
              <a:t>Μείωση, ανακύκλωση, επαναχρησιμοποίηση (νερό, ενέργεια, πλαστικά, συσκευασίες, …).</a:t>
            </a:r>
            <a:endParaRPr/>
          </a:p>
          <a:p>
            <a:pPr indent="-285750" lvl="0" marL="285750" marR="0" rtl="0" algn="l">
              <a:lnSpc>
                <a:spcPct val="100000"/>
              </a:lnSpc>
              <a:spcBef>
                <a:spcPts val="0"/>
              </a:spcBef>
              <a:spcAft>
                <a:spcPts val="0"/>
              </a:spcAft>
              <a:buClr>
                <a:srgbClr val="000000"/>
              </a:buClr>
              <a:buSzPts val="1600"/>
              <a:buFont typeface="Arial"/>
              <a:buChar char="•"/>
            </a:pPr>
            <a:r>
              <a:rPr b="0" i="0" lang="el-GR" sz="1800" u="none" cap="none" strike="noStrike">
                <a:solidFill>
                  <a:srgbClr val="385623"/>
                </a:solidFill>
                <a:latin typeface="Questrial"/>
                <a:ea typeface="Questrial"/>
                <a:cs typeface="Questrial"/>
                <a:sym typeface="Questrial"/>
              </a:rPr>
              <a:t>Συνειδητή εκμετάλλευση των φυσικών πόρων.</a:t>
            </a:r>
            <a:endParaRPr/>
          </a:p>
          <a:p>
            <a:pPr indent="-285750" lvl="0" marL="285750" marR="0" rtl="0" algn="l">
              <a:lnSpc>
                <a:spcPct val="100000"/>
              </a:lnSpc>
              <a:spcBef>
                <a:spcPts val="0"/>
              </a:spcBef>
              <a:spcAft>
                <a:spcPts val="0"/>
              </a:spcAft>
              <a:buClr>
                <a:srgbClr val="000000"/>
              </a:buClr>
              <a:buSzPts val="1600"/>
              <a:buFont typeface="Arial"/>
              <a:buChar char="•"/>
            </a:pPr>
            <a:r>
              <a:rPr b="0" i="0" lang="el-GR" sz="1800" u="none" cap="none" strike="noStrike">
                <a:solidFill>
                  <a:srgbClr val="385623"/>
                </a:solidFill>
                <a:latin typeface="Questrial"/>
                <a:ea typeface="Questrial"/>
                <a:cs typeface="Questrial"/>
                <a:sym typeface="Questrial"/>
              </a:rPr>
              <a:t>Επιλογή τοπικών προϊόντων και υπηρεσιών.</a:t>
            </a:r>
            <a:endParaRPr/>
          </a:p>
          <a:p>
            <a:pPr indent="-285750" lvl="0" marL="285750" marR="0" rtl="0" algn="l">
              <a:lnSpc>
                <a:spcPct val="100000"/>
              </a:lnSpc>
              <a:spcBef>
                <a:spcPts val="0"/>
              </a:spcBef>
              <a:spcAft>
                <a:spcPts val="0"/>
              </a:spcAft>
              <a:buClr>
                <a:srgbClr val="000000"/>
              </a:buClr>
              <a:buSzPts val="1600"/>
              <a:buFont typeface="Arial"/>
              <a:buChar char="•"/>
            </a:pPr>
            <a:r>
              <a:rPr b="0" i="0" lang="el-GR" sz="1800" u="none" cap="none" strike="noStrike">
                <a:solidFill>
                  <a:srgbClr val="385623"/>
                </a:solidFill>
                <a:latin typeface="Questrial"/>
                <a:ea typeface="Questrial"/>
                <a:cs typeface="Questrial"/>
                <a:sym typeface="Questrial"/>
              </a:rPr>
              <a:t>Διατήρηση των φυσικών αγαθών σε συνδυασμό με την κοινωνική αξιοπρέπεια</a:t>
            </a:r>
            <a:endParaRPr/>
          </a:p>
          <a:p>
            <a:pPr indent="-285750" lvl="0" marL="285750" marR="0" rtl="0" algn="l">
              <a:lnSpc>
                <a:spcPct val="100000"/>
              </a:lnSpc>
              <a:spcBef>
                <a:spcPts val="0"/>
              </a:spcBef>
              <a:spcAft>
                <a:spcPts val="0"/>
              </a:spcAft>
              <a:buClr>
                <a:srgbClr val="000000"/>
              </a:buClr>
              <a:buSzPts val="1600"/>
              <a:buFont typeface="Arial"/>
              <a:buChar char="•"/>
            </a:pPr>
            <a:r>
              <a:rPr b="0" i="0" lang="el-GR" sz="1800" u="none" cap="none" strike="noStrike">
                <a:solidFill>
                  <a:srgbClr val="385623"/>
                </a:solidFill>
                <a:latin typeface="Questrial"/>
                <a:ea typeface="Questrial"/>
                <a:cs typeface="Questrial"/>
                <a:sym typeface="Questrial"/>
              </a:rPr>
              <a:t>Μείωση του ποσοστού κατανάλωσης.</a:t>
            </a:r>
            <a:endParaRPr/>
          </a:p>
          <a:p>
            <a:pPr indent="-285750" lvl="0" marL="285750" marR="0" rtl="0" algn="l">
              <a:lnSpc>
                <a:spcPct val="100000"/>
              </a:lnSpc>
              <a:spcBef>
                <a:spcPts val="0"/>
              </a:spcBef>
              <a:spcAft>
                <a:spcPts val="0"/>
              </a:spcAft>
              <a:buClr>
                <a:srgbClr val="000000"/>
              </a:buClr>
              <a:buSzPts val="1600"/>
              <a:buFont typeface="Arial"/>
              <a:buChar char="•"/>
            </a:pPr>
            <a:r>
              <a:rPr b="0" i="0" lang="el-GR" sz="1800" u="none" cap="none" strike="noStrike">
                <a:solidFill>
                  <a:srgbClr val="385623"/>
                </a:solidFill>
                <a:latin typeface="Questrial"/>
                <a:ea typeface="Questrial"/>
                <a:cs typeface="Questrial"/>
                <a:sym typeface="Questrial"/>
              </a:rPr>
              <a:t>Έναρξη κοινωνικο-περιβαλλοντικών προγραμμάτων ευαισθητοποίησης του πληθυσμού.</a:t>
            </a:r>
            <a:endParaRPr/>
          </a:p>
          <a:p>
            <a:pPr indent="-285750" lvl="0" marL="285750" marR="0" rtl="0" algn="l">
              <a:lnSpc>
                <a:spcPct val="100000"/>
              </a:lnSpc>
              <a:spcBef>
                <a:spcPts val="0"/>
              </a:spcBef>
              <a:spcAft>
                <a:spcPts val="0"/>
              </a:spcAft>
              <a:buClr>
                <a:srgbClr val="000000"/>
              </a:buClr>
              <a:buSzPts val="1600"/>
              <a:buFont typeface="Arial"/>
              <a:buChar char="•"/>
            </a:pPr>
            <a:r>
              <a:rPr b="0" i="0" lang="el-GR" sz="1800" u="none" cap="none" strike="noStrike">
                <a:solidFill>
                  <a:srgbClr val="385623"/>
                </a:solidFill>
                <a:latin typeface="Questrial"/>
                <a:ea typeface="Questrial"/>
                <a:cs typeface="Questrial"/>
                <a:sym typeface="Questrial"/>
              </a:rPr>
              <a:t>Επένδυση σε ανανεώσιμες πηγές ενέργειας.</a:t>
            </a:r>
            <a:endParaRPr/>
          </a:p>
          <a:p>
            <a:pPr indent="-285750" lvl="0" marL="285750" marR="0" rtl="0" algn="l">
              <a:lnSpc>
                <a:spcPct val="100000"/>
              </a:lnSpc>
              <a:spcBef>
                <a:spcPts val="0"/>
              </a:spcBef>
              <a:spcAft>
                <a:spcPts val="0"/>
              </a:spcAft>
              <a:buClr>
                <a:srgbClr val="000000"/>
              </a:buClr>
              <a:buSzPts val="1600"/>
              <a:buFont typeface="Arial"/>
              <a:buChar char="•"/>
            </a:pPr>
            <a:r>
              <a:rPr b="0" i="0" lang="el-GR" sz="1800" u="none" cap="none" strike="noStrike">
                <a:solidFill>
                  <a:srgbClr val="385623"/>
                </a:solidFill>
                <a:latin typeface="Questrial"/>
                <a:ea typeface="Questrial"/>
                <a:cs typeface="Questrial"/>
                <a:sym typeface="Questrial"/>
              </a:rPr>
              <a:t>Αναδάσωση</a:t>
            </a:r>
            <a:endParaRPr b="0" i="0" sz="1600" u="none" cap="none" strike="noStrik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6"/>
          <p:cNvSpPr txBox="1"/>
          <p:nvPr>
            <p:ph idx="1" type="body"/>
          </p:nvPr>
        </p:nvSpPr>
        <p:spPr>
          <a:xfrm>
            <a:off x="380999" y="1281396"/>
            <a:ext cx="8382001" cy="3541059"/>
          </a:xfrm>
          <a:prstGeom prst="rect">
            <a:avLst/>
          </a:prstGeom>
          <a:noFill/>
          <a:ln>
            <a:noFill/>
          </a:ln>
        </p:spPr>
        <p:txBody>
          <a:bodyPr anchorCtr="0" anchor="t" bIns="0" lIns="0" spcFirstLastPara="1" rIns="0" wrap="square" tIns="0">
            <a:normAutofit lnSpcReduction="10000"/>
          </a:bodyPr>
          <a:lstStyle/>
          <a:p>
            <a:pPr indent="0" lvl="0" marL="0" rtl="0" algn="just">
              <a:lnSpc>
                <a:spcPct val="110000"/>
              </a:lnSpc>
              <a:spcBef>
                <a:spcPts val="0"/>
              </a:spcBef>
              <a:spcAft>
                <a:spcPts val="0"/>
              </a:spcAft>
              <a:buClr>
                <a:srgbClr val="000000"/>
              </a:buClr>
              <a:buSzPts val="1800"/>
              <a:buNone/>
            </a:pPr>
            <a:r>
              <a:rPr lang="el-GR" sz="1200">
                <a:solidFill>
                  <a:srgbClr val="385623"/>
                </a:solidFill>
                <a:latin typeface="Questrial"/>
                <a:ea typeface="Questrial"/>
                <a:cs typeface="Questrial"/>
                <a:sym typeface="Questrial"/>
              </a:rPr>
              <a:t>Ayalew, H., Zewudie, T., &amp; Binesh, N. (2019). The Role of m‐Health in Achieving the Sustainable Development Goals in Ethiopia. International Journal of Environmental Research and Public Health, 16(16), 2924.</a:t>
            </a:r>
            <a:endParaRPr/>
          </a:p>
          <a:p>
            <a:pPr indent="0" lvl="0" marL="0" rtl="0" algn="just">
              <a:lnSpc>
                <a:spcPct val="110000"/>
              </a:lnSpc>
              <a:spcBef>
                <a:spcPts val="0"/>
              </a:spcBef>
              <a:spcAft>
                <a:spcPts val="0"/>
              </a:spcAft>
              <a:buClr>
                <a:srgbClr val="000000"/>
              </a:buClr>
              <a:buSzPts val="1800"/>
              <a:buNone/>
            </a:pPr>
            <a:r>
              <a:rPr lang="el-GR" sz="1200">
                <a:solidFill>
                  <a:srgbClr val="385623"/>
                </a:solidFill>
                <a:latin typeface="Questrial"/>
                <a:ea typeface="Questrial"/>
                <a:cs typeface="Questrial"/>
                <a:sym typeface="Questrial"/>
              </a:rPr>
              <a:t>Genus, A, Iskandarova, M, Warburton Brown, C. Institutional entrepreneurship and permaculture: A practice theory perspective. Bus Strat Env. 2021; 30: 1454– 1467. </a:t>
            </a:r>
            <a:r>
              <a:rPr lang="el-GR" sz="1200" u="sng">
                <a:solidFill>
                  <a:schemeClr val="hlink"/>
                </a:solidFill>
                <a:latin typeface="Questrial"/>
                <a:ea typeface="Questrial"/>
                <a:cs typeface="Questrial"/>
                <a:sym typeface="Questrial"/>
                <a:hlinkClick r:id="rId3"/>
              </a:rPr>
              <a:t>https://doi.org/10.1002/bse.2708</a:t>
            </a:r>
            <a:endParaRPr sz="1200">
              <a:solidFill>
                <a:srgbClr val="385623"/>
              </a:solidFill>
              <a:latin typeface="Questrial"/>
              <a:ea typeface="Questrial"/>
              <a:cs typeface="Questrial"/>
              <a:sym typeface="Questrial"/>
            </a:endParaRPr>
          </a:p>
          <a:p>
            <a:pPr indent="0" lvl="0" marL="0" rtl="0" algn="just">
              <a:lnSpc>
                <a:spcPct val="110000"/>
              </a:lnSpc>
              <a:spcBef>
                <a:spcPts val="0"/>
              </a:spcBef>
              <a:spcAft>
                <a:spcPts val="0"/>
              </a:spcAft>
              <a:buClr>
                <a:srgbClr val="000000"/>
              </a:buClr>
              <a:buSzPts val="1800"/>
              <a:buNone/>
            </a:pPr>
            <a:r>
              <a:rPr lang="el-GR" sz="1200">
                <a:solidFill>
                  <a:srgbClr val="385623"/>
                </a:solidFill>
                <a:latin typeface="Questrial"/>
                <a:ea typeface="Questrial"/>
                <a:cs typeface="Questrial"/>
                <a:sym typeface="Questrial"/>
              </a:rPr>
              <a:t>Kandpal, E., Yarlagadda, P., Pradhan, B., &amp; Jha, R. (2018). Challenges to Implementing the Sustainable Development Goals in Rural Areas: A Review. International Journal of Environmental Research and Public Health, 15(8), 1611. https://doi.org/10.3390/ijerph15081611</a:t>
            </a:r>
            <a:endParaRPr/>
          </a:p>
          <a:p>
            <a:pPr indent="0" lvl="0" marL="0" rtl="0" algn="just">
              <a:lnSpc>
                <a:spcPct val="110000"/>
              </a:lnSpc>
              <a:spcBef>
                <a:spcPts val="0"/>
              </a:spcBef>
              <a:spcAft>
                <a:spcPts val="0"/>
              </a:spcAft>
              <a:buClr>
                <a:srgbClr val="000000"/>
              </a:buClr>
              <a:buSzPts val="1800"/>
              <a:buNone/>
            </a:pPr>
            <a:r>
              <a:rPr lang="el-GR" sz="1200">
                <a:solidFill>
                  <a:srgbClr val="385623"/>
                </a:solidFill>
                <a:latin typeface="Questrial"/>
                <a:ea typeface="Questrial"/>
                <a:cs typeface="Questrial"/>
                <a:sym typeface="Questrial"/>
              </a:rPr>
              <a:t>Kelly, E. (2023), How a solar-powered water pump has transformed farming in a Malawi village, Concern Worldwide, 20 January 2023, https://www.concern.net/news/how-solar-powered-water-pump-has-transformed-farming-malawi-village</a:t>
            </a:r>
            <a:endParaRPr/>
          </a:p>
          <a:p>
            <a:pPr indent="0" lvl="0" marL="0" rtl="0" algn="just">
              <a:lnSpc>
                <a:spcPct val="110000"/>
              </a:lnSpc>
              <a:spcBef>
                <a:spcPts val="0"/>
              </a:spcBef>
              <a:spcAft>
                <a:spcPts val="0"/>
              </a:spcAft>
              <a:buClr>
                <a:srgbClr val="000000"/>
              </a:buClr>
              <a:buSzPts val="1800"/>
              <a:buNone/>
            </a:pPr>
            <a:r>
              <a:rPr lang="el-GR" sz="1200">
                <a:solidFill>
                  <a:srgbClr val="385623"/>
                </a:solidFill>
                <a:latin typeface="Questrial"/>
                <a:ea typeface="Questrial"/>
                <a:cs typeface="Questrial"/>
                <a:sym typeface="Questrial"/>
              </a:rPr>
              <a:t>Lal, R., Srivastava, M., Pitroda, S., &amp; Shah, N. (2019). Access to clean energy in rural India: Role of small entrepreneurs. Renewable and Sustainable Energy Reviews, 102, 202–213.</a:t>
            </a:r>
            <a:endParaRPr/>
          </a:p>
          <a:p>
            <a:pPr indent="0" lvl="0" marL="0" rtl="0" algn="just">
              <a:lnSpc>
                <a:spcPct val="110000"/>
              </a:lnSpc>
              <a:spcBef>
                <a:spcPts val="0"/>
              </a:spcBef>
              <a:spcAft>
                <a:spcPts val="0"/>
              </a:spcAft>
              <a:buClr>
                <a:srgbClr val="000000"/>
              </a:buClr>
              <a:buSzPts val="1800"/>
              <a:buNone/>
            </a:pPr>
            <a:r>
              <a:rPr lang="el-GR" sz="1200">
                <a:solidFill>
                  <a:srgbClr val="385623"/>
                </a:solidFill>
                <a:latin typeface="Questrial"/>
                <a:ea typeface="Questrial"/>
                <a:cs typeface="Questrial"/>
                <a:sym typeface="Questrial"/>
              </a:rPr>
              <a:t>Nyamu-Musembi, C., &amp; Campbell, B. (2018). Implementing the Sustainable Development Goals in rural areas: A review. International Journal of Sustainable Development &amp; World Ecology, 25(3), 259-269. https://doi.org/10.1080/13504509.2018.1436005</a:t>
            </a:r>
            <a:endParaRPr/>
          </a:p>
          <a:p>
            <a:pPr indent="0" lvl="0" marL="0" rtl="0" algn="just">
              <a:lnSpc>
                <a:spcPct val="110000"/>
              </a:lnSpc>
              <a:spcBef>
                <a:spcPts val="0"/>
              </a:spcBef>
              <a:spcAft>
                <a:spcPts val="0"/>
              </a:spcAft>
              <a:buClr>
                <a:srgbClr val="000000"/>
              </a:buClr>
              <a:buSzPts val="1800"/>
              <a:buNone/>
            </a:pPr>
            <a:r>
              <a:rPr lang="el-GR" sz="1200">
                <a:solidFill>
                  <a:srgbClr val="385623"/>
                </a:solidFill>
                <a:latin typeface="Questrial"/>
                <a:ea typeface="Questrial"/>
                <a:cs typeface="Questrial"/>
                <a:sym typeface="Questrial"/>
              </a:rPr>
              <a:t>Ogutu, S.O., Gödecke, T. and Qaim, M. (2020), Agricultural Commercialisation and Nutrition in Smallholder Farm Households. J Agric Econ, 71: 534-555. </a:t>
            </a:r>
            <a:r>
              <a:rPr lang="el-GR" sz="1200" u="sng">
                <a:solidFill>
                  <a:schemeClr val="hlink"/>
                </a:solidFill>
                <a:latin typeface="Questrial"/>
                <a:ea typeface="Questrial"/>
                <a:cs typeface="Questrial"/>
                <a:sym typeface="Questrial"/>
                <a:hlinkClick r:id="rId4"/>
              </a:rPr>
              <a:t>https://doi.org/10.1111/1477-9552.12359</a:t>
            </a:r>
            <a:endParaRPr sz="1200">
              <a:solidFill>
                <a:srgbClr val="385623"/>
              </a:solidFill>
              <a:latin typeface="Questrial"/>
              <a:ea typeface="Questrial"/>
              <a:cs typeface="Questrial"/>
              <a:sym typeface="Questrial"/>
            </a:endParaRPr>
          </a:p>
          <a:p>
            <a:pPr indent="0" lvl="0" marL="0" rtl="0" algn="l">
              <a:lnSpc>
                <a:spcPct val="115000"/>
              </a:lnSpc>
              <a:spcBef>
                <a:spcPts val="0"/>
              </a:spcBef>
              <a:spcAft>
                <a:spcPts val="0"/>
              </a:spcAft>
              <a:buSzPts val="1800"/>
              <a:buNone/>
            </a:pPr>
            <a:r>
              <a:rPr lang="el-GR" sz="1200">
                <a:solidFill>
                  <a:srgbClr val="385623"/>
                </a:solidFill>
                <a:latin typeface="Questrial"/>
                <a:ea typeface="Questrial"/>
                <a:cs typeface="Questrial"/>
                <a:sym typeface="Questrial"/>
              </a:rPr>
              <a:t>United Nations (2015). </a:t>
            </a:r>
            <a:r>
              <a:rPr i="1" lang="el-GR" sz="1200">
                <a:solidFill>
                  <a:srgbClr val="385623"/>
                </a:solidFill>
                <a:latin typeface="Questrial"/>
                <a:ea typeface="Questrial"/>
                <a:cs typeface="Questrial"/>
                <a:sym typeface="Questrial"/>
              </a:rPr>
              <a:t>Transforming our world: The 2030 Agenda for Sustainable Development</a:t>
            </a:r>
            <a:r>
              <a:rPr lang="el-GR" sz="1200">
                <a:solidFill>
                  <a:srgbClr val="385623"/>
                </a:solidFill>
                <a:latin typeface="Questrial"/>
                <a:ea typeface="Questrial"/>
                <a:cs typeface="Questrial"/>
                <a:sym typeface="Questrial"/>
              </a:rPr>
              <a:t>. United Nations General Assembly; Seventieth Session, New York,  September 18.</a:t>
            </a:r>
            <a:endParaRPr/>
          </a:p>
          <a:p>
            <a:pPr indent="0" lvl="0" marL="0" rtl="0" algn="l">
              <a:lnSpc>
                <a:spcPct val="115000"/>
              </a:lnSpc>
              <a:spcBef>
                <a:spcPts val="0"/>
              </a:spcBef>
              <a:spcAft>
                <a:spcPts val="0"/>
              </a:spcAft>
              <a:buSzPts val="1800"/>
              <a:buNone/>
            </a:pPr>
            <a:r>
              <a:rPr lang="el-GR" sz="1200">
                <a:solidFill>
                  <a:srgbClr val="385623"/>
                </a:solidFill>
                <a:latin typeface="Questrial"/>
                <a:ea typeface="Questrial"/>
                <a:cs typeface="Questrial"/>
                <a:sym typeface="Questrial"/>
              </a:rPr>
              <a:t>World Commission on Environment and Development - WCED (1987). </a:t>
            </a:r>
            <a:r>
              <a:rPr i="1" lang="el-GR" sz="1200">
                <a:solidFill>
                  <a:srgbClr val="385623"/>
                </a:solidFill>
                <a:latin typeface="Questrial"/>
                <a:ea typeface="Questrial"/>
                <a:cs typeface="Questrial"/>
                <a:sym typeface="Questrial"/>
              </a:rPr>
              <a:t>Our common future</a:t>
            </a:r>
            <a:r>
              <a:rPr lang="el-GR" sz="1200">
                <a:solidFill>
                  <a:srgbClr val="385623"/>
                </a:solidFill>
                <a:latin typeface="Questrial"/>
                <a:ea typeface="Questrial"/>
                <a:cs typeface="Questrial"/>
                <a:sym typeface="Questrial"/>
              </a:rPr>
              <a:t>. Oxford University Press.</a:t>
            </a:r>
            <a:endParaRPr/>
          </a:p>
          <a:p>
            <a:pPr indent="0" lvl="0" marL="0" rtl="0" algn="l">
              <a:lnSpc>
                <a:spcPct val="115000"/>
              </a:lnSpc>
              <a:spcBef>
                <a:spcPts val="0"/>
              </a:spcBef>
              <a:spcAft>
                <a:spcPts val="0"/>
              </a:spcAft>
              <a:buSzPts val="1800"/>
              <a:buNone/>
            </a:pPr>
            <a:r>
              <a:t/>
            </a:r>
            <a:endParaRPr/>
          </a:p>
        </p:txBody>
      </p:sp>
      <p:sp>
        <p:nvSpPr>
          <p:cNvPr id="281" name="Google Shape;281;p36"/>
          <p:cNvSpPr/>
          <p:nvPr/>
        </p:nvSpPr>
        <p:spPr>
          <a:xfrm>
            <a:off x="0" y="-257"/>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282" name="Google Shape;282;p36"/>
          <p:cNvPicPr preferRelativeResize="0"/>
          <p:nvPr/>
        </p:nvPicPr>
        <p:blipFill rotWithShape="1">
          <a:blip r:embed="rId5">
            <a:alphaModFix/>
          </a:blip>
          <a:srcRect b="0" l="0" r="0" t="0"/>
          <a:stretch/>
        </p:blipFill>
        <p:spPr>
          <a:xfrm>
            <a:off x="0" y="-257"/>
            <a:ext cx="702694" cy="702694"/>
          </a:xfrm>
          <a:prstGeom prst="rect">
            <a:avLst/>
          </a:prstGeom>
          <a:noFill/>
          <a:ln>
            <a:noFill/>
          </a:ln>
        </p:spPr>
      </p:pic>
      <p:sp>
        <p:nvSpPr>
          <p:cNvPr id="283" name="Google Shape;283;p36"/>
          <p:cNvSpPr txBox="1"/>
          <p:nvPr/>
        </p:nvSpPr>
        <p:spPr>
          <a:xfrm>
            <a:off x="351347" y="788953"/>
            <a:ext cx="6687406" cy="49240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600"/>
              <a:buFont typeface="Arial"/>
              <a:buNone/>
            </a:pPr>
            <a:r>
              <a:rPr b="1" i="0" lang="el-GR" sz="2600" u="none" cap="none" strike="noStrike">
                <a:solidFill>
                  <a:srgbClr val="385623"/>
                </a:solidFill>
                <a:latin typeface="Questrial"/>
                <a:ea typeface="Questrial"/>
                <a:cs typeface="Questrial"/>
                <a:sym typeface="Questrial"/>
              </a:rPr>
              <a:t>Βιβλιογραφικές αναφορές</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p:nvPr/>
        </p:nvSpPr>
        <p:spPr>
          <a:xfrm>
            <a:off x="0" y="0"/>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sp>
        <p:nvSpPr>
          <p:cNvPr id="87" name="Google Shape;87;p17"/>
          <p:cNvSpPr txBox="1"/>
          <p:nvPr/>
        </p:nvSpPr>
        <p:spPr>
          <a:xfrm>
            <a:off x="183776" y="1226872"/>
            <a:ext cx="8465700" cy="3824093"/>
          </a:xfrm>
          <a:prstGeom prst="rect">
            <a:avLst/>
          </a:prstGeom>
          <a:noFill/>
          <a:ln>
            <a:noFill/>
          </a:ln>
        </p:spPr>
        <p:txBody>
          <a:bodyPr anchorCtr="0" anchor="t" bIns="34275" lIns="68575" spcFirstLastPara="1" rIns="68575" wrap="square" tIns="34275">
            <a:spAutoFit/>
          </a:bodyPr>
          <a:lstStyle/>
          <a:p>
            <a:pPr indent="-457200" lvl="0" marL="457200" marR="0" rtl="0" algn="l">
              <a:lnSpc>
                <a:spcPct val="70000"/>
              </a:lnSpc>
              <a:spcBef>
                <a:spcPts val="1200"/>
              </a:spcBef>
              <a:spcAft>
                <a:spcPts val="0"/>
              </a:spcAft>
              <a:buClr>
                <a:srgbClr val="000000"/>
              </a:buClr>
              <a:buSzPts val="2000"/>
              <a:buFont typeface="Arial"/>
              <a:buAutoNum type="arabicPeriod"/>
            </a:pPr>
            <a:r>
              <a:rPr b="0" i="0" lang="el-GR" sz="2000" u="none" cap="none" strike="noStrike">
                <a:solidFill>
                  <a:schemeClr val="dk1"/>
                </a:solidFill>
                <a:latin typeface="Questrial"/>
                <a:ea typeface="Questrial"/>
                <a:cs typeface="Questrial"/>
                <a:sym typeface="Questrial"/>
              </a:rPr>
              <a:t>Ορισμός της βιωσιμότητας</a:t>
            </a:r>
            <a:endParaRPr/>
          </a:p>
          <a:p>
            <a:pPr indent="-457200" lvl="0" marL="457200" marR="0" rtl="0" algn="l">
              <a:lnSpc>
                <a:spcPct val="70000"/>
              </a:lnSpc>
              <a:spcBef>
                <a:spcPts val="1200"/>
              </a:spcBef>
              <a:spcAft>
                <a:spcPts val="0"/>
              </a:spcAft>
              <a:buClr>
                <a:srgbClr val="000000"/>
              </a:buClr>
              <a:buSzPts val="2000"/>
              <a:buFont typeface="Arial"/>
              <a:buAutoNum type="arabicPeriod"/>
            </a:pPr>
            <a:r>
              <a:rPr b="0" i="0" lang="el-GR" sz="2000" u="none" cap="none" strike="noStrike">
                <a:solidFill>
                  <a:schemeClr val="dk1"/>
                </a:solidFill>
                <a:latin typeface="Questrial"/>
                <a:ea typeface="Questrial"/>
                <a:cs typeface="Questrial"/>
                <a:sym typeface="Questrial"/>
              </a:rPr>
              <a:t>Οι πυλώνες της βιωσιμότητας</a:t>
            </a:r>
            <a:endParaRPr/>
          </a:p>
          <a:p>
            <a:pPr indent="-457200" lvl="0" marL="457200" marR="0" rtl="0" algn="l">
              <a:lnSpc>
                <a:spcPct val="70000"/>
              </a:lnSpc>
              <a:spcBef>
                <a:spcPts val="1200"/>
              </a:spcBef>
              <a:spcAft>
                <a:spcPts val="0"/>
              </a:spcAft>
              <a:buClr>
                <a:srgbClr val="000000"/>
              </a:buClr>
              <a:buSzPts val="2000"/>
              <a:buFont typeface="Arial"/>
              <a:buAutoNum type="arabicPeriod"/>
            </a:pPr>
            <a:r>
              <a:rPr b="0" i="0" lang="el-GR" sz="2000" u="none" cap="none" strike="noStrike">
                <a:solidFill>
                  <a:schemeClr val="dk1"/>
                </a:solidFill>
                <a:latin typeface="Questrial"/>
                <a:ea typeface="Questrial"/>
                <a:cs typeface="Questrial"/>
                <a:sym typeface="Questrial"/>
              </a:rPr>
              <a:t>Στοιχεία βιωσιμότητας</a:t>
            </a:r>
            <a:endParaRPr/>
          </a:p>
          <a:p>
            <a:pPr indent="-457200" lvl="0" marL="457200" marR="0" rtl="0" algn="l">
              <a:lnSpc>
                <a:spcPct val="70000"/>
              </a:lnSpc>
              <a:spcBef>
                <a:spcPts val="1200"/>
              </a:spcBef>
              <a:spcAft>
                <a:spcPts val="0"/>
              </a:spcAft>
              <a:buClr>
                <a:srgbClr val="000000"/>
              </a:buClr>
              <a:buSzPts val="2000"/>
              <a:buFont typeface="Arial"/>
              <a:buAutoNum type="arabicPeriod"/>
            </a:pPr>
            <a:r>
              <a:rPr b="0" i="0" lang="el-GR" sz="2000" u="none" cap="none" strike="noStrike">
                <a:solidFill>
                  <a:schemeClr val="dk1"/>
                </a:solidFill>
                <a:latin typeface="Questrial"/>
                <a:ea typeface="Questrial"/>
                <a:cs typeface="Questrial"/>
                <a:sym typeface="Questrial"/>
              </a:rPr>
              <a:t>Χαρτογράφηση και χαρακτηρισμός των 17 ΣΒΑ</a:t>
            </a:r>
            <a:endParaRPr/>
          </a:p>
          <a:p>
            <a:pPr indent="-457200" lvl="0" marL="457200" marR="0" rtl="0" algn="l">
              <a:lnSpc>
                <a:spcPct val="70000"/>
              </a:lnSpc>
              <a:spcBef>
                <a:spcPts val="1200"/>
              </a:spcBef>
              <a:spcAft>
                <a:spcPts val="0"/>
              </a:spcAft>
              <a:buClr>
                <a:srgbClr val="000000"/>
              </a:buClr>
              <a:buSzPts val="2000"/>
              <a:buFont typeface="Arial"/>
              <a:buAutoNum type="arabicPeriod"/>
            </a:pPr>
            <a:r>
              <a:rPr b="0" i="0" lang="el-GR" sz="2000" u="none" cap="none" strike="noStrike">
                <a:solidFill>
                  <a:schemeClr val="dk1"/>
                </a:solidFill>
                <a:latin typeface="Questrial"/>
                <a:ea typeface="Questrial"/>
                <a:cs typeface="Questrial"/>
                <a:sym typeface="Questrial"/>
              </a:rPr>
              <a:t>Πρόοδος στην εφαρμογή των ΣΒΑ στην Ε.Ε</a:t>
            </a:r>
            <a:endParaRPr/>
          </a:p>
          <a:p>
            <a:pPr indent="-457200" lvl="0" marL="457200" marR="0" rtl="0" algn="l">
              <a:lnSpc>
                <a:spcPct val="70000"/>
              </a:lnSpc>
              <a:spcBef>
                <a:spcPts val="1200"/>
              </a:spcBef>
              <a:spcAft>
                <a:spcPts val="0"/>
              </a:spcAft>
              <a:buClr>
                <a:srgbClr val="000000"/>
              </a:buClr>
              <a:buSzPts val="2000"/>
              <a:buFont typeface="Arial"/>
              <a:buAutoNum type="arabicPeriod"/>
            </a:pPr>
            <a:r>
              <a:rPr b="0" i="0" lang="el-GR" sz="2000" u="none" cap="none" strike="noStrike">
                <a:solidFill>
                  <a:schemeClr val="dk1"/>
                </a:solidFill>
                <a:latin typeface="Questrial"/>
                <a:ea typeface="Questrial"/>
                <a:cs typeface="Questrial"/>
                <a:sym typeface="Questrial"/>
              </a:rPr>
              <a:t>Πολιτική αγροτικής ανάπτυξης της ΕΕ και ΣΒΑ</a:t>
            </a:r>
            <a:endParaRPr/>
          </a:p>
          <a:p>
            <a:pPr indent="-457200" lvl="0" marL="457200" marR="0" rtl="0" algn="l">
              <a:lnSpc>
                <a:spcPct val="70000"/>
              </a:lnSpc>
              <a:spcBef>
                <a:spcPts val="1200"/>
              </a:spcBef>
              <a:spcAft>
                <a:spcPts val="0"/>
              </a:spcAft>
              <a:buClr>
                <a:srgbClr val="000000"/>
              </a:buClr>
              <a:buSzPts val="2000"/>
              <a:buFont typeface="Arial"/>
              <a:buAutoNum type="arabicPeriod"/>
            </a:pPr>
            <a:r>
              <a:rPr b="0" i="0" lang="el-GR" sz="2000" u="none" cap="none" strike="noStrike">
                <a:solidFill>
                  <a:schemeClr val="dk1"/>
                </a:solidFill>
                <a:latin typeface="Questrial"/>
                <a:ea typeface="Questrial"/>
                <a:cs typeface="Questrial"/>
                <a:sym typeface="Questrial"/>
              </a:rPr>
              <a:t>Εφαρμογή του ΣΒΑ - Επιχειρηματικές Αρχές Τροφίμων και Γεωργίας</a:t>
            </a:r>
            <a:endParaRPr/>
          </a:p>
          <a:p>
            <a:pPr indent="-457200" lvl="0" marL="457200" marR="0" rtl="0" algn="l">
              <a:lnSpc>
                <a:spcPct val="70000"/>
              </a:lnSpc>
              <a:spcBef>
                <a:spcPts val="1200"/>
              </a:spcBef>
              <a:spcAft>
                <a:spcPts val="0"/>
              </a:spcAft>
              <a:buClr>
                <a:srgbClr val="000000"/>
              </a:buClr>
              <a:buSzPts val="2000"/>
              <a:buFont typeface="Arial"/>
              <a:buAutoNum type="arabicPeriod"/>
            </a:pPr>
            <a:r>
              <a:rPr b="0" i="0" lang="el-GR" sz="2000" u="none" cap="none" strike="noStrike">
                <a:solidFill>
                  <a:schemeClr val="dk1"/>
                </a:solidFill>
                <a:latin typeface="Questrial"/>
                <a:ea typeface="Questrial"/>
                <a:cs typeface="Questrial"/>
                <a:sym typeface="Questrial"/>
              </a:rPr>
              <a:t>Εφαρμογή ΣΒΑ από μικροεπιχειρηματίες και νεωτεριστές σε αγροτικά πλαίσια – μια ευρύτερη ματιά</a:t>
            </a:r>
            <a:endParaRPr/>
          </a:p>
          <a:p>
            <a:pPr indent="-457200" lvl="0" marL="457200" marR="0" rtl="0" algn="l">
              <a:lnSpc>
                <a:spcPct val="70000"/>
              </a:lnSpc>
              <a:spcBef>
                <a:spcPts val="1200"/>
              </a:spcBef>
              <a:spcAft>
                <a:spcPts val="0"/>
              </a:spcAft>
              <a:buClr>
                <a:srgbClr val="000000"/>
              </a:buClr>
              <a:buSzPts val="2000"/>
              <a:buFont typeface="Arial"/>
              <a:buAutoNum type="arabicPeriod"/>
            </a:pPr>
            <a:r>
              <a:rPr b="0" i="0" lang="el-GR" sz="2000" u="none" cap="none" strike="noStrike">
                <a:solidFill>
                  <a:schemeClr val="dk1"/>
                </a:solidFill>
                <a:latin typeface="Questrial"/>
                <a:ea typeface="Questrial"/>
                <a:cs typeface="Questrial"/>
                <a:sym typeface="Questrial"/>
              </a:rPr>
              <a:t>Εφαρμογή ΣΒΑ από μικροεπιχειρηματίες και νεωτεριστές σε αγροτικά πλαίσια – μια πιο προσεκτική ματιά</a:t>
            </a:r>
            <a:endParaRPr b="1" i="0" sz="2600" u="none" cap="none" strike="noStrike">
              <a:solidFill>
                <a:schemeClr val="dk1"/>
              </a:solidFill>
              <a:latin typeface="Questrial"/>
              <a:ea typeface="Questrial"/>
              <a:cs typeface="Questrial"/>
              <a:sym typeface="Questrial"/>
            </a:endParaRPr>
          </a:p>
        </p:txBody>
      </p:sp>
      <p:pic>
        <p:nvPicPr>
          <p:cNvPr descr="Logo, company name&#10;&#10;Description automatically generated" id="88" name="Google Shape;88;p17"/>
          <p:cNvPicPr preferRelativeResize="0"/>
          <p:nvPr/>
        </p:nvPicPr>
        <p:blipFill rotWithShape="1">
          <a:blip r:embed="rId3">
            <a:alphaModFix/>
          </a:blip>
          <a:srcRect b="0" l="0" r="0" t="0"/>
          <a:stretch/>
        </p:blipFill>
        <p:spPr>
          <a:xfrm>
            <a:off x="-1" y="-1"/>
            <a:ext cx="702694" cy="702694"/>
          </a:xfrm>
          <a:prstGeom prst="rect">
            <a:avLst/>
          </a:prstGeom>
          <a:noFill/>
          <a:ln>
            <a:noFill/>
          </a:ln>
        </p:spPr>
      </p:pic>
      <p:sp>
        <p:nvSpPr>
          <p:cNvPr id="89" name="Google Shape;89;p17"/>
          <p:cNvSpPr txBox="1"/>
          <p:nvPr>
            <p:ph type="title"/>
          </p:nvPr>
        </p:nvSpPr>
        <p:spPr>
          <a:xfrm>
            <a:off x="183776" y="659872"/>
            <a:ext cx="7779124" cy="567000"/>
          </a:xfrm>
          <a:prstGeom prst="rect">
            <a:avLst/>
          </a:prstGeom>
          <a:noFill/>
          <a:ln>
            <a:noFill/>
          </a:ln>
        </p:spPr>
        <p:txBody>
          <a:bodyPr anchorCtr="0" anchor="t" bIns="34275" lIns="68575" spcFirstLastPara="1" rIns="68575" wrap="square" tIns="34275">
            <a:normAutofit fontScale="90000"/>
          </a:bodyPr>
          <a:lstStyle/>
          <a:p>
            <a:pPr indent="0" lvl="0" marL="0" marR="0" rtl="0" algn="l">
              <a:lnSpc>
                <a:spcPct val="100000"/>
              </a:lnSpc>
              <a:spcBef>
                <a:spcPts val="0"/>
              </a:spcBef>
              <a:spcAft>
                <a:spcPts val="0"/>
              </a:spcAft>
              <a:buClr>
                <a:srgbClr val="000000"/>
              </a:buClr>
              <a:buSzPct val="43209"/>
              <a:buFont typeface="Arial"/>
              <a:buNone/>
            </a:pPr>
            <a:r>
              <a:rPr b="1" lang="el-GR" sz="3600">
                <a:solidFill>
                  <a:srgbClr val="385623"/>
                </a:solidFill>
                <a:latin typeface="Questrial"/>
                <a:ea typeface="Questrial"/>
                <a:cs typeface="Questrial"/>
                <a:sym typeface="Questrial"/>
              </a:rPr>
              <a:t>ΠΕΡΙΕΧΟΜΕΝΟ</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p:nvPr/>
        </p:nvSpPr>
        <p:spPr>
          <a:xfrm>
            <a:off x="0" y="0"/>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sp>
        <p:nvSpPr>
          <p:cNvPr id="95" name="Google Shape;95;p18"/>
          <p:cNvSpPr txBox="1"/>
          <p:nvPr/>
        </p:nvSpPr>
        <p:spPr>
          <a:xfrm>
            <a:off x="339150" y="1403349"/>
            <a:ext cx="8465700" cy="3747149"/>
          </a:xfrm>
          <a:prstGeom prst="rect">
            <a:avLst/>
          </a:prstGeom>
          <a:noFill/>
          <a:ln>
            <a:noFill/>
          </a:ln>
        </p:spPr>
        <p:txBody>
          <a:bodyPr anchorCtr="0" anchor="t" bIns="34275" lIns="68575" spcFirstLastPara="1" rIns="68575" wrap="square" tIns="34275">
            <a:spAutoFit/>
          </a:bodyPr>
          <a:lstStyle/>
          <a:p>
            <a:pPr indent="-457200" lvl="0" marL="457200" marR="0" rtl="0" algn="l">
              <a:lnSpc>
                <a:spcPct val="70000"/>
              </a:lnSpc>
              <a:spcBef>
                <a:spcPts val="1200"/>
              </a:spcBef>
              <a:spcAft>
                <a:spcPts val="0"/>
              </a:spcAft>
              <a:buClr>
                <a:srgbClr val="000000"/>
              </a:buClr>
              <a:buSzPts val="2000"/>
              <a:buFont typeface="Arial"/>
              <a:buAutoNum type="arabicPeriod" startAt="10"/>
            </a:pPr>
            <a:r>
              <a:rPr b="0" i="0" lang="el-GR" sz="2000" u="none" cap="none" strike="noStrike">
                <a:solidFill>
                  <a:schemeClr val="dk1"/>
                </a:solidFill>
                <a:latin typeface="Questrial"/>
                <a:ea typeface="Questrial"/>
                <a:cs typeface="Questrial"/>
                <a:sym typeface="Questrial"/>
              </a:rPr>
              <a:t>Εφαρμογή ΣΒΑ από μικροεπιχειρηματίες και νεωτεριστές σε αγροτικά πλαίσια – προκλήσεις</a:t>
            </a:r>
            <a:endParaRPr/>
          </a:p>
          <a:p>
            <a:pPr indent="-457200" lvl="0" marL="457200" marR="0" rtl="0" algn="l">
              <a:lnSpc>
                <a:spcPct val="70000"/>
              </a:lnSpc>
              <a:spcBef>
                <a:spcPts val="1200"/>
              </a:spcBef>
              <a:spcAft>
                <a:spcPts val="0"/>
              </a:spcAft>
              <a:buClr>
                <a:srgbClr val="000000"/>
              </a:buClr>
              <a:buSzPts val="2000"/>
              <a:buFont typeface="Arial"/>
              <a:buAutoNum type="arabicPeriod" startAt="10"/>
            </a:pPr>
            <a:r>
              <a:rPr b="0" i="0" lang="el-GR" sz="2000" u="none" cap="none" strike="noStrike">
                <a:solidFill>
                  <a:schemeClr val="dk1"/>
                </a:solidFill>
                <a:latin typeface="Questrial"/>
                <a:ea typeface="Questrial"/>
                <a:cs typeface="Questrial"/>
                <a:sym typeface="Questrial"/>
              </a:rPr>
              <a:t>Εφαρμογή του ΣΒΑ από τα κράτη, τις κοινότητες και τις εταιρίες – μελέτες περιπτώσεων και καλές πρακτικές</a:t>
            </a:r>
            <a:endParaRPr/>
          </a:p>
          <a:p>
            <a:pPr indent="-457200" lvl="0" marL="457200" marR="0" rtl="0" algn="l">
              <a:lnSpc>
                <a:spcPct val="70000"/>
              </a:lnSpc>
              <a:spcBef>
                <a:spcPts val="1200"/>
              </a:spcBef>
              <a:spcAft>
                <a:spcPts val="0"/>
              </a:spcAft>
              <a:buClr>
                <a:srgbClr val="000000"/>
              </a:buClr>
              <a:buSzPts val="2000"/>
              <a:buFont typeface="Arial"/>
              <a:buAutoNum type="arabicPeriod" startAt="10"/>
            </a:pPr>
            <a:r>
              <a:rPr b="0" i="0" lang="el-GR" sz="2000" u="none" cap="none" strike="noStrike">
                <a:solidFill>
                  <a:schemeClr val="dk1"/>
                </a:solidFill>
                <a:latin typeface="Questrial"/>
                <a:ea typeface="Questrial"/>
                <a:cs typeface="Questrial"/>
                <a:sym typeface="Questrial"/>
              </a:rPr>
              <a:t>Εφαρμογή του ΣΒΑ από τα κράτη, τις κοινότητες και τις εταιρίες – ιστοσελίδες</a:t>
            </a:r>
            <a:endParaRPr/>
          </a:p>
          <a:p>
            <a:pPr indent="-457200" lvl="0" marL="457200" marR="0" rtl="0" algn="l">
              <a:lnSpc>
                <a:spcPct val="70000"/>
              </a:lnSpc>
              <a:spcBef>
                <a:spcPts val="1200"/>
              </a:spcBef>
              <a:spcAft>
                <a:spcPts val="0"/>
              </a:spcAft>
              <a:buClr>
                <a:srgbClr val="000000"/>
              </a:buClr>
              <a:buSzPts val="2000"/>
              <a:buFont typeface="Arial"/>
              <a:buAutoNum type="arabicPeriod" startAt="10"/>
            </a:pPr>
            <a:r>
              <a:rPr b="0" i="0" lang="el-GR" sz="2000" u="none" cap="none" strike="noStrike">
                <a:solidFill>
                  <a:schemeClr val="dk1"/>
                </a:solidFill>
                <a:latin typeface="Questrial"/>
                <a:ea typeface="Questrial"/>
                <a:cs typeface="Questrial"/>
                <a:sym typeface="Questrial"/>
              </a:rPr>
              <a:t>Πώς ξεκινάτε: πράγματα που πρέπει να σκεφτείτε/να κάνετε</a:t>
            </a:r>
            <a:endParaRPr/>
          </a:p>
          <a:p>
            <a:pPr indent="-457200" lvl="0" marL="457200" marR="0" rtl="0" algn="l">
              <a:lnSpc>
                <a:spcPct val="70000"/>
              </a:lnSpc>
              <a:spcBef>
                <a:spcPts val="1200"/>
              </a:spcBef>
              <a:spcAft>
                <a:spcPts val="0"/>
              </a:spcAft>
              <a:buClr>
                <a:srgbClr val="000000"/>
              </a:buClr>
              <a:buSzPts val="2000"/>
              <a:buFont typeface="Arial"/>
              <a:buAutoNum type="arabicPeriod" startAt="10"/>
            </a:pPr>
            <a:r>
              <a:rPr b="0" i="0" lang="el-GR" sz="2000" u="none" cap="none" strike="noStrike">
                <a:solidFill>
                  <a:schemeClr val="dk1"/>
                </a:solidFill>
                <a:latin typeface="Questrial"/>
                <a:ea typeface="Questrial"/>
                <a:cs typeface="Questrial"/>
                <a:sym typeface="Questrial"/>
              </a:rPr>
              <a:t>Μερικά παραδείγματα ήδη γνωστών βασικών δράσεων βιωσιμότητας στην καθημερινή ζωή</a:t>
            </a:r>
            <a:endParaRPr b="0" i="0" sz="2400" u="none" cap="none" strike="noStrike">
              <a:solidFill>
                <a:schemeClr val="dk1"/>
              </a:solidFill>
              <a:latin typeface="Questrial"/>
              <a:ea typeface="Questrial"/>
              <a:cs typeface="Questrial"/>
              <a:sym typeface="Questrial"/>
            </a:endParaRPr>
          </a:p>
          <a:p>
            <a:pPr indent="0" lvl="0" marL="0" marR="0" rtl="0" algn="l">
              <a:lnSpc>
                <a:spcPct val="100000"/>
              </a:lnSpc>
              <a:spcBef>
                <a:spcPts val="1200"/>
              </a:spcBef>
              <a:spcAft>
                <a:spcPts val="0"/>
              </a:spcAft>
              <a:buClr>
                <a:schemeClr val="dk1"/>
              </a:buClr>
              <a:buSzPts val="1100"/>
              <a:buFont typeface="Arial"/>
              <a:buNone/>
            </a:pPr>
            <a:r>
              <a:t/>
            </a:r>
            <a:endParaRPr b="1" i="0" sz="1700" u="none" cap="none" strike="noStrike">
              <a:solidFill>
                <a:srgbClr val="385623"/>
              </a:solidFill>
              <a:latin typeface="Questrial"/>
              <a:ea typeface="Questrial"/>
              <a:cs typeface="Questrial"/>
              <a:sym typeface="Questrial"/>
            </a:endParaRPr>
          </a:p>
          <a:p>
            <a:pPr indent="0" lvl="0" marL="0" marR="0" rtl="0" algn="l">
              <a:lnSpc>
                <a:spcPct val="100000"/>
              </a:lnSpc>
              <a:spcBef>
                <a:spcPts val="1200"/>
              </a:spcBef>
              <a:spcAft>
                <a:spcPts val="0"/>
              </a:spcAft>
              <a:buClr>
                <a:srgbClr val="000000"/>
              </a:buClr>
              <a:buSzPts val="2600"/>
              <a:buFont typeface="Arial"/>
              <a:buNone/>
            </a:pPr>
            <a:r>
              <a:t/>
            </a:r>
            <a:endParaRPr b="1" i="0" sz="2600" u="none" cap="none" strike="noStrike">
              <a:solidFill>
                <a:srgbClr val="385623"/>
              </a:solidFill>
              <a:latin typeface="Questrial"/>
              <a:ea typeface="Questrial"/>
              <a:cs typeface="Questrial"/>
              <a:sym typeface="Questrial"/>
            </a:endParaRPr>
          </a:p>
        </p:txBody>
      </p:sp>
      <p:pic>
        <p:nvPicPr>
          <p:cNvPr descr="Logo, company name&#10;&#10;Description automatically generated" id="96" name="Google Shape;96;p18"/>
          <p:cNvPicPr preferRelativeResize="0"/>
          <p:nvPr/>
        </p:nvPicPr>
        <p:blipFill rotWithShape="1">
          <a:blip r:embed="rId3">
            <a:alphaModFix/>
          </a:blip>
          <a:srcRect b="0" l="0" r="0" t="0"/>
          <a:stretch/>
        </p:blipFill>
        <p:spPr>
          <a:xfrm>
            <a:off x="-1" y="-1"/>
            <a:ext cx="702694" cy="702694"/>
          </a:xfrm>
          <a:prstGeom prst="rect">
            <a:avLst/>
          </a:prstGeom>
          <a:noFill/>
          <a:ln>
            <a:noFill/>
          </a:ln>
        </p:spPr>
      </p:pic>
      <p:sp>
        <p:nvSpPr>
          <p:cNvPr id="97" name="Google Shape;97;p18"/>
          <p:cNvSpPr txBox="1"/>
          <p:nvPr>
            <p:ph type="title"/>
          </p:nvPr>
        </p:nvSpPr>
        <p:spPr>
          <a:xfrm>
            <a:off x="346864" y="702600"/>
            <a:ext cx="7886700" cy="567000"/>
          </a:xfrm>
          <a:prstGeom prst="rect">
            <a:avLst/>
          </a:prstGeom>
          <a:noFill/>
          <a:ln>
            <a:noFill/>
          </a:ln>
        </p:spPr>
        <p:txBody>
          <a:bodyPr anchorCtr="0" anchor="t" bIns="34275" lIns="68575" spcFirstLastPara="1" rIns="68575" wrap="square" tIns="34275">
            <a:normAutofit fontScale="90000"/>
          </a:bodyPr>
          <a:lstStyle/>
          <a:p>
            <a:pPr indent="0" lvl="0" marL="0" marR="0" rtl="0" algn="l">
              <a:lnSpc>
                <a:spcPct val="100000"/>
              </a:lnSpc>
              <a:spcBef>
                <a:spcPts val="0"/>
              </a:spcBef>
              <a:spcAft>
                <a:spcPts val="0"/>
              </a:spcAft>
              <a:buClr>
                <a:srgbClr val="000000"/>
              </a:buClr>
              <a:buSzPct val="43209"/>
              <a:buFont typeface="Arial"/>
              <a:buNone/>
            </a:pPr>
            <a:r>
              <a:rPr b="1" lang="el-GR" sz="3600">
                <a:solidFill>
                  <a:srgbClr val="385623"/>
                </a:solidFill>
                <a:latin typeface="Questrial"/>
                <a:ea typeface="Questrial"/>
                <a:cs typeface="Questrial"/>
                <a:sym typeface="Questrial"/>
              </a:rPr>
              <a:t>ΠΕΡΙΕΧΟΜΕΝΑ (συν.)</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p:nvPr/>
        </p:nvSpPr>
        <p:spPr>
          <a:xfrm>
            <a:off x="0" y="0"/>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103" name="Google Shape;103;p19"/>
          <p:cNvPicPr preferRelativeResize="0"/>
          <p:nvPr/>
        </p:nvPicPr>
        <p:blipFill rotWithShape="1">
          <a:blip r:embed="rId3">
            <a:alphaModFix/>
          </a:blip>
          <a:srcRect b="0" l="0" r="0" t="0"/>
          <a:stretch/>
        </p:blipFill>
        <p:spPr>
          <a:xfrm>
            <a:off x="0" y="0"/>
            <a:ext cx="702694" cy="702694"/>
          </a:xfrm>
          <a:prstGeom prst="rect">
            <a:avLst/>
          </a:prstGeom>
          <a:noFill/>
          <a:ln>
            <a:noFill/>
          </a:ln>
        </p:spPr>
      </p:pic>
      <p:sp>
        <p:nvSpPr>
          <p:cNvPr id="104" name="Google Shape;104;p19"/>
          <p:cNvSpPr txBox="1"/>
          <p:nvPr/>
        </p:nvSpPr>
        <p:spPr>
          <a:xfrm>
            <a:off x="322729" y="1413289"/>
            <a:ext cx="8390965" cy="353939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l-GR" sz="1600" u="none" cap="none" strike="noStrike">
                <a:solidFill>
                  <a:schemeClr val="dk1"/>
                </a:solidFill>
                <a:latin typeface="Questrial"/>
                <a:ea typeface="Questrial"/>
                <a:cs typeface="Questrial"/>
                <a:sym typeface="Questrial"/>
              </a:rPr>
              <a:t>Η αρχή της έννοιας της βιωσιμότητας βρίσκεται στην έκθεση Brundtland, στην οποία η Παγκόσμια Επιτροπή των Ηνωμένων Εθνών για το Περιβάλλον και την Ανάπτυξη (WCED) το 1987 όρισε τη βιώσιμη ανάπτυξη ως μιαν ανάπτυξη ικανή «να διασφαλίσει ότι ανταποκρίνεται στις ανάγκες του παρόντος χωρίς να διακυβεύεται η ικανότητα στις μελλοντικές γενιές να καλύψουν τις δικές τους ανάγκες» (WCED, 1987, σ. 16). Εάν θέλετε να ζήσετε σύμφωνα με αυτήν την αρχή, πρέπει να εργαστείτε σε τρία επίπεδα ταυτόχρονα: τους οικονομικούς, περιβαλλοντικούς και κοινωνικούς πυλώνες της βιωσιμότητας.</a:t>
            </a:r>
            <a:endParaRPr/>
          </a:p>
          <a:p>
            <a:pPr indent="0" lvl="0" marL="0" marR="0" rtl="0" algn="just">
              <a:lnSpc>
                <a:spcPct val="100000"/>
              </a:lnSpc>
              <a:spcBef>
                <a:spcPts val="0"/>
              </a:spcBef>
              <a:spcAft>
                <a:spcPts val="0"/>
              </a:spcAft>
              <a:buNone/>
            </a:pPr>
            <a:r>
              <a:rPr b="0" i="0" lang="el-GR" sz="1600" u="none" cap="none" strike="noStrike">
                <a:solidFill>
                  <a:schemeClr val="dk1"/>
                </a:solidFill>
                <a:latin typeface="Questrial"/>
                <a:ea typeface="Questrial"/>
                <a:cs typeface="Questrial"/>
                <a:sym typeface="Questrial"/>
              </a:rPr>
              <a:t>Εν τω μεταξύ, τα Ηνωμένα Έθνη βελτίωσαν και μετασχημάτισαν αυτόν τον ορισμό διατυπώνοντας τους στόχους βιώσιμης ανάπτυξης (ΣΒΑ). Μέχρι το 2030 όλος ο κόσμος θα πρέπει να ενώσει τις δυνάμεις του για να τους υλοποιήσει ώστε να εξασφαλίσει την επιβίωση του πλανήτη, εγγυώμενοι την ευημερία για όλους. Με άλλα λόγια, οι στόχοι αυτοί «αναφέρονται στις παγκόσμιες προκλήσεις που αντιμετωπίζουμε, συμπεριλαμβανομένων εκείνων που σχετίζονται με τη φτώχεια, την ανισότητα, την κλιματική αλλαγή, την υποβάθμιση του περιβάλλοντος, την ειρήνη και τη δικαιοσύνη» (Ηνωμένα Έθνη, 2015).</a:t>
            </a:r>
            <a:endParaRPr b="0" i="0" sz="1400" u="none" cap="none" strike="noStrike">
              <a:solidFill>
                <a:schemeClr val="dk1"/>
              </a:solidFill>
              <a:latin typeface="Arial"/>
              <a:ea typeface="Arial"/>
              <a:cs typeface="Arial"/>
              <a:sym typeface="Arial"/>
            </a:endParaRPr>
          </a:p>
        </p:txBody>
      </p:sp>
      <p:sp>
        <p:nvSpPr>
          <p:cNvPr id="105" name="Google Shape;105;p19"/>
          <p:cNvSpPr txBox="1"/>
          <p:nvPr/>
        </p:nvSpPr>
        <p:spPr>
          <a:xfrm>
            <a:off x="251012" y="784949"/>
            <a:ext cx="4189433"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600"/>
              <a:buFont typeface="Arial"/>
              <a:buNone/>
            </a:pPr>
            <a:r>
              <a:rPr b="1" i="0" lang="el-GR" sz="2600" u="none" cap="none" strike="noStrike">
                <a:solidFill>
                  <a:srgbClr val="385623"/>
                </a:solidFill>
                <a:latin typeface="Questrial"/>
                <a:ea typeface="Questrial"/>
                <a:cs typeface="Questrial"/>
                <a:sym typeface="Questrial"/>
              </a:rPr>
              <a:t>1. Βιωσιμότητα: ορισμός</a:t>
            </a:r>
            <a:endParaRPr b="1" i="0" sz="26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0" y="826488"/>
            <a:ext cx="5380074" cy="596619"/>
          </a:xfrm>
          <a:prstGeom prst="rect">
            <a:avLst/>
          </a:prstGeom>
          <a:noFill/>
          <a:ln>
            <a:noFill/>
          </a:ln>
        </p:spPr>
        <p:txBody>
          <a:bodyPr anchorCtr="0" anchor="ctr" bIns="91425" lIns="91425" spcFirstLastPara="1" rIns="91425" wrap="square" tIns="91425">
            <a:normAutofit fontScale="90000"/>
          </a:bodyPr>
          <a:lstStyle/>
          <a:p>
            <a:pPr indent="0" lvl="0" marL="0" rtl="0" algn="ctr">
              <a:lnSpc>
                <a:spcPct val="100000"/>
              </a:lnSpc>
              <a:spcBef>
                <a:spcPts val="0"/>
              </a:spcBef>
              <a:spcAft>
                <a:spcPts val="0"/>
              </a:spcAft>
              <a:buSzPct val="137930"/>
              <a:buNone/>
            </a:pPr>
            <a:r>
              <a:rPr b="1" lang="el-GR" sz="2900">
                <a:solidFill>
                  <a:srgbClr val="385623"/>
                </a:solidFill>
                <a:latin typeface="Questrial"/>
                <a:ea typeface="Questrial"/>
                <a:cs typeface="Questrial"/>
                <a:sym typeface="Questrial"/>
              </a:rPr>
              <a:t>2. Οι πυλώνες της βιωσιμότητας</a:t>
            </a:r>
            <a:br>
              <a:rPr lang="el-GR">
                <a:solidFill>
                  <a:srgbClr val="385623"/>
                </a:solidFill>
                <a:latin typeface="Questrial"/>
                <a:ea typeface="Questrial"/>
                <a:cs typeface="Questrial"/>
                <a:sym typeface="Questrial"/>
              </a:rPr>
            </a:br>
            <a:endParaRPr/>
          </a:p>
        </p:txBody>
      </p:sp>
      <p:sp>
        <p:nvSpPr>
          <p:cNvPr id="111" name="Google Shape;111;p20"/>
          <p:cNvSpPr/>
          <p:nvPr/>
        </p:nvSpPr>
        <p:spPr>
          <a:xfrm>
            <a:off x="0" y="47"/>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sp>
        <p:nvSpPr>
          <p:cNvPr id="112" name="Google Shape;112;p20"/>
          <p:cNvSpPr txBox="1"/>
          <p:nvPr/>
        </p:nvSpPr>
        <p:spPr>
          <a:xfrm>
            <a:off x="588784" y="1757148"/>
            <a:ext cx="4068041" cy="19005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l-GR" sz="2800" u="none" cap="none" strike="noStrike">
                <a:solidFill>
                  <a:schemeClr val="dk1"/>
                </a:solidFill>
                <a:latin typeface="Questrial"/>
                <a:ea typeface="Questrial"/>
                <a:cs typeface="Questrial"/>
                <a:sym typeface="Questrial"/>
              </a:rPr>
              <a:t>Οικονομία</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1200"/>
              </a:spcBef>
              <a:spcAft>
                <a:spcPts val="0"/>
              </a:spcAft>
              <a:buClr>
                <a:srgbClr val="000000"/>
              </a:buClr>
              <a:buSzPts val="2800"/>
              <a:buFont typeface="Arial"/>
              <a:buNone/>
            </a:pPr>
            <a:r>
              <a:rPr b="0" i="0" lang="el-GR" sz="2800" u="none" cap="none" strike="noStrike">
                <a:solidFill>
                  <a:schemeClr val="dk1"/>
                </a:solidFill>
                <a:latin typeface="Questrial"/>
                <a:ea typeface="Questrial"/>
                <a:cs typeface="Questrial"/>
                <a:sym typeface="Questrial"/>
              </a:rPr>
              <a:t>Περιβάλλον</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1200"/>
              </a:spcBef>
              <a:spcAft>
                <a:spcPts val="0"/>
              </a:spcAft>
              <a:buClr>
                <a:srgbClr val="000000"/>
              </a:buClr>
              <a:buSzPts val="2800"/>
              <a:buFont typeface="Arial"/>
              <a:buNone/>
            </a:pPr>
            <a:r>
              <a:rPr b="0" i="0" lang="el-GR" sz="2800" u="none" cap="none" strike="noStrike">
                <a:solidFill>
                  <a:schemeClr val="dk1"/>
                </a:solidFill>
                <a:latin typeface="Questrial"/>
                <a:ea typeface="Questrial"/>
                <a:cs typeface="Questrial"/>
                <a:sym typeface="Questrial"/>
              </a:rPr>
              <a:t>Κοινωνία</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rgbClr val="000000"/>
              </a:solidFill>
              <a:latin typeface="Arial"/>
              <a:ea typeface="Arial"/>
              <a:cs typeface="Arial"/>
              <a:sym typeface="Arial"/>
            </a:endParaRPr>
          </a:p>
        </p:txBody>
      </p:sp>
      <p:sp>
        <p:nvSpPr>
          <p:cNvPr id="113" name="Google Shape;113;p20"/>
          <p:cNvSpPr txBox="1"/>
          <p:nvPr/>
        </p:nvSpPr>
        <p:spPr>
          <a:xfrm>
            <a:off x="842682" y="4783242"/>
            <a:ext cx="8570259"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l-GR" sz="1200" u="none" cap="none" strike="noStrike">
                <a:solidFill>
                  <a:srgbClr val="385623"/>
                </a:solidFill>
                <a:latin typeface="Questrial"/>
                <a:ea typeface="Questrial"/>
                <a:cs typeface="Questrial"/>
                <a:sym typeface="Questrial"/>
              </a:rPr>
              <a:t>https://wegogreen.gr/info-material/before-recycling/</a:t>
            </a:r>
            <a:endParaRPr b="0" i="0" sz="1200" u="none" cap="none" strike="noStrike">
              <a:solidFill>
                <a:srgbClr val="385623"/>
              </a:solidFill>
              <a:latin typeface="Questrial"/>
              <a:ea typeface="Questrial"/>
              <a:cs typeface="Questrial"/>
              <a:sym typeface="Questrial"/>
            </a:endParaRPr>
          </a:p>
        </p:txBody>
      </p:sp>
      <p:pic>
        <p:nvPicPr>
          <p:cNvPr descr="Logo, company name&#10;&#10;Description automatically generated" id="114" name="Google Shape;114;p20"/>
          <p:cNvPicPr preferRelativeResize="0"/>
          <p:nvPr/>
        </p:nvPicPr>
        <p:blipFill rotWithShape="1">
          <a:blip r:embed="rId3">
            <a:alphaModFix/>
          </a:blip>
          <a:srcRect b="0" l="0" r="0" t="0"/>
          <a:stretch/>
        </p:blipFill>
        <p:spPr>
          <a:xfrm>
            <a:off x="0" y="0"/>
            <a:ext cx="702694" cy="702694"/>
          </a:xfrm>
          <a:prstGeom prst="rect">
            <a:avLst/>
          </a:prstGeom>
          <a:noFill/>
          <a:ln>
            <a:noFill/>
          </a:ln>
        </p:spPr>
      </p:pic>
      <p:pic>
        <p:nvPicPr>
          <p:cNvPr id="115" name="Google Shape;115;p20"/>
          <p:cNvPicPr preferRelativeResize="0"/>
          <p:nvPr/>
        </p:nvPicPr>
        <p:blipFill rotWithShape="1">
          <a:blip r:embed="rId4">
            <a:alphaModFix/>
          </a:blip>
          <a:srcRect b="0" l="0" r="0" t="0"/>
          <a:stretch/>
        </p:blipFill>
        <p:spPr>
          <a:xfrm>
            <a:off x="5752211" y="1614815"/>
            <a:ext cx="2744532" cy="274453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1"/>
          <p:cNvSpPr txBox="1"/>
          <p:nvPr>
            <p:ph type="title"/>
          </p:nvPr>
        </p:nvSpPr>
        <p:spPr>
          <a:xfrm>
            <a:off x="161836" y="1523779"/>
            <a:ext cx="8720935" cy="3500672"/>
          </a:xfrm>
          <a:prstGeom prst="rect">
            <a:avLst/>
          </a:prstGeom>
          <a:noFill/>
          <a:ln>
            <a:noFill/>
          </a:ln>
        </p:spPr>
        <p:txBody>
          <a:bodyPr anchorCtr="0" anchor="ctr" bIns="91425" lIns="91425" spcFirstLastPara="1" rIns="91425" wrap="square" tIns="91425">
            <a:normAutofit fontScale="90000"/>
          </a:bodyPr>
          <a:lstStyle/>
          <a:p>
            <a:pPr indent="0" lvl="0" marL="0" rtl="0" algn="l">
              <a:lnSpc>
                <a:spcPct val="100000"/>
              </a:lnSpc>
              <a:spcBef>
                <a:spcPts val="0"/>
              </a:spcBef>
              <a:spcAft>
                <a:spcPts val="0"/>
              </a:spcAft>
              <a:buSzPct val="100000"/>
              <a:buNone/>
            </a:pPr>
            <a:r>
              <a:rPr b="1" lang="el-GR" sz="2900">
                <a:solidFill>
                  <a:schemeClr val="dk1"/>
                </a:solidFill>
                <a:latin typeface="Questrial"/>
                <a:ea typeface="Questrial"/>
                <a:cs typeface="Questrial"/>
                <a:sym typeface="Questrial"/>
              </a:rPr>
              <a:t>Οικονομία</a:t>
            </a:r>
            <a:r>
              <a:rPr lang="el-GR" sz="2900">
                <a:solidFill>
                  <a:schemeClr val="dk1"/>
                </a:solidFill>
                <a:latin typeface="Questrial"/>
                <a:ea typeface="Questrial"/>
                <a:cs typeface="Questrial"/>
                <a:sym typeface="Questrial"/>
              </a:rPr>
              <a:t>: χρήμα και κεφάλαιο, εργασία, τεχνολογική ανάπτυξη, επενδύσεις</a:t>
            </a:r>
            <a:br>
              <a:rPr lang="el-GR" sz="2900">
                <a:solidFill>
                  <a:schemeClr val="dk1"/>
                </a:solidFill>
                <a:latin typeface="Questrial"/>
                <a:ea typeface="Questrial"/>
                <a:cs typeface="Questrial"/>
                <a:sym typeface="Questrial"/>
              </a:rPr>
            </a:br>
            <a:r>
              <a:rPr b="1" lang="el-GR" sz="2900">
                <a:solidFill>
                  <a:schemeClr val="dk1"/>
                </a:solidFill>
                <a:latin typeface="Questrial"/>
                <a:ea typeface="Questrial"/>
                <a:cs typeface="Questrial"/>
                <a:sym typeface="Questrial"/>
              </a:rPr>
              <a:t>Περιβάλλον</a:t>
            </a:r>
            <a:r>
              <a:rPr lang="el-GR" sz="2900">
                <a:solidFill>
                  <a:schemeClr val="dk1"/>
                </a:solidFill>
                <a:latin typeface="Questrial"/>
                <a:ea typeface="Questrial"/>
                <a:cs typeface="Questrial"/>
                <a:sym typeface="Questrial"/>
              </a:rPr>
              <a:t>: βιοποικιλότητα, φυσικοί πόροι, ενέργεια, βιοφυσικές αλληλεπιδράσεις</a:t>
            </a:r>
            <a:br>
              <a:rPr lang="el-GR" sz="2900">
                <a:solidFill>
                  <a:schemeClr val="dk1"/>
                </a:solidFill>
                <a:latin typeface="Questrial"/>
                <a:ea typeface="Questrial"/>
                <a:cs typeface="Questrial"/>
                <a:sym typeface="Questrial"/>
              </a:rPr>
            </a:br>
            <a:r>
              <a:rPr b="1" lang="el-GR" sz="2900">
                <a:solidFill>
                  <a:schemeClr val="dk1"/>
                </a:solidFill>
                <a:latin typeface="Questrial"/>
                <a:ea typeface="Questrial"/>
                <a:cs typeface="Questrial"/>
                <a:sym typeface="Questrial"/>
              </a:rPr>
              <a:t>Κοινωνία</a:t>
            </a:r>
            <a:r>
              <a:rPr lang="el-GR" sz="2900">
                <a:solidFill>
                  <a:schemeClr val="dk1"/>
                </a:solidFill>
                <a:latin typeface="Questrial"/>
                <a:ea typeface="Questrial"/>
                <a:cs typeface="Questrial"/>
                <a:sym typeface="Questrial"/>
              </a:rPr>
              <a:t>: ανθρώπινη πολυμορφία, (πολιτιστική, γλωσσική, εθνική) ισότητα, ποιότητα ζωής, θεσμικές δομές, οργανωτικές/πολιτικές δομές</a:t>
            </a:r>
            <a:br>
              <a:rPr lang="el-GR" sz="3200">
                <a:solidFill>
                  <a:schemeClr val="dk1"/>
                </a:solidFill>
                <a:latin typeface="Arial"/>
                <a:ea typeface="Arial"/>
                <a:cs typeface="Arial"/>
                <a:sym typeface="Arial"/>
              </a:rPr>
            </a:br>
            <a:endParaRPr/>
          </a:p>
        </p:txBody>
      </p:sp>
      <p:sp>
        <p:nvSpPr>
          <p:cNvPr id="121" name="Google Shape;121;p21"/>
          <p:cNvSpPr/>
          <p:nvPr/>
        </p:nvSpPr>
        <p:spPr>
          <a:xfrm>
            <a:off x="0" y="0"/>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122" name="Google Shape;122;p21"/>
          <p:cNvPicPr preferRelativeResize="0"/>
          <p:nvPr/>
        </p:nvPicPr>
        <p:blipFill rotWithShape="1">
          <a:blip r:embed="rId3">
            <a:alphaModFix/>
          </a:blip>
          <a:srcRect b="0" l="0" r="0" t="0"/>
          <a:stretch/>
        </p:blipFill>
        <p:spPr>
          <a:xfrm>
            <a:off x="0" y="0"/>
            <a:ext cx="702694" cy="702694"/>
          </a:xfrm>
          <a:prstGeom prst="rect">
            <a:avLst/>
          </a:prstGeom>
          <a:noFill/>
          <a:ln>
            <a:noFill/>
          </a:ln>
        </p:spPr>
      </p:pic>
      <p:sp>
        <p:nvSpPr>
          <p:cNvPr id="123" name="Google Shape;123;p21"/>
          <p:cNvSpPr txBox="1"/>
          <p:nvPr/>
        </p:nvSpPr>
        <p:spPr>
          <a:xfrm>
            <a:off x="211513" y="751473"/>
            <a:ext cx="5296152" cy="49240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600"/>
              <a:buFont typeface="Arial"/>
              <a:buNone/>
            </a:pPr>
            <a:r>
              <a:rPr b="1" i="0" lang="el-GR" sz="2600" u="none" cap="none" strike="noStrike">
                <a:solidFill>
                  <a:srgbClr val="385623"/>
                </a:solidFill>
                <a:latin typeface="Questrial"/>
                <a:ea typeface="Questrial"/>
                <a:cs typeface="Questrial"/>
                <a:sym typeface="Questrial"/>
              </a:rPr>
              <a:t>3. Στοιχεία βιωσιμότητας</a:t>
            </a:r>
            <a:endParaRPr b="0" i="0" sz="26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2"/>
          <p:cNvSpPr/>
          <p:nvPr/>
        </p:nvSpPr>
        <p:spPr>
          <a:xfrm>
            <a:off x="-1" y="93"/>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129" name="Google Shape;129;p22"/>
          <p:cNvPicPr preferRelativeResize="0"/>
          <p:nvPr/>
        </p:nvPicPr>
        <p:blipFill rotWithShape="1">
          <a:blip r:embed="rId3">
            <a:alphaModFix/>
          </a:blip>
          <a:srcRect b="0" l="0" r="0" t="0"/>
          <a:stretch/>
        </p:blipFill>
        <p:spPr>
          <a:xfrm>
            <a:off x="-1" y="-1"/>
            <a:ext cx="702694" cy="702694"/>
          </a:xfrm>
          <a:prstGeom prst="rect">
            <a:avLst/>
          </a:prstGeom>
          <a:noFill/>
          <a:ln>
            <a:noFill/>
          </a:ln>
        </p:spPr>
      </p:pic>
      <p:sp>
        <p:nvSpPr>
          <p:cNvPr id="130" name="Google Shape;130;p22"/>
          <p:cNvSpPr txBox="1"/>
          <p:nvPr>
            <p:ph type="title"/>
          </p:nvPr>
        </p:nvSpPr>
        <p:spPr>
          <a:xfrm>
            <a:off x="311700" y="586471"/>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l-GR"/>
              <a:t>4. Χαρτογράφηση και χαρακτηρισμός των 17 ΣΒΑ</a:t>
            </a:r>
            <a:endParaRPr/>
          </a:p>
        </p:txBody>
      </p:sp>
      <p:sp>
        <p:nvSpPr>
          <p:cNvPr id="131" name="Google Shape;131;p22"/>
          <p:cNvSpPr txBox="1"/>
          <p:nvPr>
            <p:ph idx="1" type="body"/>
          </p:nvPr>
        </p:nvSpPr>
        <p:spPr>
          <a:xfrm>
            <a:off x="24618" y="1290697"/>
            <a:ext cx="4470733" cy="3749135"/>
          </a:xfrm>
          <a:prstGeom prst="rect">
            <a:avLst/>
          </a:prstGeom>
          <a:noFill/>
          <a:ln>
            <a:noFill/>
          </a:ln>
        </p:spPr>
        <p:txBody>
          <a:bodyPr anchorCtr="0" anchor="t" bIns="91425" lIns="91425" spcFirstLastPara="1" rIns="91425" wrap="square" tIns="91425">
            <a:normAutofit/>
          </a:bodyPr>
          <a:lstStyle/>
          <a:p>
            <a:pPr indent="0" lvl="0" marL="139700" rtl="0" algn="l">
              <a:lnSpc>
                <a:spcPct val="115000"/>
              </a:lnSpc>
              <a:spcBef>
                <a:spcPts val="0"/>
              </a:spcBef>
              <a:spcAft>
                <a:spcPts val="0"/>
              </a:spcAft>
              <a:buSzPts val="1400"/>
              <a:buNone/>
            </a:pPr>
            <a:r>
              <a:rPr lang="el-GR" sz="1500"/>
              <a:t>Τα Ηνωμένα Έθνη θέτουν ως στόχο υλοποίησης των ΣΒΑ το 2030. Μόνον έτσι θα διασφαλιστεί η επιβίωση του πλανήτη και επομένως ευημερία για όλους. Αφορά 17 στόχους, 169 σκοπούς και 230 παγκόσμιους δείκτες. Το τελευταίο είναι «ένα ισχυρό πλαίσιο που προορίζεται για την παρακολούθηση και επανεξέταση της προόδου σε παγκόσμιο επίπεδο προς την επίτευξη των 17 ΣΒΑ». Χάρη στα μέσα κοινωνικής δικτύωσης, οι ΣΒΑ γίνονται όλο και πιο γνωστοί στην καθημερινή μας ζωή. Ένα παράδειγμα είναι ότι οι περισσότεροι από εμάς έχουμε εξοικειωθεί με αυτή την εικόνα:</a:t>
            </a:r>
            <a:endParaRPr sz="1500"/>
          </a:p>
        </p:txBody>
      </p:sp>
      <p:pic>
        <p:nvPicPr>
          <p:cNvPr id="132" name="Google Shape;132;p22"/>
          <p:cNvPicPr preferRelativeResize="0"/>
          <p:nvPr/>
        </p:nvPicPr>
        <p:blipFill rotWithShape="1">
          <a:blip r:embed="rId4">
            <a:alphaModFix/>
          </a:blip>
          <a:srcRect b="0" l="0" r="0" t="0"/>
          <a:stretch/>
        </p:blipFill>
        <p:spPr>
          <a:xfrm>
            <a:off x="4648649" y="1532259"/>
            <a:ext cx="4495351" cy="2722821"/>
          </a:xfrm>
          <a:prstGeom prst="rect">
            <a:avLst/>
          </a:prstGeom>
          <a:noFill/>
          <a:ln>
            <a:noFill/>
          </a:ln>
        </p:spPr>
      </p:pic>
      <p:sp>
        <p:nvSpPr>
          <p:cNvPr id="133" name="Google Shape;133;p22"/>
          <p:cNvSpPr txBox="1"/>
          <p:nvPr/>
        </p:nvSpPr>
        <p:spPr>
          <a:xfrm>
            <a:off x="4648649" y="4316819"/>
            <a:ext cx="431459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l-GR" sz="1400" u="none" cap="none" strike="noStrike">
                <a:solidFill>
                  <a:srgbClr val="000000"/>
                </a:solidFill>
                <a:latin typeface="Arial"/>
                <a:ea typeface="Arial"/>
                <a:cs typeface="Arial"/>
                <a:sym typeface="Arial"/>
              </a:rPr>
              <a:t>https://gsco.gov.gr/sdgs/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3"/>
          <p:cNvSpPr txBox="1"/>
          <p:nvPr>
            <p:ph type="ctrTitle"/>
          </p:nvPr>
        </p:nvSpPr>
        <p:spPr>
          <a:xfrm>
            <a:off x="174652" y="784549"/>
            <a:ext cx="8479631" cy="402575"/>
          </a:xfrm>
          <a:prstGeom prst="rect">
            <a:avLst/>
          </a:prstGeom>
          <a:noFill/>
          <a:ln>
            <a:noFill/>
          </a:ln>
        </p:spPr>
        <p:txBody>
          <a:bodyPr anchorCtr="0" anchor="b" bIns="91425" lIns="91425" spcFirstLastPara="1" rIns="91425" wrap="square" tIns="91425">
            <a:normAutofit fontScale="90000"/>
          </a:bodyPr>
          <a:lstStyle/>
          <a:p>
            <a:pPr indent="0" lvl="0" marL="0" rtl="0" algn="l">
              <a:lnSpc>
                <a:spcPct val="100000"/>
              </a:lnSpc>
              <a:spcBef>
                <a:spcPts val="0"/>
              </a:spcBef>
              <a:spcAft>
                <a:spcPts val="0"/>
              </a:spcAft>
              <a:buSzPct val="320987"/>
              <a:buNone/>
            </a:pPr>
            <a:br>
              <a:rPr lang="el-GR" sz="1800">
                <a:latin typeface="Calibri"/>
                <a:ea typeface="Calibri"/>
                <a:cs typeface="Calibri"/>
                <a:sym typeface="Calibri"/>
              </a:rPr>
            </a:br>
            <a:br>
              <a:rPr lang="el-GR" sz="1800">
                <a:latin typeface="Calibri"/>
                <a:ea typeface="Calibri"/>
                <a:cs typeface="Calibri"/>
                <a:sym typeface="Calibri"/>
              </a:rPr>
            </a:br>
            <a:br>
              <a:rPr lang="el-GR" sz="1800">
                <a:latin typeface="Calibri"/>
                <a:ea typeface="Calibri"/>
                <a:cs typeface="Calibri"/>
                <a:sym typeface="Calibri"/>
              </a:rPr>
            </a:br>
            <a:br>
              <a:rPr lang="el-GR" sz="1800">
                <a:latin typeface="Calibri"/>
                <a:ea typeface="Calibri"/>
                <a:cs typeface="Calibri"/>
                <a:sym typeface="Calibri"/>
              </a:rPr>
            </a:br>
            <a:br>
              <a:rPr lang="el-GR" sz="1800">
                <a:latin typeface="Calibri"/>
                <a:ea typeface="Calibri"/>
                <a:cs typeface="Calibri"/>
                <a:sym typeface="Calibri"/>
              </a:rPr>
            </a:br>
            <a:r>
              <a:rPr b="1" lang="el-GR" sz="2900">
                <a:solidFill>
                  <a:srgbClr val="385623"/>
                </a:solidFill>
                <a:latin typeface="Questrial"/>
                <a:ea typeface="Questrial"/>
                <a:cs typeface="Questrial"/>
                <a:sym typeface="Questrial"/>
              </a:rPr>
              <a:t>5. Πρόοδος στην εφαρμογή των ΣΒΑ στην ΕΕ</a:t>
            </a:r>
            <a:endParaRPr/>
          </a:p>
        </p:txBody>
      </p:sp>
      <p:sp>
        <p:nvSpPr>
          <p:cNvPr id="139" name="Google Shape;139;p23"/>
          <p:cNvSpPr txBox="1"/>
          <p:nvPr/>
        </p:nvSpPr>
        <p:spPr>
          <a:xfrm>
            <a:off x="351347" y="4688046"/>
            <a:ext cx="5007550" cy="30008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350"/>
              <a:buFont typeface="Arial"/>
              <a:buNone/>
            </a:pPr>
            <a:r>
              <a:rPr b="0" i="0" lang="el-GR" sz="1350" u="sng" cap="none" strike="noStrike">
                <a:solidFill>
                  <a:schemeClr val="hlink"/>
                </a:solidFill>
                <a:latin typeface="Calibri"/>
                <a:ea typeface="Calibri"/>
                <a:cs typeface="Calibri"/>
                <a:sym typeface="Calibri"/>
                <a:hlinkClick r:id="rId3"/>
              </a:rPr>
              <a:t>https://ec.europa.eu/eurostat/web/sdi/key-findings</a:t>
            </a:r>
            <a:r>
              <a:rPr b="0" i="0" lang="el-GR" sz="1350" u="none" cap="none" strike="noStrike">
                <a:solidFill>
                  <a:srgbClr val="000000"/>
                </a:solidFill>
                <a:latin typeface="Calibri"/>
                <a:ea typeface="Calibri"/>
                <a:cs typeface="Calibri"/>
                <a:sym typeface="Calibri"/>
              </a:rPr>
              <a:t> </a:t>
            </a:r>
            <a:endParaRPr b="0" i="0" sz="1050" u="none" cap="none" strike="noStrike">
              <a:solidFill>
                <a:srgbClr val="000000"/>
              </a:solidFill>
              <a:latin typeface="Arial"/>
              <a:ea typeface="Arial"/>
              <a:cs typeface="Arial"/>
              <a:sym typeface="Arial"/>
            </a:endParaRPr>
          </a:p>
        </p:txBody>
      </p:sp>
      <p:sp>
        <p:nvSpPr>
          <p:cNvPr id="140" name="Google Shape;140;p23"/>
          <p:cNvSpPr/>
          <p:nvPr/>
        </p:nvSpPr>
        <p:spPr>
          <a:xfrm>
            <a:off x="0" y="0"/>
            <a:ext cx="9144000" cy="7026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chemeClr val="lt1"/>
              </a:solidFill>
              <a:latin typeface="Calibri"/>
              <a:ea typeface="Calibri"/>
              <a:cs typeface="Calibri"/>
              <a:sym typeface="Calibri"/>
            </a:endParaRPr>
          </a:p>
        </p:txBody>
      </p:sp>
      <p:pic>
        <p:nvPicPr>
          <p:cNvPr descr="Logo, company name&#10;&#10;Description automatically generated" id="141" name="Google Shape;141;p23"/>
          <p:cNvPicPr preferRelativeResize="0"/>
          <p:nvPr/>
        </p:nvPicPr>
        <p:blipFill rotWithShape="1">
          <a:blip r:embed="rId4">
            <a:alphaModFix/>
          </a:blip>
          <a:srcRect b="0" l="0" r="0" t="0"/>
          <a:stretch/>
        </p:blipFill>
        <p:spPr>
          <a:xfrm>
            <a:off x="0" y="0"/>
            <a:ext cx="702694" cy="702694"/>
          </a:xfrm>
          <a:prstGeom prst="rect">
            <a:avLst/>
          </a:prstGeom>
          <a:noFill/>
          <a:ln>
            <a:noFill/>
          </a:ln>
        </p:spPr>
      </p:pic>
      <p:pic>
        <p:nvPicPr>
          <p:cNvPr id="142" name="Google Shape;142;p23"/>
          <p:cNvPicPr preferRelativeResize="0"/>
          <p:nvPr/>
        </p:nvPicPr>
        <p:blipFill rotWithShape="1">
          <a:blip r:embed="rId5">
            <a:alphaModFix/>
          </a:blip>
          <a:srcRect b="0" l="0" r="0" t="0"/>
          <a:stretch/>
        </p:blipFill>
        <p:spPr>
          <a:xfrm>
            <a:off x="1601730" y="1268978"/>
            <a:ext cx="5830427" cy="328221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