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0" name="Shape 70"/>
        <p:cNvGrpSpPr/>
        <p:nvPr/>
      </p:nvGrpSpPr>
      <p:grpSpPr>
        <a:xfrm>
          <a:off x="0" y="0"/>
          <a:ext cx="0" cy="0"/>
          <a:chOff x="0" y="0"/>
          <a:chExt cx="0" cy="0"/>
        </a:xfrm>
      </p:grpSpPr>
      <p:sp>
        <p:nvSpPr>
          <p:cNvPr id="71" name="Google Shape;71;p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p:nvPr>
            <p:ph idx="2" type="pic"/>
          </p:nvPr>
        </p:nvSpPr>
        <p:spPr>
          <a:xfrm>
            <a:off x="5183188" y="987425"/>
            <a:ext cx="6172200" cy="4873625"/>
          </a:xfrm>
          <a:prstGeom prst="rect">
            <a:avLst/>
          </a:prstGeom>
          <a:noFill/>
          <a:ln>
            <a:noFill/>
          </a:ln>
        </p:spPr>
      </p:sp>
      <p:sp>
        <p:nvSpPr>
          <p:cNvPr id="60" name="Google Shape;60;p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 name="Shape 64"/>
        <p:cNvGrpSpPr/>
        <p:nvPr/>
      </p:nvGrpSpPr>
      <p:grpSpPr>
        <a:xfrm>
          <a:off x="0" y="0"/>
          <a:ext cx="0" cy="0"/>
          <a:chOff x="0" y="0"/>
          <a:chExt cx="0" cy="0"/>
        </a:xfrm>
      </p:grpSpPr>
      <p:sp>
        <p:nvSpPr>
          <p:cNvPr id="65" name="Google Shape;65;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10.png"/><Relationship Id="rId8"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2"/>
          <p:cNvSpPr txBox="1"/>
          <p:nvPr>
            <p:ph type="ctrTitle"/>
          </p:nvPr>
        </p:nvSpPr>
        <p:spPr>
          <a:xfrm>
            <a:off x="365760" y="1964636"/>
            <a:ext cx="5044440" cy="194384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11111"/>
              <a:buNone/>
            </a:pPr>
            <a:r>
              <a:rPr b="1" lang="en-GB" sz="4000">
                <a:solidFill>
                  <a:schemeClr val="dk2"/>
                </a:solidFill>
              </a:rPr>
              <a:t>Networking, enhancing, promoting of local Cultural Heritage</a:t>
            </a:r>
            <a:endParaRPr b="1" sz="4000">
              <a:solidFill>
                <a:schemeClr val="dk2"/>
              </a:solidFill>
            </a:endParaRPr>
          </a:p>
        </p:txBody>
      </p:sp>
      <p:sp>
        <p:nvSpPr>
          <p:cNvPr id="81" name="Google Shape;81;p12"/>
          <p:cNvSpPr txBox="1"/>
          <p:nvPr>
            <p:ph idx="1" type="subTitle"/>
          </p:nvPr>
        </p:nvSpPr>
        <p:spPr>
          <a:xfrm>
            <a:off x="804672" y="652975"/>
            <a:ext cx="3865802" cy="95511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000"/>
              <a:buNone/>
            </a:pPr>
            <a:r>
              <a:rPr lang="en-GB" sz="2000">
                <a:solidFill>
                  <a:schemeClr val="dk2"/>
                </a:solidFill>
              </a:rPr>
              <a:t>Blended mobility of VET learners</a:t>
            </a:r>
            <a:endParaRPr sz="2000">
              <a:solidFill>
                <a:schemeClr val="dk2"/>
              </a:solidFill>
            </a:endParaRPr>
          </a:p>
        </p:txBody>
      </p:sp>
      <p:pic>
        <p:nvPicPr>
          <p:cNvPr id="82" name="Google Shape;82;p12"/>
          <p:cNvPicPr preferRelativeResize="0"/>
          <p:nvPr/>
        </p:nvPicPr>
        <p:blipFill rotWithShape="1">
          <a:blip r:embed="rId3">
            <a:alphaModFix/>
          </a:blip>
          <a:srcRect b="0" l="0" r="0" t="0"/>
          <a:stretch/>
        </p:blipFill>
        <p:spPr>
          <a:xfrm>
            <a:off x="6467798" y="652975"/>
            <a:ext cx="4919529" cy="4692748"/>
          </a:xfrm>
          <a:custGeom>
            <a:rect b="b" l="l" r="r" t="t"/>
            <a:pathLst>
              <a:path extrusionOk="0" h="5380277" w="5017317">
                <a:moveTo>
                  <a:pt x="0" y="0"/>
                </a:moveTo>
                <a:lnTo>
                  <a:pt x="5017317" y="0"/>
                </a:lnTo>
                <a:lnTo>
                  <a:pt x="5017317" y="5380277"/>
                </a:lnTo>
                <a:lnTo>
                  <a:pt x="0" y="5380277"/>
                </a:lnTo>
                <a:close/>
              </a:path>
            </a:pathLst>
          </a:custGeom>
          <a:noFill/>
          <a:ln>
            <a:noFill/>
          </a:ln>
        </p:spPr>
      </p:pic>
      <p:sp>
        <p:nvSpPr>
          <p:cNvPr id="83" name="Google Shape;83;p12"/>
          <p:cNvSpPr/>
          <p:nvPr/>
        </p:nvSpPr>
        <p:spPr>
          <a:xfrm>
            <a:off x="804671" y="5697265"/>
            <a:ext cx="5442666" cy="93871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libri"/>
                <a:ea typeface="Calibri"/>
                <a:cs typeface="Calibri"/>
                <a:sym typeface="Calibri"/>
              </a:rPr>
              <a:t>ID 2020-1-EL01-KA202-079113</a:t>
            </a:r>
            <a:endParaRPr b="0" i="0" sz="1100" u="none" cap="none" strike="noStrike">
              <a:solidFill>
                <a:schemeClr val="dk1"/>
              </a:solidFill>
              <a:latin typeface="Calibri"/>
              <a:ea typeface="Calibri"/>
              <a:cs typeface="Calibri"/>
              <a:sym typeface="Calibri"/>
            </a:endParaRPr>
          </a:p>
        </p:txBody>
      </p:sp>
      <p:pic>
        <p:nvPicPr>
          <p:cNvPr id="84" name="Google Shape;84;p12"/>
          <p:cNvPicPr preferRelativeResize="0"/>
          <p:nvPr/>
        </p:nvPicPr>
        <p:blipFill rotWithShape="1">
          <a:blip r:embed="rId4">
            <a:alphaModFix/>
          </a:blip>
          <a:srcRect b="0" l="0" r="0" t="0"/>
          <a:stretch/>
        </p:blipFill>
        <p:spPr>
          <a:xfrm>
            <a:off x="6467799" y="5697265"/>
            <a:ext cx="860855" cy="803465"/>
          </a:xfrm>
          <a:prstGeom prst="rect">
            <a:avLst/>
          </a:prstGeom>
          <a:noFill/>
          <a:ln>
            <a:noFill/>
          </a:ln>
        </p:spPr>
      </p:pic>
      <p:pic>
        <p:nvPicPr>
          <p:cNvPr id="85" name="Google Shape;85;p12"/>
          <p:cNvPicPr preferRelativeResize="0"/>
          <p:nvPr/>
        </p:nvPicPr>
        <p:blipFill rotWithShape="1">
          <a:blip r:embed="rId5">
            <a:alphaModFix/>
          </a:blip>
          <a:srcRect b="0" l="0" r="0" t="0"/>
          <a:stretch/>
        </p:blipFill>
        <p:spPr>
          <a:xfrm>
            <a:off x="9204772" y="5867329"/>
            <a:ext cx="2182557" cy="463336"/>
          </a:xfrm>
          <a:prstGeom prst="rect">
            <a:avLst/>
          </a:prstGeom>
          <a:noFill/>
          <a:ln>
            <a:noFill/>
          </a:ln>
        </p:spPr>
      </p:pic>
      <p:pic>
        <p:nvPicPr>
          <p:cNvPr id="86" name="Google Shape;86;p12"/>
          <p:cNvPicPr preferRelativeResize="0"/>
          <p:nvPr/>
        </p:nvPicPr>
        <p:blipFill rotWithShape="1">
          <a:blip r:embed="rId6">
            <a:alphaModFix/>
          </a:blip>
          <a:srcRect b="0" l="0" r="0" t="0"/>
          <a:stretch/>
        </p:blipFill>
        <p:spPr>
          <a:xfrm>
            <a:off x="7527670" y="5807463"/>
            <a:ext cx="1478086" cy="7183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186" name="Google Shape;186;p21"/>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87" name="Google Shape;187;p21"/>
          <p:cNvSpPr txBox="1"/>
          <p:nvPr>
            <p:ph type="title"/>
          </p:nvPr>
        </p:nvSpPr>
        <p:spPr>
          <a:xfrm>
            <a:off x="838200" y="5794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sz="3600">
                <a:solidFill>
                  <a:srgbClr val="385623"/>
                </a:solidFill>
              </a:rPr>
              <a:t>5a. How to do?</a:t>
            </a:r>
            <a:endParaRPr b="1" sz="3600">
              <a:solidFill>
                <a:srgbClr val="385623"/>
              </a:solidFill>
            </a:endParaRPr>
          </a:p>
        </p:txBody>
      </p:sp>
      <p:sp>
        <p:nvSpPr>
          <p:cNvPr id="188" name="Google Shape;188;p21"/>
          <p:cNvSpPr txBox="1"/>
          <p:nvPr>
            <p:ph idx="1" type="body"/>
          </p:nvPr>
        </p:nvSpPr>
        <p:spPr>
          <a:xfrm>
            <a:off x="838200" y="1825625"/>
            <a:ext cx="51816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Cooperation and formation of clusters</a:t>
            </a:r>
            <a:endParaRPr/>
          </a:p>
        </p:txBody>
      </p:sp>
      <p:sp>
        <p:nvSpPr>
          <p:cNvPr id="189" name="Google Shape;189;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114300" rtl="0" algn="l">
              <a:lnSpc>
                <a:spcPct val="90000"/>
              </a:lnSpc>
              <a:spcBef>
                <a:spcPts val="1000"/>
              </a:spcBef>
              <a:spcAft>
                <a:spcPts val="0"/>
              </a:spcAft>
              <a:buSzPct val="82949"/>
              <a:buNone/>
            </a:pPr>
            <a:r>
              <a:rPr lang="en-GB"/>
              <a:t>Capturing all the above elements with new technologies is not something that everyone knows. That is why cooperation and clusters are important.</a:t>
            </a:r>
            <a:endParaRPr/>
          </a:p>
          <a:p>
            <a:pPr indent="0" lvl="0" marL="114300" rtl="0" algn="l">
              <a:lnSpc>
                <a:spcPct val="90000"/>
              </a:lnSpc>
              <a:spcBef>
                <a:spcPts val="1000"/>
              </a:spcBef>
              <a:spcAft>
                <a:spcPts val="0"/>
              </a:spcAft>
              <a:buSzPct val="82949"/>
              <a:buNone/>
            </a:pPr>
            <a:r>
              <a:rPr i="1" lang="en-GB"/>
              <a:t>Cooperation </a:t>
            </a:r>
            <a:endParaRPr/>
          </a:p>
          <a:p>
            <a:pPr indent="-342900" lvl="0" marL="457200" rtl="0" algn="l">
              <a:lnSpc>
                <a:spcPct val="90000"/>
              </a:lnSpc>
              <a:spcBef>
                <a:spcPts val="1000"/>
              </a:spcBef>
              <a:spcAft>
                <a:spcPts val="0"/>
              </a:spcAft>
              <a:buClr>
                <a:schemeClr val="dk1"/>
              </a:buClr>
              <a:buSzPct val="82949"/>
              <a:buChar char="•"/>
            </a:pPr>
            <a:r>
              <a:rPr lang="en-GB"/>
              <a:t>with people who know the appropriate medium and can create the necessary tools</a:t>
            </a:r>
            <a:endParaRPr/>
          </a:p>
          <a:p>
            <a:pPr indent="-342900" lvl="0" marL="457200" rtl="0" algn="l">
              <a:lnSpc>
                <a:spcPct val="90000"/>
              </a:lnSpc>
              <a:spcBef>
                <a:spcPts val="1000"/>
              </a:spcBef>
              <a:spcAft>
                <a:spcPts val="0"/>
              </a:spcAft>
              <a:buClr>
                <a:schemeClr val="dk1"/>
              </a:buClr>
              <a:buSzPct val="82949"/>
              <a:buChar char="•"/>
            </a:pPr>
            <a:r>
              <a:rPr lang="en-GB"/>
              <a:t>with local educational and cultural institutions</a:t>
            </a:r>
            <a:endParaRPr/>
          </a:p>
          <a:p>
            <a:pPr indent="0" lvl="0" marL="114300" rtl="0" algn="l">
              <a:lnSpc>
                <a:spcPct val="90000"/>
              </a:lnSpc>
              <a:spcBef>
                <a:spcPts val="1000"/>
              </a:spcBef>
              <a:spcAft>
                <a:spcPts val="0"/>
              </a:spcAft>
              <a:buSzPct val="82949"/>
              <a:buNone/>
            </a:pPr>
            <a:r>
              <a:rPr i="1" lang="en-GB"/>
              <a:t>Clusters</a:t>
            </a:r>
            <a:endParaRPr/>
          </a:p>
          <a:p>
            <a:pPr indent="-342900" lvl="0" marL="457200" rtl="0" algn="l">
              <a:lnSpc>
                <a:spcPct val="90000"/>
              </a:lnSpc>
              <a:spcBef>
                <a:spcPts val="1000"/>
              </a:spcBef>
              <a:spcAft>
                <a:spcPts val="0"/>
              </a:spcAft>
              <a:buClr>
                <a:schemeClr val="dk1"/>
              </a:buClr>
              <a:buSzPct val="82949"/>
              <a:buChar char="•"/>
            </a:pPr>
            <a:r>
              <a:rPr lang="en-GB"/>
              <a:t>creation of teams of volunteers, who will walk the area and record the points, collect material, record stories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195" name="Google Shape;195;p22"/>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96" name="Google Shape;196;p22"/>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sz="3600">
                <a:solidFill>
                  <a:srgbClr val="385623"/>
                </a:solidFill>
              </a:rPr>
              <a:t>5b. How to do?</a:t>
            </a:r>
            <a:endParaRPr b="1" sz="3600">
              <a:solidFill>
                <a:srgbClr val="385623"/>
              </a:solidFill>
            </a:endParaRPr>
          </a:p>
        </p:txBody>
      </p:sp>
      <p:sp>
        <p:nvSpPr>
          <p:cNvPr id="197" name="Google Shape;197;p22"/>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Medium of enhancing and promoting</a:t>
            </a:r>
            <a:endParaRPr/>
          </a:p>
        </p:txBody>
      </p:sp>
      <p:sp>
        <p:nvSpPr>
          <p:cNvPr id="198" name="Google Shape;198;p22"/>
          <p:cNvSpPr txBox="1"/>
          <p:nvPr>
            <p:ph idx="2" type="body"/>
          </p:nvPr>
        </p:nvSpPr>
        <p:spPr>
          <a:xfrm>
            <a:off x="5715000" y="1825625"/>
            <a:ext cx="5638800" cy="4351338"/>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90000"/>
              </a:lnSpc>
              <a:spcBef>
                <a:spcPts val="1000"/>
              </a:spcBef>
              <a:spcAft>
                <a:spcPts val="0"/>
              </a:spcAft>
              <a:buClr>
                <a:schemeClr val="dk1"/>
              </a:buClr>
              <a:buSzPct val="74844"/>
              <a:buChar char="•"/>
            </a:pPr>
            <a:r>
              <a:rPr lang="en-GB" sz="2600"/>
              <a:t>Printed material (brochures, leaflets, guides)</a:t>
            </a:r>
            <a:endParaRPr sz="2600"/>
          </a:p>
          <a:p>
            <a:pPr indent="-342900" lvl="0" marL="457200" rtl="0" algn="l">
              <a:lnSpc>
                <a:spcPct val="90000"/>
              </a:lnSpc>
              <a:spcBef>
                <a:spcPts val="1000"/>
              </a:spcBef>
              <a:spcAft>
                <a:spcPts val="0"/>
              </a:spcAft>
              <a:buClr>
                <a:schemeClr val="dk1"/>
              </a:buClr>
              <a:buSzPct val="74844"/>
              <a:buChar char="•"/>
            </a:pPr>
            <a:r>
              <a:rPr lang="en-GB" sz="2600"/>
              <a:t>The internet (either creation of a web-page or inclusion in larger portals specialized in enhancing cultural content). </a:t>
            </a:r>
            <a:endParaRPr sz="2600"/>
          </a:p>
          <a:p>
            <a:pPr indent="-342900" lvl="0" marL="457200" rtl="0" algn="l">
              <a:lnSpc>
                <a:spcPct val="90000"/>
              </a:lnSpc>
              <a:spcBef>
                <a:spcPts val="1000"/>
              </a:spcBef>
              <a:spcAft>
                <a:spcPts val="0"/>
              </a:spcAft>
              <a:buClr>
                <a:schemeClr val="dk1"/>
              </a:buClr>
              <a:buSzPct val="74844"/>
              <a:buChar char="•"/>
            </a:pPr>
            <a:r>
              <a:rPr lang="en-GB" sz="2600"/>
              <a:t>Mobile apps for phones and tablets.</a:t>
            </a:r>
            <a:endParaRPr sz="2600"/>
          </a:p>
          <a:p>
            <a:pPr indent="-342900" lvl="0" marL="457200" rtl="0" algn="l">
              <a:lnSpc>
                <a:spcPct val="90000"/>
              </a:lnSpc>
              <a:spcBef>
                <a:spcPts val="1000"/>
              </a:spcBef>
              <a:spcAft>
                <a:spcPts val="0"/>
              </a:spcAft>
              <a:buClr>
                <a:schemeClr val="dk1"/>
              </a:buClr>
              <a:buSzPct val="74844"/>
              <a:buChar char="•"/>
            </a:pPr>
            <a:r>
              <a:rPr lang="en-GB" sz="2600"/>
              <a:t>Social media can increase visit ability and constitute forum for exchange of ideas or views related to the heritage site or cultural event.</a:t>
            </a:r>
            <a:endParaRPr sz="2600"/>
          </a:p>
          <a:p>
            <a:pPr indent="-342900" lvl="0" marL="457200" rtl="0" algn="l">
              <a:lnSpc>
                <a:spcPct val="90000"/>
              </a:lnSpc>
              <a:spcBef>
                <a:spcPts val="1000"/>
              </a:spcBef>
              <a:spcAft>
                <a:spcPts val="0"/>
              </a:spcAft>
              <a:buClr>
                <a:schemeClr val="dk1"/>
              </a:buClr>
              <a:buSzPct val="74844"/>
              <a:buChar char="•"/>
            </a:pPr>
            <a:r>
              <a:rPr lang="en-GB" sz="2600"/>
              <a:t>Audio-visual productions. </a:t>
            </a:r>
            <a:endParaRPr sz="2600"/>
          </a:p>
          <a:p>
            <a:pPr indent="0" lvl="0" marL="114300" rtl="0" algn="l">
              <a:lnSpc>
                <a:spcPct val="90000"/>
              </a:lnSpc>
              <a:spcBef>
                <a:spcPts val="1000"/>
              </a:spcBef>
              <a:spcAft>
                <a:spcPts val="0"/>
              </a:spcAft>
              <a:buSzPct val="69498"/>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04" name="Google Shape;204;p23"/>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05" name="Google Shape;205;p23"/>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sz="3600">
                <a:solidFill>
                  <a:srgbClr val="385623"/>
                </a:solidFill>
              </a:rPr>
              <a:t>5c. How to do?</a:t>
            </a:r>
            <a:endParaRPr b="1" sz="3600">
              <a:solidFill>
                <a:srgbClr val="385623"/>
              </a:solidFill>
            </a:endParaRPr>
          </a:p>
        </p:txBody>
      </p:sp>
      <p:sp>
        <p:nvSpPr>
          <p:cNvPr id="206" name="Google Shape;206;p23"/>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Printed material (brochures, leaflets, guides)</a:t>
            </a:r>
            <a:endParaRPr/>
          </a:p>
        </p:txBody>
      </p:sp>
      <p:sp>
        <p:nvSpPr>
          <p:cNvPr id="207" name="Google Shape;207;p23"/>
          <p:cNvSpPr txBox="1"/>
          <p:nvPr>
            <p:ph idx="2" type="body"/>
          </p:nvPr>
        </p:nvSpPr>
        <p:spPr>
          <a:xfrm>
            <a:off x="5715000" y="1825625"/>
            <a:ext cx="56388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It is always an option, but it's not the best for the environment and costs quite a bit. Careful selection should be made as to what should be printed.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4"/>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13" name="Google Shape;213;p24"/>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14" name="Google Shape;214;p24"/>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sz="3600">
                <a:solidFill>
                  <a:srgbClr val="385623"/>
                </a:solidFill>
              </a:rPr>
              <a:t>5d. How to do?</a:t>
            </a:r>
            <a:endParaRPr b="1" sz="3600">
              <a:solidFill>
                <a:srgbClr val="385623"/>
              </a:solidFill>
            </a:endParaRPr>
          </a:p>
        </p:txBody>
      </p:sp>
      <p:sp>
        <p:nvSpPr>
          <p:cNvPr id="215" name="Google Shape;215;p24"/>
          <p:cNvSpPr txBox="1"/>
          <p:nvPr>
            <p:ph idx="1" type="body"/>
          </p:nvPr>
        </p:nvSpPr>
        <p:spPr>
          <a:xfrm>
            <a:off x="6553200" y="1744662"/>
            <a:ext cx="4343400" cy="45799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i="1" lang="en-GB" sz="2400"/>
              <a:t>Internet and WiKi</a:t>
            </a:r>
            <a:endParaRPr i="1" sz="2400"/>
          </a:p>
          <a:p>
            <a:pPr indent="0" lvl="0" marL="114300" rtl="0" algn="l">
              <a:lnSpc>
                <a:spcPct val="90000"/>
              </a:lnSpc>
              <a:spcBef>
                <a:spcPts val="1000"/>
              </a:spcBef>
              <a:spcAft>
                <a:spcPts val="0"/>
              </a:spcAft>
              <a:buSzPts val="1800"/>
              <a:buNone/>
            </a:pPr>
            <a:r>
              <a:rPr lang="en-GB" sz="2400"/>
              <a:t>A crucial aspect of digital strategies and good practices concerns the practical options and choices as to the form and structure of the digital presentations. The project should dispose of a digital presentation with a clear and user-friendly structure. </a:t>
            </a:r>
            <a:endParaRPr sz="2400"/>
          </a:p>
        </p:txBody>
      </p:sp>
      <p:sp>
        <p:nvSpPr>
          <p:cNvPr id="216" name="Google Shape;216;p24"/>
          <p:cNvSpPr txBox="1"/>
          <p:nvPr>
            <p:ph idx="2" type="body"/>
          </p:nvPr>
        </p:nvSpPr>
        <p:spPr>
          <a:xfrm>
            <a:off x="425532" y="1828800"/>
            <a:ext cx="5638800" cy="4351338"/>
          </a:xfrm>
          <a:prstGeom prst="rect">
            <a:avLst/>
          </a:prstGeom>
          <a:solidFill>
            <a:srgbClr val="FFFF00"/>
          </a:solidFill>
          <a:ln>
            <a:noFill/>
          </a:ln>
        </p:spPr>
        <p:txBody>
          <a:bodyPr anchorCtr="0" anchor="t" bIns="45700" lIns="91425" spcFirstLastPara="1" rIns="91425" wrap="square" tIns="45700">
            <a:normAutofit fontScale="70000" lnSpcReduction="20000"/>
          </a:bodyPr>
          <a:lstStyle/>
          <a:p>
            <a:pPr indent="0" lvl="0" marL="114300" rtl="0" algn="l">
              <a:lnSpc>
                <a:spcPct val="90000"/>
              </a:lnSpc>
              <a:spcBef>
                <a:spcPts val="1000"/>
              </a:spcBef>
              <a:spcAft>
                <a:spcPts val="0"/>
              </a:spcAft>
              <a:buSzPct val="91836"/>
              <a:buNone/>
            </a:pPr>
            <a:r>
              <a:rPr b="1" lang="en-GB"/>
              <a:t>Tipp</a:t>
            </a:r>
            <a:r>
              <a:rPr lang="en-GB"/>
              <a:t>: Particularly important in this are the following guidelines:</a:t>
            </a:r>
            <a:endParaRPr/>
          </a:p>
          <a:p>
            <a:pPr indent="-342900" lvl="0" marL="457200" rtl="0" algn="l">
              <a:lnSpc>
                <a:spcPct val="90000"/>
              </a:lnSpc>
              <a:spcBef>
                <a:spcPts val="1000"/>
              </a:spcBef>
              <a:spcAft>
                <a:spcPts val="0"/>
              </a:spcAft>
              <a:buClr>
                <a:schemeClr val="dk1"/>
              </a:buClr>
              <a:buSzPct val="91836"/>
              <a:buChar char="•"/>
            </a:pPr>
            <a:r>
              <a:rPr lang="en-GB"/>
              <a:t>Sections not longer than three screenshots. </a:t>
            </a:r>
            <a:endParaRPr/>
          </a:p>
          <a:p>
            <a:pPr indent="-342900" lvl="0" marL="457200" rtl="0" algn="l">
              <a:lnSpc>
                <a:spcPct val="90000"/>
              </a:lnSpc>
              <a:spcBef>
                <a:spcPts val="1000"/>
              </a:spcBef>
              <a:spcAft>
                <a:spcPts val="0"/>
              </a:spcAft>
              <a:buClr>
                <a:schemeClr val="dk1"/>
              </a:buClr>
              <a:buSzPct val="91836"/>
              <a:buChar char="•"/>
            </a:pPr>
            <a:r>
              <a:rPr lang="en-GB"/>
              <a:t>At least bilingual, in the original language and in English. </a:t>
            </a:r>
            <a:endParaRPr/>
          </a:p>
          <a:p>
            <a:pPr indent="-342900" lvl="0" marL="457200" rtl="0" algn="l">
              <a:lnSpc>
                <a:spcPct val="90000"/>
              </a:lnSpc>
              <a:spcBef>
                <a:spcPts val="1000"/>
              </a:spcBef>
              <a:spcAft>
                <a:spcPts val="0"/>
              </a:spcAft>
              <a:buClr>
                <a:schemeClr val="dk1"/>
              </a:buClr>
              <a:buSzPct val="91836"/>
              <a:buChar char="•"/>
            </a:pPr>
            <a:r>
              <a:rPr lang="en-GB"/>
              <a:t>Navigation and query tools are indispensable: a sitemap and a search engine should be developed.</a:t>
            </a:r>
            <a:endParaRPr/>
          </a:p>
          <a:p>
            <a:pPr indent="-342900" lvl="0" marL="457200" rtl="0" algn="l">
              <a:lnSpc>
                <a:spcPct val="90000"/>
              </a:lnSpc>
              <a:spcBef>
                <a:spcPts val="1000"/>
              </a:spcBef>
              <a:spcAft>
                <a:spcPts val="0"/>
              </a:spcAft>
              <a:buClr>
                <a:schemeClr val="dk1"/>
              </a:buClr>
              <a:buSzPct val="91836"/>
              <a:buChar char="•"/>
            </a:pPr>
            <a:r>
              <a:rPr lang="en-GB"/>
              <a:t>Social media accounts should be created. </a:t>
            </a:r>
            <a:endParaRPr/>
          </a:p>
          <a:p>
            <a:pPr indent="-342900" lvl="0" marL="457200" rtl="0" algn="l">
              <a:lnSpc>
                <a:spcPct val="90000"/>
              </a:lnSpc>
              <a:spcBef>
                <a:spcPts val="1000"/>
              </a:spcBef>
              <a:spcAft>
                <a:spcPts val="0"/>
              </a:spcAft>
              <a:buClr>
                <a:schemeClr val="dk1"/>
              </a:buClr>
              <a:buSzPct val="91836"/>
              <a:buChar char="•"/>
            </a:pPr>
            <a:r>
              <a:rPr lang="en-GB"/>
              <a:t>The information should be regularly updated. </a:t>
            </a:r>
            <a:endParaRPr/>
          </a:p>
          <a:p>
            <a:pPr indent="-342900" lvl="0" marL="457200" rtl="0" algn="l">
              <a:lnSpc>
                <a:spcPct val="90000"/>
              </a:lnSpc>
              <a:spcBef>
                <a:spcPts val="1000"/>
              </a:spcBef>
              <a:spcAft>
                <a:spcPts val="0"/>
              </a:spcAft>
              <a:buClr>
                <a:schemeClr val="dk1"/>
              </a:buClr>
              <a:buSzPct val="91836"/>
              <a:buChar char="•"/>
            </a:pPr>
            <a:r>
              <a:rPr lang="en-GB"/>
              <a:t>All multimedia applications should be fully documented</a:t>
            </a:r>
            <a:endParaRPr/>
          </a:p>
          <a:p>
            <a:pPr indent="-342900" lvl="0" marL="457200" rtl="0" algn="l">
              <a:lnSpc>
                <a:spcPct val="90000"/>
              </a:lnSpc>
              <a:spcBef>
                <a:spcPts val="1000"/>
              </a:spcBef>
              <a:spcAft>
                <a:spcPts val="0"/>
              </a:spcAft>
              <a:buClr>
                <a:schemeClr val="dk1"/>
              </a:buClr>
              <a:buSzPct val="91836"/>
              <a:buChar char="•"/>
            </a:pPr>
            <a:r>
              <a:rPr lang="en-GB"/>
              <a:t>Copyrights should ALWAYS be mentioned.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5"/>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22" name="Google Shape;222;p25"/>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23" name="Google Shape;223;p25"/>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sz="3600">
                <a:solidFill>
                  <a:srgbClr val="385623"/>
                </a:solidFill>
              </a:rPr>
              <a:t>5e. How to do?</a:t>
            </a:r>
            <a:endParaRPr b="1" sz="3600">
              <a:solidFill>
                <a:srgbClr val="385623"/>
              </a:solidFill>
            </a:endParaRPr>
          </a:p>
        </p:txBody>
      </p:sp>
      <p:sp>
        <p:nvSpPr>
          <p:cNvPr id="224" name="Google Shape;224;p25"/>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a:t>Other media</a:t>
            </a:r>
            <a:endParaRPr b="1"/>
          </a:p>
          <a:p>
            <a:pPr indent="-342900" lvl="0" marL="457200" rtl="0" algn="l">
              <a:lnSpc>
                <a:spcPct val="90000"/>
              </a:lnSpc>
              <a:spcBef>
                <a:spcPts val="1000"/>
              </a:spcBef>
              <a:spcAft>
                <a:spcPts val="0"/>
              </a:spcAft>
              <a:buClr>
                <a:schemeClr val="dk1"/>
              </a:buClr>
              <a:buSzPts val="1800"/>
              <a:buChar char="•"/>
            </a:pPr>
            <a:r>
              <a:rPr i="1" lang="en-GB"/>
              <a:t>Info-kiosks</a:t>
            </a:r>
            <a:endParaRPr i="1"/>
          </a:p>
          <a:p>
            <a:pPr indent="-342900" lvl="0" marL="457200" rtl="0" algn="l">
              <a:lnSpc>
                <a:spcPct val="90000"/>
              </a:lnSpc>
              <a:spcBef>
                <a:spcPts val="1000"/>
              </a:spcBef>
              <a:spcAft>
                <a:spcPts val="0"/>
              </a:spcAft>
              <a:buClr>
                <a:schemeClr val="dk1"/>
              </a:buClr>
              <a:buSzPts val="1800"/>
              <a:buChar char="•"/>
            </a:pPr>
            <a:r>
              <a:rPr i="1" lang="en-GB"/>
              <a:t>Audio-guides</a:t>
            </a:r>
            <a:endParaRPr/>
          </a:p>
          <a:p>
            <a:pPr indent="-342900" lvl="0" marL="457200" rtl="0" algn="l">
              <a:lnSpc>
                <a:spcPct val="90000"/>
              </a:lnSpc>
              <a:spcBef>
                <a:spcPts val="1000"/>
              </a:spcBef>
              <a:spcAft>
                <a:spcPts val="0"/>
              </a:spcAft>
              <a:buClr>
                <a:schemeClr val="dk1"/>
              </a:buClr>
              <a:buSzPts val="1800"/>
              <a:buChar char="•"/>
            </a:pPr>
            <a:r>
              <a:rPr i="1" lang="en-GB"/>
              <a:t>QR codes</a:t>
            </a:r>
            <a:endParaRPr/>
          </a:p>
          <a:p>
            <a:pPr indent="-342900" lvl="0" marL="457200" rtl="0" algn="l">
              <a:lnSpc>
                <a:spcPct val="90000"/>
              </a:lnSpc>
              <a:spcBef>
                <a:spcPts val="1000"/>
              </a:spcBef>
              <a:spcAft>
                <a:spcPts val="0"/>
              </a:spcAft>
              <a:buClr>
                <a:schemeClr val="dk1"/>
              </a:buClr>
              <a:buSzPts val="1800"/>
              <a:buChar char="•"/>
            </a:pPr>
            <a:r>
              <a:rPr i="1" lang="en-GB"/>
              <a:t>Mobile apps</a:t>
            </a:r>
            <a:endParaRPr i="1"/>
          </a:p>
        </p:txBody>
      </p:sp>
      <p:sp>
        <p:nvSpPr>
          <p:cNvPr id="225" name="Google Shape;225;p25"/>
          <p:cNvSpPr txBox="1"/>
          <p:nvPr>
            <p:ph idx="2" type="body"/>
          </p:nvPr>
        </p:nvSpPr>
        <p:spPr>
          <a:xfrm>
            <a:off x="5715000" y="1825625"/>
            <a:ext cx="56388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a:p>
        </p:txBody>
      </p:sp>
      <p:pic>
        <p:nvPicPr>
          <p:cNvPr id="226" name="Google Shape;226;p25"/>
          <p:cNvPicPr preferRelativeResize="0"/>
          <p:nvPr/>
        </p:nvPicPr>
        <p:blipFill rotWithShape="1">
          <a:blip r:embed="rId4">
            <a:alphaModFix/>
          </a:blip>
          <a:srcRect b="0" l="0" r="0" t="0"/>
          <a:stretch/>
        </p:blipFill>
        <p:spPr>
          <a:xfrm>
            <a:off x="5715000" y="1794165"/>
            <a:ext cx="2104860" cy="1371600"/>
          </a:xfrm>
          <a:prstGeom prst="rect">
            <a:avLst/>
          </a:prstGeom>
          <a:noFill/>
          <a:ln>
            <a:noFill/>
          </a:ln>
        </p:spPr>
      </p:pic>
      <p:pic>
        <p:nvPicPr>
          <p:cNvPr id="227" name="Google Shape;227;p25"/>
          <p:cNvPicPr preferRelativeResize="0"/>
          <p:nvPr/>
        </p:nvPicPr>
        <p:blipFill rotWithShape="1">
          <a:blip r:embed="rId5">
            <a:alphaModFix/>
          </a:blip>
          <a:srcRect b="0" l="0" r="0" t="0"/>
          <a:stretch/>
        </p:blipFill>
        <p:spPr>
          <a:xfrm>
            <a:off x="8835314" y="1828801"/>
            <a:ext cx="1604086" cy="1066800"/>
          </a:xfrm>
          <a:prstGeom prst="rect">
            <a:avLst/>
          </a:prstGeom>
          <a:noFill/>
          <a:ln>
            <a:noFill/>
          </a:ln>
        </p:spPr>
      </p:pic>
      <p:pic>
        <p:nvPicPr>
          <p:cNvPr id="228" name="Google Shape;228;p25"/>
          <p:cNvPicPr preferRelativeResize="0"/>
          <p:nvPr/>
        </p:nvPicPr>
        <p:blipFill rotWithShape="1">
          <a:blip r:embed="rId6">
            <a:alphaModFix/>
          </a:blip>
          <a:srcRect b="0" l="0" r="0" t="0"/>
          <a:stretch/>
        </p:blipFill>
        <p:spPr>
          <a:xfrm>
            <a:off x="5715000" y="3200400"/>
            <a:ext cx="2079130" cy="1664026"/>
          </a:xfrm>
          <a:prstGeom prst="rect">
            <a:avLst/>
          </a:prstGeom>
          <a:noFill/>
          <a:ln>
            <a:noFill/>
          </a:ln>
        </p:spPr>
      </p:pic>
      <p:pic>
        <p:nvPicPr>
          <p:cNvPr id="229" name="Google Shape;229;p25"/>
          <p:cNvPicPr preferRelativeResize="0"/>
          <p:nvPr/>
        </p:nvPicPr>
        <p:blipFill rotWithShape="1">
          <a:blip r:embed="rId7">
            <a:alphaModFix/>
          </a:blip>
          <a:srcRect b="0" l="0" r="0" t="0"/>
          <a:stretch/>
        </p:blipFill>
        <p:spPr>
          <a:xfrm>
            <a:off x="9078067" y="2971800"/>
            <a:ext cx="1132733" cy="1132733"/>
          </a:xfrm>
          <a:prstGeom prst="rect">
            <a:avLst/>
          </a:prstGeom>
          <a:noFill/>
          <a:ln>
            <a:noFill/>
          </a:ln>
        </p:spPr>
      </p:pic>
      <p:pic>
        <p:nvPicPr>
          <p:cNvPr id="230" name="Google Shape;230;p25"/>
          <p:cNvPicPr preferRelativeResize="0"/>
          <p:nvPr/>
        </p:nvPicPr>
        <p:blipFill rotWithShape="1">
          <a:blip r:embed="rId8">
            <a:alphaModFix/>
          </a:blip>
          <a:srcRect b="0" l="0" r="0" t="0"/>
          <a:stretch/>
        </p:blipFill>
        <p:spPr>
          <a:xfrm>
            <a:off x="7794130" y="4175197"/>
            <a:ext cx="3603625" cy="20304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6"/>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36" name="Google Shape;236;p26"/>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37" name="Google Shape;237;p26"/>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sz="3600">
                <a:solidFill>
                  <a:srgbClr val="385623"/>
                </a:solidFill>
              </a:rPr>
              <a:t>5e1. How to do?</a:t>
            </a:r>
            <a:endParaRPr b="1" sz="3600">
              <a:solidFill>
                <a:srgbClr val="385623"/>
              </a:solidFill>
            </a:endParaRPr>
          </a:p>
        </p:txBody>
      </p:sp>
      <p:sp>
        <p:nvSpPr>
          <p:cNvPr id="238" name="Google Shape;238;p26"/>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i="1" lang="en-GB"/>
              <a:t>Info-kiosks</a:t>
            </a:r>
            <a:endParaRPr i="1"/>
          </a:p>
        </p:txBody>
      </p:sp>
      <p:sp>
        <p:nvSpPr>
          <p:cNvPr id="239" name="Google Shape;239;p26"/>
          <p:cNvSpPr txBox="1"/>
          <p:nvPr>
            <p:ph idx="2" type="body"/>
          </p:nvPr>
        </p:nvSpPr>
        <p:spPr>
          <a:xfrm>
            <a:off x="5715000" y="1825625"/>
            <a:ext cx="56388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sz="2400"/>
              <a:t>Info-kiosks started as an information tool in cities; they consist of digital screens inserted in light architectural constructions, boxes, stands etc. They usually display pre-installed information on specific issues and are not connected to the internet.  </a:t>
            </a:r>
            <a:endParaRPr sz="2400"/>
          </a:p>
          <a:p>
            <a:pPr indent="0" lvl="0" marL="114300" rtl="0" algn="l">
              <a:lnSpc>
                <a:spcPct val="90000"/>
              </a:lnSpc>
              <a:spcBef>
                <a:spcPts val="1000"/>
              </a:spcBef>
              <a:spcAft>
                <a:spcPts val="0"/>
              </a:spcAft>
              <a:buSzPts val="1800"/>
              <a:buNone/>
            </a:pPr>
            <a:r>
              <a:rPr lang="en-GB" sz="2400"/>
              <a:t>They are simple to use (with buttons or interactive screens) and suitable for multimedia content, but they are difficult to maintain and often present problems and need regular maintenance.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45" name="Google Shape;245;p27"/>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46" name="Google Shape;246;p27"/>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sz="3600">
                <a:solidFill>
                  <a:srgbClr val="385623"/>
                </a:solidFill>
              </a:rPr>
              <a:t>5e2. How to do?</a:t>
            </a:r>
            <a:endParaRPr b="1" sz="3600">
              <a:solidFill>
                <a:srgbClr val="385623"/>
              </a:solidFill>
            </a:endParaRPr>
          </a:p>
        </p:txBody>
      </p:sp>
      <p:sp>
        <p:nvSpPr>
          <p:cNvPr id="247" name="Google Shape;247;p27"/>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i="1" lang="en-GB"/>
              <a:t>Audio-guides</a:t>
            </a:r>
            <a:endParaRPr/>
          </a:p>
        </p:txBody>
      </p:sp>
      <p:sp>
        <p:nvSpPr>
          <p:cNvPr id="248" name="Google Shape;248;p27"/>
          <p:cNvSpPr txBox="1"/>
          <p:nvPr>
            <p:ph idx="2" type="body"/>
          </p:nvPr>
        </p:nvSpPr>
        <p:spPr>
          <a:xfrm>
            <a:off x="5715000" y="1825625"/>
            <a:ext cx="56388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sz="2400"/>
              <a:t>Audio-guides are the immediate “competitors” of tour guides as they can be used by single visitors, small groups or larger groups alike in both covered and open spaces.  </a:t>
            </a:r>
            <a:endParaRPr sz="2400"/>
          </a:p>
          <a:p>
            <a:pPr indent="0" lvl="0" marL="114300" rtl="0" algn="l">
              <a:lnSpc>
                <a:spcPct val="90000"/>
              </a:lnSpc>
              <a:spcBef>
                <a:spcPts val="1000"/>
              </a:spcBef>
              <a:spcAft>
                <a:spcPts val="0"/>
              </a:spcAft>
              <a:buSzPts val="1800"/>
              <a:buNone/>
            </a:pPr>
            <a:r>
              <a:rPr lang="en-GB" sz="2400"/>
              <a:t>The content is provided through special devices connected to earphones. Nowadays, their content can be also found in the form of an app which the users can download  to their mobile phone or tablets.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8"/>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54" name="Google Shape;254;p28"/>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55" name="Google Shape;255;p28"/>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sz="3600">
                <a:solidFill>
                  <a:srgbClr val="385623"/>
                </a:solidFill>
              </a:rPr>
              <a:t>5e3. How to do?</a:t>
            </a:r>
            <a:endParaRPr b="1" sz="3600">
              <a:solidFill>
                <a:srgbClr val="385623"/>
              </a:solidFill>
            </a:endParaRPr>
          </a:p>
        </p:txBody>
      </p:sp>
      <p:sp>
        <p:nvSpPr>
          <p:cNvPr id="256" name="Google Shape;256;p28"/>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i="1" lang="en-GB"/>
              <a:t>QR code </a:t>
            </a:r>
            <a:endParaRPr/>
          </a:p>
        </p:txBody>
      </p:sp>
      <p:sp>
        <p:nvSpPr>
          <p:cNvPr id="257" name="Google Shape;257;p28"/>
          <p:cNvSpPr txBox="1"/>
          <p:nvPr>
            <p:ph idx="2" type="body"/>
          </p:nvPr>
        </p:nvSpPr>
        <p:spPr>
          <a:xfrm>
            <a:off x="5715000" y="1825625"/>
            <a:ext cx="5638800" cy="4351338"/>
          </a:xfrm>
          <a:prstGeom prst="rect">
            <a:avLst/>
          </a:prstGeom>
          <a:noFill/>
          <a:ln>
            <a:noFill/>
          </a:ln>
        </p:spPr>
        <p:txBody>
          <a:bodyPr anchorCtr="0" anchor="ctr"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lang="en-GB" sz="2000"/>
              <a:t>QR code is a two-dimensional barcode. The initials mean Quick Response, which refers to the  time it needs to deliver information once scanned with one’s mobile device.</a:t>
            </a:r>
            <a:endParaRPr sz="2000"/>
          </a:p>
          <a:p>
            <a:pPr indent="0" lvl="0" marL="114300" rtl="0" algn="l">
              <a:lnSpc>
                <a:spcPct val="90000"/>
              </a:lnSpc>
              <a:spcBef>
                <a:spcPts val="1000"/>
              </a:spcBef>
              <a:spcAft>
                <a:spcPts val="0"/>
              </a:spcAft>
              <a:buSzPts val="1800"/>
              <a:buNone/>
            </a:pPr>
            <a:r>
              <a:rPr lang="en-GB" sz="2000"/>
              <a:t>It was developed by Denso Wave company in Japan in 1994. </a:t>
            </a:r>
            <a:endParaRPr sz="2000"/>
          </a:p>
          <a:p>
            <a:pPr indent="0" lvl="0" marL="114300" rtl="0" algn="l">
              <a:lnSpc>
                <a:spcPct val="90000"/>
              </a:lnSpc>
              <a:spcBef>
                <a:spcPts val="1000"/>
              </a:spcBef>
              <a:spcAft>
                <a:spcPts val="0"/>
              </a:spcAft>
              <a:buSzPts val="1800"/>
              <a:buNone/>
            </a:pPr>
            <a:r>
              <a:rPr lang="en-GB" sz="2000"/>
              <a:t>In fact it allows the camera of a smartphone to develop into a code scanner once an app is downloaded.  </a:t>
            </a:r>
            <a:endParaRPr sz="2000"/>
          </a:p>
          <a:p>
            <a:pPr indent="0" lvl="0" marL="114300" rtl="0" algn="l">
              <a:lnSpc>
                <a:spcPct val="90000"/>
              </a:lnSpc>
              <a:spcBef>
                <a:spcPts val="1000"/>
              </a:spcBef>
              <a:spcAft>
                <a:spcPts val="0"/>
              </a:spcAft>
              <a:buSzPts val="1800"/>
              <a:buNone/>
            </a:pPr>
            <a:r>
              <a:rPr lang="en-GB" sz="2000"/>
              <a:t>Then this code is transformed into content (either connected to an internet site or autonomously loaded on a server). </a:t>
            </a:r>
            <a:endParaRPr sz="2000"/>
          </a:p>
          <a:p>
            <a:pPr indent="0" lvl="0" marL="114300" rtl="0" algn="l">
              <a:lnSpc>
                <a:spcPct val="90000"/>
              </a:lnSpc>
              <a:spcBef>
                <a:spcPts val="1000"/>
              </a:spcBef>
              <a:spcAft>
                <a:spcPts val="0"/>
              </a:spcAft>
              <a:buSzPts val="1800"/>
              <a:buNone/>
            </a:pPr>
            <a:r>
              <a:rPr lang="en-GB" sz="2000"/>
              <a:t>It is the latest development, mainly in cultural routes.</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9"/>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263" name="Google Shape;263;p29"/>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264" name="Google Shape;264;p29"/>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sz="3600">
                <a:solidFill>
                  <a:srgbClr val="385623"/>
                </a:solidFill>
              </a:rPr>
              <a:t>5e4. How to do?</a:t>
            </a:r>
            <a:endParaRPr b="1" sz="3600">
              <a:solidFill>
                <a:srgbClr val="385623"/>
              </a:solidFill>
            </a:endParaRPr>
          </a:p>
        </p:txBody>
      </p:sp>
      <p:sp>
        <p:nvSpPr>
          <p:cNvPr id="265" name="Google Shape;265;p29"/>
          <p:cNvSpPr txBox="1"/>
          <p:nvPr>
            <p:ph idx="1" type="body"/>
          </p:nvPr>
        </p:nvSpPr>
        <p:spPr>
          <a:xfrm>
            <a:off x="838200" y="1825625"/>
            <a:ext cx="4191000" cy="4351338"/>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i="1" lang="en-GB"/>
              <a:t>Mobile App</a:t>
            </a:r>
            <a:endParaRPr i="1"/>
          </a:p>
        </p:txBody>
      </p:sp>
      <p:sp>
        <p:nvSpPr>
          <p:cNvPr id="266" name="Google Shape;266;p29"/>
          <p:cNvSpPr txBox="1"/>
          <p:nvPr>
            <p:ph idx="2" type="body"/>
          </p:nvPr>
        </p:nvSpPr>
        <p:spPr>
          <a:xfrm>
            <a:off x="5715000" y="1825625"/>
            <a:ext cx="563880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sz="2400"/>
              <a:t>The expansion of use of tablets and smartphones allowed for the creation of apps for enhancement of cultural heritage and for more personalized and interactive tour guiding. </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3"/>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grpSp>
        <p:nvGrpSpPr>
          <p:cNvPr id="92" name="Google Shape;92;p13"/>
          <p:cNvGrpSpPr/>
          <p:nvPr/>
        </p:nvGrpSpPr>
        <p:grpSpPr>
          <a:xfrm>
            <a:off x="4810854" y="2030199"/>
            <a:ext cx="6805918" cy="2922800"/>
            <a:chOff x="1" y="1738"/>
            <a:chExt cx="6805916" cy="2922800"/>
          </a:xfrm>
        </p:grpSpPr>
        <p:sp>
          <p:nvSpPr>
            <p:cNvPr id="93" name="Google Shape;93;p13"/>
            <p:cNvSpPr/>
            <p:nvPr/>
          </p:nvSpPr>
          <p:spPr>
            <a:xfrm rot="5400000">
              <a:off x="-99956" y="101694"/>
              <a:ext cx="666376" cy="466463"/>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3"/>
            <p:cNvSpPr txBox="1"/>
            <p:nvPr/>
          </p:nvSpPr>
          <p:spPr>
            <a:xfrm>
              <a:off x="1" y="234970"/>
              <a:ext cx="466463" cy="199913"/>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n-GB" sz="1300" u="none" cap="none" strike="noStrike">
                  <a:solidFill>
                    <a:schemeClr val="lt1"/>
                  </a:solidFill>
                  <a:latin typeface="Calibri"/>
                  <a:ea typeface="Calibri"/>
                  <a:cs typeface="Calibri"/>
                  <a:sym typeface="Calibri"/>
                </a:rPr>
                <a:t>1</a:t>
              </a:r>
              <a:endParaRPr b="0" i="0" sz="1300" u="none" cap="none" strike="noStrike">
                <a:solidFill>
                  <a:schemeClr val="lt1"/>
                </a:solidFill>
                <a:latin typeface="Calibri"/>
                <a:ea typeface="Calibri"/>
                <a:cs typeface="Calibri"/>
                <a:sym typeface="Calibri"/>
              </a:endParaRPr>
            </a:p>
          </p:txBody>
        </p:sp>
        <p:sp>
          <p:nvSpPr>
            <p:cNvPr id="95" name="Google Shape;95;p13"/>
            <p:cNvSpPr/>
            <p:nvPr/>
          </p:nvSpPr>
          <p:spPr>
            <a:xfrm rot="5400000">
              <a:off x="3419618" y="-2951416"/>
              <a:ext cx="433144" cy="6339454"/>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txBox="1"/>
            <p:nvPr/>
          </p:nvSpPr>
          <p:spPr>
            <a:xfrm>
              <a:off x="466463" y="22883"/>
              <a:ext cx="6318310" cy="390856"/>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What it is about?</a:t>
              </a:r>
              <a:endParaRPr b="1" i="0" sz="1800" u="none" cap="none" strike="noStrike">
                <a:solidFill>
                  <a:schemeClr val="dk1"/>
                </a:solidFill>
                <a:latin typeface="Calibri"/>
                <a:ea typeface="Calibri"/>
                <a:cs typeface="Calibri"/>
                <a:sym typeface="Calibri"/>
              </a:endParaRPr>
            </a:p>
          </p:txBody>
        </p:sp>
        <p:sp>
          <p:nvSpPr>
            <p:cNvPr id="97" name="Google Shape;97;p13"/>
            <p:cNvSpPr/>
            <p:nvPr/>
          </p:nvSpPr>
          <p:spPr>
            <a:xfrm rot="5400000">
              <a:off x="-99956" y="665800"/>
              <a:ext cx="666376" cy="466463"/>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txBox="1"/>
            <p:nvPr/>
          </p:nvSpPr>
          <p:spPr>
            <a:xfrm>
              <a:off x="1" y="799076"/>
              <a:ext cx="466463" cy="199913"/>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n-GB" sz="1300" u="none" cap="none" strike="noStrike">
                  <a:solidFill>
                    <a:schemeClr val="lt1"/>
                  </a:solidFill>
                  <a:latin typeface="Calibri"/>
                  <a:ea typeface="Calibri"/>
                  <a:cs typeface="Calibri"/>
                  <a:sym typeface="Calibri"/>
                </a:rPr>
                <a:t>2</a:t>
              </a:r>
              <a:endParaRPr b="0" i="0" sz="1300" u="none" cap="none" strike="noStrike">
                <a:solidFill>
                  <a:schemeClr val="lt1"/>
                </a:solidFill>
                <a:latin typeface="Calibri"/>
                <a:ea typeface="Calibri"/>
                <a:cs typeface="Calibri"/>
                <a:sym typeface="Calibri"/>
              </a:endParaRPr>
            </a:p>
          </p:txBody>
        </p:sp>
        <p:sp>
          <p:nvSpPr>
            <p:cNvPr id="99" name="Google Shape;99;p13"/>
            <p:cNvSpPr/>
            <p:nvPr/>
          </p:nvSpPr>
          <p:spPr>
            <a:xfrm rot="5400000">
              <a:off x="3419618" y="-2387310"/>
              <a:ext cx="433144" cy="6339454"/>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3"/>
            <p:cNvSpPr txBox="1"/>
            <p:nvPr/>
          </p:nvSpPr>
          <p:spPr>
            <a:xfrm>
              <a:off x="466463" y="586989"/>
              <a:ext cx="6318310" cy="390856"/>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Arial"/>
                <a:buNone/>
              </a:pPr>
              <a:r>
                <a:rPr b="1" i="0" lang="en-GB" sz="1800" u="none" cap="none" strike="noStrike">
                  <a:solidFill>
                    <a:schemeClr val="dk1"/>
                  </a:solidFill>
                  <a:latin typeface="Calibri"/>
                  <a:ea typeface="Calibri"/>
                  <a:cs typeface="Calibri"/>
                  <a:sym typeface="Calibri"/>
                </a:rPr>
                <a:t>Why is it important?</a:t>
              </a:r>
              <a:endParaRPr b="1" i="0" sz="1800" u="none" cap="none" strike="noStrike">
                <a:solidFill>
                  <a:schemeClr val="dk1"/>
                </a:solidFill>
                <a:latin typeface="Calibri"/>
                <a:ea typeface="Calibri"/>
                <a:cs typeface="Calibri"/>
                <a:sym typeface="Calibri"/>
              </a:endParaRPr>
            </a:p>
          </p:txBody>
        </p:sp>
        <p:sp>
          <p:nvSpPr>
            <p:cNvPr id="101" name="Google Shape;101;p13"/>
            <p:cNvSpPr/>
            <p:nvPr/>
          </p:nvSpPr>
          <p:spPr>
            <a:xfrm rot="5400000">
              <a:off x="-99956" y="1229906"/>
              <a:ext cx="666376" cy="466463"/>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txBox="1"/>
            <p:nvPr/>
          </p:nvSpPr>
          <p:spPr>
            <a:xfrm>
              <a:off x="1" y="1363182"/>
              <a:ext cx="466463" cy="199913"/>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n-GB" sz="1300" u="none" cap="none" strike="noStrike">
                  <a:solidFill>
                    <a:schemeClr val="lt1"/>
                  </a:solidFill>
                  <a:latin typeface="Calibri"/>
                  <a:ea typeface="Calibri"/>
                  <a:cs typeface="Calibri"/>
                  <a:sym typeface="Calibri"/>
                </a:rPr>
                <a:t>3</a:t>
              </a:r>
              <a:endParaRPr b="0" i="0" sz="1300" u="none" cap="none" strike="noStrike">
                <a:solidFill>
                  <a:schemeClr val="lt1"/>
                </a:solidFill>
                <a:latin typeface="Calibri"/>
                <a:ea typeface="Calibri"/>
                <a:cs typeface="Calibri"/>
                <a:sym typeface="Calibri"/>
              </a:endParaRPr>
            </a:p>
          </p:txBody>
        </p:sp>
        <p:sp>
          <p:nvSpPr>
            <p:cNvPr id="103" name="Google Shape;103;p13"/>
            <p:cNvSpPr/>
            <p:nvPr/>
          </p:nvSpPr>
          <p:spPr>
            <a:xfrm rot="5400000">
              <a:off x="3419618" y="-1823204"/>
              <a:ext cx="433144" cy="6339454"/>
            </a:xfrm>
            <a:prstGeom prst="round2SameRect">
              <a:avLst>
                <a:gd fmla="val 16667" name="adj1"/>
                <a:gd fmla="val 0" name="adj2"/>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3"/>
            <p:cNvSpPr txBox="1"/>
            <p:nvPr/>
          </p:nvSpPr>
          <p:spPr>
            <a:xfrm>
              <a:off x="466463" y="1151095"/>
              <a:ext cx="6318310" cy="390856"/>
            </a:xfrm>
            <a:prstGeom prst="rect">
              <a:avLst/>
            </a:prstGeom>
            <a:noFill/>
            <a:ln>
              <a:noFill/>
            </a:ln>
          </p:spPr>
          <p:txBody>
            <a:bodyPr anchorCtr="0" anchor="ctr" bIns="11425" lIns="128000" spcFirstLastPara="1" rIns="11425" wrap="square" tIns="11425">
              <a:noAutofit/>
            </a:bodyPr>
            <a:lstStyle/>
            <a:p>
              <a:pPr indent="0" lvl="0" marL="0" marR="0" rtl="0" algn="l">
                <a:lnSpc>
                  <a:spcPct val="100000"/>
                </a:lnSpc>
                <a:spcBef>
                  <a:spcPts val="0"/>
                </a:spcBef>
                <a:spcAft>
                  <a:spcPts val="0"/>
                </a:spcAft>
                <a:buClr>
                  <a:schemeClr val="dk1"/>
                </a:buClr>
                <a:buSzPts val="1800"/>
                <a:buFont typeface="Calibri"/>
                <a:buNone/>
              </a:pPr>
              <a:r>
                <a:rPr b="1" i="0" lang="en-GB" sz="1800" u="none" cap="none" strike="noStrike">
                  <a:solidFill>
                    <a:schemeClr val="dk1"/>
                  </a:solidFill>
                  <a:latin typeface="Calibri"/>
                  <a:ea typeface="Calibri"/>
                  <a:cs typeface="Calibri"/>
                  <a:sym typeface="Calibri"/>
                </a:rPr>
                <a:t>Itineraries</a:t>
              </a:r>
              <a:endParaRPr b="1" i="0" sz="1800" u="none" cap="none" strike="noStrike">
                <a:solidFill>
                  <a:schemeClr val="dk1"/>
                </a:solidFill>
                <a:latin typeface="Calibri"/>
                <a:ea typeface="Calibri"/>
                <a:cs typeface="Calibri"/>
                <a:sym typeface="Calibri"/>
              </a:endParaRPr>
            </a:p>
          </p:txBody>
        </p:sp>
        <p:sp>
          <p:nvSpPr>
            <p:cNvPr id="105" name="Google Shape;105;p13"/>
            <p:cNvSpPr/>
            <p:nvPr/>
          </p:nvSpPr>
          <p:spPr>
            <a:xfrm rot="5400000">
              <a:off x="-99956" y="1794012"/>
              <a:ext cx="666376" cy="466463"/>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3"/>
            <p:cNvSpPr txBox="1"/>
            <p:nvPr/>
          </p:nvSpPr>
          <p:spPr>
            <a:xfrm>
              <a:off x="1" y="1927288"/>
              <a:ext cx="466463" cy="199913"/>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n-GB" sz="1300" u="none" cap="none" strike="noStrike">
                  <a:solidFill>
                    <a:schemeClr val="lt1"/>
                  </a:solidFill>
                  <a:latin typeface="Calibri"/>
                  <a:ea typeface="Calibri"/>
                  <a:cs typeface="Calibri"/>
                  <a:sym typeface="Calibri"/>
                </a:rPr>
                <a:t>4</a:t>
              </a:r>
              <a:endParaRPr b="0" i="0" sz="1300" u="none" cap="none" strike="noStrike">
                <a:solidFill>
                  <a:schemeClr val="lt1"/>
                </a:solidFill>
                <a:latin typeface="Calibri"/>
                <a:ea typeface="Calibri"/>
                <a:cs typeface="Calibri"/>
                <a:sym typeface="Calibri"/>
              </a:endParaRPr>
            </a:p>
          </p:txBody>
        </p:sp>
        <p:sp>
          <p:nvSpPr>
            <p:cNvPr id="107" name="Google Shape;107;p13"/>
            <p:cNvSpPr txBox="1"/>
            <p:nvPr/>
          </p:nvSpPr>
          <p:spPr>
            <a:xfrm>
              <a:off x="466463" y="1771682"/>
              <a:ext cx="6318310" cy="390856"/>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p:txBody>
        </p:sp>
        <p:sp>
          <p:nvSpPr>
            <p:cNvPr id="108" name="Google Shape;108;p13"/>
            <p:cNvSpPr/>
            <p:nvPr/>
          </p:nvSpPr>
          <p:spPr>
            <a:xfrm rot="5400000">
              <a:off x="-99956" y="2358118"/>
              <a:ext cx="666376" cy="466463"/>
            </a:xfrm>
            <a:prstGeom prst="chevron">
              <a:avLst>
                <a:gd fmla="val 50000" name="adj"/>
              </a:avLst>
            </a:prstGeom>
            <a:solidFill>
              <a:schemeClr val="dk2"/>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3"/>
            <p:cNvSpPr txBox="1"/>
            <p:nvPr/>
          </p:nvSpPr>
          <p:spPr>
            <a:xfrm>
              <a:off x="1" y="2491394"/>
              <a:ext cx="466463" cy="199913"/>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chemeClr val="lt1"/>
                </a:buClr>
                <a:buSzPts val="1300"/>
                <a:buFont typeface="Calibri"/>
                <a:buNone/>
              </a:pPr>
              <a:r>
                <a:rPr b="0" i="0" lang="en-GB" sz="1300" u="none" cap="none" strike="noStrike">
                  <a:solidFill>
                    <a:schemeClr val="lt1"/>
                  </a:solidFill>
                  <a:latin typeface="Calibri"/>
                  <a:ea typeface="Calibri"/>
                  <a:cs typeface="Calibri"/>
                  <a:sym typeface="Calibri"/>
                </a:rPr>
                <a:t>5</a:t>
              </a:r>
              <a:endParaRPr b="0" i="0" sz="1300" u="none" cap="none" strike="noStrike">
                <a:solidFill>
                  <a:schemeClr val="lt1"/>
                </a:solidFill>
                <a:latin typeface="Calibri"/>
                <a:ea typeface="Calibri"/>
                <a:cs typeface="Calibri"/>
                <a:sym typeface="Calibri"/>
              </a:endParaRPr>
            </a:p>
          </p:txBody>
        </p:sp>
      </p:grpSp>
      <p:sp>
        <p:nvSpPr>
          <p:cNvPr id="110" name="Google Shape;110;p13"/>
          <p:cNvSpPr txBox="1"/>
          <p:nvPr/>
        </p:nvSpPr>
        <p:spPr>
          <a:xfrm>
            <a:off x="293732" y="2295982"/>
            <a:ext cx="4260900"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3600" u="none" cap="none" strike="noStrike">
                <a:solidFill>
                  <a:srgbClr val="385623"/>
                </a:solidFill>
                <a:latin typeface="Calibri"/>
                <a:ea typeface="Calibri"/>
                <a:cs typeface="Calibri"/>
                <a:sym typeface="Calibri"/>
              </a:rPr>
              <a:t>Cultural Local Heritage and New Technology</a:t>
            </a:r>
            <a:endParaRPr b="0" i="0" sz="2800" u="none" cap="none" strike="noStrike">
              <a:solidFill>
                <a:schemeClr val="dk1"/>
              </a:solidFill>
              <a:latin typeface="Calibri"/>
              <a:ea typeface="Calibri"/>
              <a:cs typeface="Calibri"/>
              <a:sym typeface="Calibri"/>
            </a:endParaRPr>
          </a:p>
        </p:txBody>
      </p:sp>
      <p:pic>
        <p:nvPicPr>
          <p:cNvPr descr="Logo, company name&#10;&#10;Description automatically generated" id="111" name="Google Shape;111;p13"/>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12" name="Google Shape;112;p13"/>
          <p:cNvSpPr/>
          <p:nvPr/>
        </p:nvSpPr>
        <p:spPr>
          <a:xfrm>
            <a:off x="5257800" y="3754904"/>
            <a:ext cx="6358973" cy="436096"/>
          </a:xfrm>
          <a:prstGeom prst="roundRect">
            <a:avLst>
              <a:gd fmla="val 16667" name="adj"/>
            </a:avLst>
          </a:prstGeom>
          <a:solidFill>
            <a:schemeClr val="lt2">
              <a:alpha val="89019"/>
            </a:scheme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Memory</a:t>
            </a:r>
            <a:endParaRPr b="0" i="0" sz="1400" u="none" cap="none" strike="noStrike">
              <a:solidFill>
                <a:srgbClr val="000000"/>
              </a:solidFill>
              <a:latin typeface="Arial"/>
              <a:ea typeface="Arial"/>
              <a:cs typeface="Arial"/>
              <a:sym typeface="Arial"/>
            </a:endParaRPr>
          </a:p>
        </p:txBody>
      </p:sp>
      <p:sp>
        <p:nvSpPr>
          <p:cNvPr id="113" name="Google Shape;113;p13"/>
          <p:cNvSpPr/>
          <p:nvPr/>
        </p:nvSpPr>
        <p:spPr>
          <a:xfrm>
            <a:off x="5288412" y="4285488"/>
            <a:ext cx="6339455" cy="438912"/>
          </a:xfrm>
          <a:prstGeom prst="round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How to do?</a:t>
            </a:r>
            <a:endParaRPr b="1"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4"/>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19" name="Google Shape;119;p14"/>
          <p:cNvSpPr txBox="1"/>
          <p:nvPr/>
        </p:nvSpPr>
        <p:spPr>
          <a:xfrm>
            <a:off x="293732" y="3276600"/>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3600" u="none" cap="none" strike="noStrike">
                <a:solidFill>
                  <a:srgbClr val="385623"/>
                </a:solidFill>
                <a:latin typeface="Calibri"/>
                <a:ea typeface="Calibri"/>
                <a:cs typeface="Calibri"/>
                <a:sym typeface="Calibri"/>
              </a:rPr>
              <a:t>1. What is about?</a:t>
            </a:r>
            <a:endParaRPr b="0" i="0" sz="2800" u="none" cap="none" strike="noStrike">
              <a:solidFill>
                <a:schemeClr val="dk1"/>
              </a:solidFill>
              <a:latin typeface="Calibri"/>
              <a:ea typeface="Calibri"/>
              <a:cs typeface="Calibri"/>
              <a:sym typeface="Calibri"/>
            </a:endParaRPr>
          </a:p>
        </p:txBody>
      </p:sp>
      <p:sp>
        <p:nvSpPr>
          <p:cNvPr id="120" name="Google Shape;120;p14"/>
          <p:cNvSpPr txBox="1"/>
          <p:nvPr/>
        </p:nvSpPr>
        <p:spPr>
          <a:xfrm>
            <a:off x="5100900" y="2209800"/>
            <a:ext cx="6100500" cy="34162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The internet as well as the other social media and apps can serve rural entrepreneurs both in their effort to find out more about their heritage (for example, looking for museum exhibits on-line, which are connected to archaeological sites in their region) and for enhancing their own heritage beyond local limits (through social media, web pages and other applications)</a:t>
            </a:r>
            <a:endParaRPr b="0" i="0" sz="2400" u="none" cap="none" strike="noStrike">
              <a:solidFill>
                <a:schemeClr val="dk1"/>
              </a:solidFill>
              <a:latin typeface="Calibri"/>
              <a:ea typeface="Calibri"/>
              <a:cs typeface="Calibri"/>
              <a:sym typeface="Calibri"/>
            </a:endParaRPr>
          </a:p>
        </p:txBody>
      </p:sp>
      <p:pic>
        <p:nvPicPr>
          <p:cNvPr descr="Logo, company name&#10;&#10;Description automatically generated" id="121" name="Google Shape;121;p14"/>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27" name="Google Shape;127;p15"/>
          <p:cNvSpPr txBox="1"/>
          <p:nvPr/>
        </p:nvSpPr>
        <p:spPr>
          <a:xfrm>
            <a:off x="293732" y="3207644"/>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3600" u="none" cap="none" strike="noStrike">
                <a:solidFill>
                  <a:srgbClr val="385623"/>
                </a:solidFill>
                <a:latin typeface="Calibri"/>
                <a:ea typeface="Calibri"/>
                <a:cs typeface="Calibri"/>
                <a:sym typeface="Calibri"/>
              </a:rPr>
              <a:t>2a. Why?</a:t>
            </a:r>
            <a:endParaRPr b="0" i="0" sz="1050" u="none" cap="none" strike="noStrike">
              <a:solidFill>
                <a:srgbClr val="000000"/>
              </a:solidFill>
              <a:latin typeface="Calibri"/>
              <a:ea typeface="Calibri"/>
              <a:cs typeface="Calibri"/>
              <a:sym typeface="Calibri"/>
            </a:endParaRPr>
          </a:p>
        </p:txBody>
      </p:sp>
      <p:pic>
        <p:nvPicPr>
          <p:cNvPr descr="Logo, company name&#10;&#10;Description automatically generated" id="128" name="Google Shape;128;p15"/>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29" name="Google Shape;129;p15"/>
          <p:cNvSpPr txBox="1"/>
          <p:nvPr/>
        </p:nvSpPr>
        <p:spPr>
          <a:xfrm>
            <a:off x="3810000" y="1121899"/>
            <a:ext cx="7772400" cy="526293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200"/>
              <a:buFont typeface="Arial"/>
              <a:buChar char="•"/>
            </a:pPr>
            <a:r>
              <a:rPr b="0" i="0" lang="en-GB" sz="2400" u="none" cap="none" strike="noStrike">
                <a:solidFill>
                  <a:srgbClr val="000000"/>
                </a:solidFill>
                <a:latin typeface="Calibri"/>
                <a:ea typeface="Calibri"/>
                <a:cs typeface="Calibri"/>
                <a:sym typeface="Calibri"/>
              </a:rPr>
              <a:t>An inclusive presentation of cultural heritage that covers all aspects of tangible and intangible heritage, as well as the natural environment.</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200"/>
              <a:buFont typeface="Arial"/>
              <a:buChar char="•"/>
            </a:pPr>
            <a:r>
              <a:rPr b="0" i="0" lang="en-GB" sz="2400" u="none" cap="none" strike="noStrike">
                <a:solidFill>
                  <a:srgbClr val="000000"/>
                </a:solidFill>
                <a:latin typeface="Calibri"/>
                <a:ea typeface="Calibri"/>
                <a:cs typeface="Calibri"/>
                <a:sym typeface="Calibri"/>
              </a:rPr>
              <a:t>The creation of synergies and cooperation structures between stakeholders: public authorities, educational and research institutions, local entrepreneurship, and local society.</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200"/>
              <a:buFont typeface="Arial"/>
              <a:buChar char="•"/>
            </a:pPr>
            <a:r>
              <a:rPr b="0" i="0" lang="en-GB" sz="2400" u="none" cap="none" strike="noStrike">
                <a:solidFill>
                  <a:srgbClr val="000000"/>
                </a:solidFill>
                <a:latin typeface="Calibri"/>
                <a:ea typeface="Calibri"/>
                <a:cs typeface="Calibri"/>
                <a:sym typeface="Calibri"/>
              </a:rPr>
              <a:t>The highlighting of personal, emotional, and meaningful encounters with culture.</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200"/>
              <a:buFont typeface="Arial"/>
              <a:buChar char="•"/>
            </a:pPr>
            <a:r>
              <a:rPr b="0" i="0" lang="en-GB" sz="2400" u="none" cap="none" strike="noStrike">
                <a:solidFill>
                  <a:srgbClr val="000000"/>
                </a:solidFill>
                <a:latin typeface="Calibri"/>
                <a:ea typeface="Calibri"/>
                <a:cs typeface="Calibri"/>
                <a:sym typeface="Calibri"/>
              </a:rPr>
              <a:t>An attitude of complementarity rather than competition in relation to other destinations and attractions.</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200"/>
              <a:buFont typeface="Arial"/>
              <a:buChar char="•"/>
            </a:pPr>
            <a:r>
              <a:rPr b="0" i="0" lang="en-GB" sz="2400" u="none" cap="none" strike="noStrike">
                <a:solidFill>
                  <a:srgbClr val="000000"/>
                </a:solidFill>
                <a:latin typeface="Calibri"/>
                <a:ea typeface="Calibri"/>
                <a:cs typeface="Calibri"/>
                <a:sym typeface="Calibri"/>
              </a:rPr>
              <a:t>The placement of local cultural heritage and of its various aspects into a context of cultural routes that may transcend regional or national borders.</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35" name="Google Shape;135;p16"/>
          <p:cNvSpPr txBox="1"/>
          <p:nvPr/>
        </p:nvSpPr>
        <p:spPr>
          <a:xfrm>
            <a:off x="293732" y="2945942"/>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3600" u="none" cap="none" strike="noStrike">
                <a:solidFill>
                  <a:srgbClr val="385623"/>
                </a:solidFill>
                <a:latin typeface="Calibri"/>
                <a:ea typeface="Calibri"/>
                <a:cs typeface="Calibri"/>
                <a:sym typeface="Calibri"/>
              </a:rPr>
              <a:t>2b. Why?</a:t>
            </a:r>
            <a:endParaRPr b="0" i="0" sz="2800" u="none" cap="none" strike="noStrike">
              <a:solidFill>
                <a:schemeClr val="dk1"/>
              </a:solidFill>
              <a:latin typeface="Calibri"/>
              <a:ea typeface="Calibri"/>
              <a:cs typeface="Calibri"/>
              <a:sym typeface="Calibri"/>
            </a:endParaRPr>
          </a:p>
        </p:txBody>
      </p:sp>
      <p:sp>
        <p:nvSpPr>
          <p:cNvPr id="136" name="Google Shape;136;p16"/>
          <p:cNvSpPr txBox="1"/>
          <p:nvPr/>
        </p:nvSpPr>
        <p:spPr>
          <a:xfrm>
            <a:off x="4800203" y="2391944"/>
            <a:ext cx="6100500" cy="19389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As our interactions with technology increase and technology itself continues to advance, audiences’ expectations and our work and leisure behaviours are changing; including the way we engage with culture.</a:t>
            </a:r>
            <a:endParaRPr b="0" i="0" sz="2400" u="none" cap="none" strike="noStrike">
              <a:solidFill>
                <a:schemeClr val="dk1"/>
              </a:solidFill>
              <a:latin typeface="Calibri"/>
              <a:ea typeface="Calibri"/>
              <a:cs typeface="Calibri"/>
              <a:sym typeface="Calibri"/>
            </a:endParaRPr>
          </a:p>
        </p:txBody>
      </p:sp>
      <p:pic>
        <p:nvPicPr>
          <p:cNvPr descr="Logo, company name&#10;&#10;Description automatically generated" id="137" name="Google Shape;137;p16"/>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43" name="Google Shape;143;p17"/>
          <p:cNvSpPr txBox="1"/>
          <p:nvPr/>
        </p:nvSpPr>
        <p:spPr>
          <a:xfrm>
            <a:off x="293732" y="3207644"/>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3600" u="none" cap="none" strike="noStrike">
                <a:solidFill>
                  <a:srgbClr val="385623"/>
                </a:solidFill>
                <a:latin typeface="Calibri"/>
                <a:ea typeface="Calibri"/>
                <a:cs typeface="Calibri"/>
                <a:sym typeface="Calibri"/>
              </a:rPr>
              <a:t>2c. Why?</a:t>
            </a:r>
            <a:endParaRPr b="0" i="0" sz="1050" u="none" cap="none" strike="noStrike">
              <a:solidFill>
                <a:srgbClr val="000000"/>
              </a:solidFill>
              <a:latin typeface="Calibri"/>
              <a:ea typeface="Calibri"/>
              <a:cs typeface="Calibri"/>
              <a:sym typeface="Calibri"/>
            </a:endParaRPr>
          </a:p>
        </p:txBody>
      </p:sp>
      <p:sp>
        <p:nvSpPr>
          <p:cNvPr id="144" name="Google Shape;144;p17"/>
          <p:cNvSpPr txBox="1"/>
          <p:nvPr/>
        </p:nvSpPr>
        <p:spPr>
          <a:xfrm>
            <a:off x="4267200" y="1794410"/>
            <a:ext cx="6776028" cy="4154943"/>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Technology provides an opportunity to turn up the dial on audience engagement,</a:t>
            </a:r>
            <a:endParaRPr b="0" i="0" sz="2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enabling cultural organisations to engage more people and to reach out to new</a:t>
            </a:r>
            <a:endParaRPr b="0" i="0" sz="24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audiences. </a:t>
            </a:r>
            <a:endParaRPr b="0" i="0" sz="2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Technology can also allow for a more meaningful or deeper relationship with audiences, including more interactivity, with users able to curate their own experiences and generate their own content.</a:t>
            </a:r>
            <a:endParaRPr b="0" i="0" sz="2400" u="none" cap="none" strike="noStrike">
              <a:solidFill>
                <a:schemeClr val="dk1"/>
              </a:solidFill>
              <a:latin typeface="Calibri"/>
              <a:ea typeface="Calibri"/>
              <a:cs typeface="Calibri"/>
              <a:sym typeface="Calibri"/>
            </a:endParaRPr>
          </a:p>
        </p:txBody>
      </p:sp>
      <p:pic>
        <p:nvPicPr>
          <p:cNvPr descr="Logo, company name&#10;&#10;Description automatically generated" id="145" name="Google Shape;145;p17"/>
          <p:cNvPicPr preferRelativeResize="0"/>
          <p:nvPr/>
        </p:nvPicPr>
        <p:blipFill rotWithShape="1">
          <a:blip r:embed="rId3">
            <a:alphaModFix/>
          </a:blip>
          <a:srcRect b="0" l="0" r="0" t="0"/>
          <a:stretch/>
        </p:blipFill>
        <p:spPr>
          <a:xfrm>
            <a:off x="-1" y="-1"/>
            <a:ext cx="936925" cy="936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sp>
        <p:nvSpPr>
          <p:cNvPr id="151" name="Google Shape;151;p18"/>
          <p:cNvSpPr txBox="1"/>
          <p:nvPr/>
        </p:nvSpPr>
        <p:spPr>
          <a:xfrm>
            <a:off x="293732" y="3207644"/>
            <a:ext cx="4260900"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3600" u="none" cap="none" strike="noStrike">
                <a:solidFill>
                  <a:srgbClr val="385623"/>
                </a:solidFill>
                <a:latin typeface="Calibri"/>
                <a:ea typeface="Calibri"/>
                <a:cs typeface="Calibri"/>
                <a:sym typeface="Calibri"/>
              </a:rPr>
              <a:t>2d. Why?</a:t>
            </a:r>
            <a:endParaRPr b="0" i="0" sz="1050" u="none" cap="none" strike="noStrike">
              <a:solidFill>
                <a:srgbClr val="000000"/>
              </a:solidFill>
              <a:latin typeface="Calibri"/>
              <a:ea typeface="Calibri"/>
              <a:cs typeface="Calibri"/>
              <a:sym typeface="Calibri"/>
            </a:endParaRPr>
          </a:p>
        </p:txBody>
      </p:sp>
      <p:pic>
        <p:nvPicPr>
          <p:cNvPr descr="Logo, company name&#10;&#10;Description automatically generated" id="152" name="Google Shape;152;p18"/>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53" name="Google Shape;153;p18"/>
          <p:cNvSpPr txBox="1"/>
          <p:nvPr/>
        </p:nvSpPr>
        <p:spPr>
          <a:xfrm>
            <a:off x="4876800" y="2209800"/>
            <a:ext cx="5943600"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Digital communication and content are tools which can help deliver greater levels of cultural engagement. Younger audiences, in particular, provide an opportunity for cultural organisations to increase engagement given their high levels of technological sophistication and digital consumption.</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p:nvPr/>
        </p:nvSpPr>
        <p:spPr>
          <a:xfrm>
            <a:off x="-9897"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159" name="Google Shape;159;p19"/>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60" name="Google Shape;160;p19"/>
          <p:cNvSpPr txBox="1"/>
          <p:nvPr>
            <p:ph type="title"/>
          </p:nvPr>
        </p:nvSpPr>
        <p:spPr>
          <a:xfrm>
            <a:off x="838200" y="1112837"/>
            <a:ext cx="10515600" cy="8683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br>
              <a:rPr lang="en-GB"/>
            </a:br>
            <a:endParaRPr/>
          </a:p>
        </p:txBody>
      </p:sp>
      <p:sp>
        <p:nvSpPr>
          <p:cNvPr id="161" name="Google Shape;161;p19"/>
          <p:cNvSpPr txBox="1"/>
          <p:nvPr>
            <p:ph idx="1" type="body"/>
          </p:nvPr>
        </p:nvSpPr>
        <p:spPr>
          <a:xfrm>
            <a:off x="685800" y="2895600"/>
            <a:ext cx="4495800" cy="2668786"/>
          </a:xfrm>
          <a:prstGeom prst="rect">
            <a:avLst/>
          </a:prstGeom>
          <a:noFill/>
          <a:ln>
            <a:noFill/>
          </a:ln>
        </p:spPr>
        <p:txBody>
          <a:bodyPr anchorCtr="0" anchor="t" bIns="45700" lIns="91425" spcFirstLastPara="1" rIns="91425" wrap="square" tIns="45700">
            <a:normAutofit fontScale="92500" lnSpcReduction="10000"/>
          </a:bodyPr>
          <a:lstStyle/>
          <a:p>
            <a:pPr indent="0" lvl="0" marL="114300" rtl="0" algn="l">
              <a:lnSpc>
                <a:spcPct val="90000"/>
              </a:lnSpc>
              <a:spcBef>
                <a:spcPts val="1000"/>
              </a:spcBef>
              <a:spcAft>
                <a:spcPts val="0"/>
              </a:spcAft>
              <a:buSzPct val="108107"/>
              <a:buNone/>
            </a:pPr>
            <a:r>
              <a:rPr b="1" lang="en-GB" sz="1800"/>
              <a:t>Tipp</a:t>
            </a:r>
            <a:r>
              <a:rPr lang="en-GB" sz="1800"/>
              <a:t>: Do not underestimate the attractiveness of subjects that are not always included in what we recognize as culture, as for instance food, natural environment, popular culture, dialect, social attitudes, dress, religiosity, youth culture, etc.</a:t>
            </a:r>
            <a:endParaRPr/>
          </a:p>
          <a:p>
            <a:pPr indent="0" lvl="0" marL="114300" rtl="0" algn="l">
              <a:lnSpc>
                <a:spcPct val="90000"/>
              </a:lnSpc>
              <a:spcBef>
                <a:spcPts val="1000"/>
              </a:spcBef>
              <a:spcAft>
                <a:spcPts val="0"/>
              </a:spcAft>
              <a:buSzPct val="108107"/>
              <a:buNone/>
            </a:pPr>
            <a:r>
              <a:rPr lang="en-GB" sz="1800"/>
              <a:t>Try to see your cultural identity with the eyes of a guest. Take a small tour by car and by feet and see again the familiar environment as if it were the first time. </a:t>
            </a:r>
            <a:endParaRPr/>
          </a:p>
        </p:txBody>
      </p:sp>
      <p:sp>
        <p:nvSpPr>
          <p:cNvPr id="162" name="Google Shape;162;p19"/>
          <p:cNvSpPr txBox="1"/>
          <p:nvPr>
            <p:ph idx="2" type="body"/>
          </p:nvPr>
        </p:nvSpPr>
        <p:spPr>
          <a:xfrm>
            <a:off x="5867400" y="2017931"/>
            <a:ext cx="5486400" cy="4159032"/>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sz="2400"/>
              <a:t>For a presentation of a region’s cultural heritage it is advisable to conceptualize culture as identity. In this way, history and tradition blend into the present. A suitable way of mapping culture as a living, dynamic force that encompasses all aspects of human activity is to exploit the form of the encyclopedia in your presentation.</a:t>
            </a:r>
            <a:endParaRPr/>
          </a:p>
        </p:txBody>
      </p:sp>
      <p:sp>
        <p:nvSpPr>
          <p:cNvPr id="163" name="Google Shape;163;p19"/>
          <p:cNvSpPr/>
          <p:nvPr/>
        </p:nvSpPr>
        <p:spPr>
          <a:xfrm>
            <a:off x="838200" y="990600"/>
            <a:ext cx="105156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385623"/>
                </a:solidFill>
                <a:latin typeface="Calibri"/>
                <a:ea typeface="Calibri"/>
                <a:cs typeface="Calibri"/>
                <a:sym typeface="Calibri"/>
              </a:rPr>
              <a:t>3. Mapping cultural identity</a:t>
            </a:r>
            <a:endParaRPr b="0" i="0" sz="1400" u="none" cap="none" strike="noStrike">
              <a:solidFill>
                <a:srgbClr val="000000"/>
              </a:solidFill>
              <a:latin typeface="Arial"/>
              <a:ea typeface="Arial"/>
              <a:cs typeface="Arial"/>
              <a:sym typeface="Arial"/>
            </a:endParaRPr>
          </a:p>
        </p:txBody>
      </p:sp>
      <p:sp>
        <p:nvSpPr>
          <p:cNvPr id="164" name="Google Shape;164;p19"/>
          <p:cNvSpPr txBox="1"/>
          <p:nvPr/>
        </p:nvSpPr>
        <p:spPr>
          <a:xfrm>
            <a:off x="685800" y="1871246"/>
            <a:ext cx="21336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0000"/>
                </a:solidFill>
                <a:latin typeface="Calibri"/>
                <a:ea typeface="Calibri"/>
                <a:cs typeface="Calibri"/>
                <a:sym typeface="Calibri"/>
              </a:rPr>
              <a:t>Architecture</a:t>
            </a:r>
            <a:endParaRPr b="1" i="0" sz="1600" u="none" cap="none" strike="noStrike">
              <a:solidFill>
                <a:srgbClr val="FF0000"/>
              </a:solidFill>
              <a:latin typeface="Calibri"/>
              <a:ea typeface="Calibri"/>
              <a:cs typeface="Calibri"/>
              <a:sym typeface="Calibri"/>
            </a:endParaRPr>
          </a:p>
        </p:txBody>
      </p:sp>
      <p:sp>
        <p:nvSpPr>
          <p:cNvPr id="165" name="Google Shape;165;p19"/>
          <p:cNvSpPr txBox="1"/>
          <p:nvPr/>
        </p:nvSpPr>
        <p:spPr>
          <a:xfrm>
            <a:off x="2819400" y="2057400"/>
            <a:ext cx="28194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2E75B5"/>
                </a:solidFill>
                <a:latin typeface="Calibri"/>
                <a:ea typeface="Calibri"/>
                <a:cs typeface="Calibri"/>
                <a:sym typeface="Calibri"/>
              </a:rPr>
              <a:t>Stories and Legends</a:t>
            </a:r>
            <a:endParaRPr b="1" i="0" sz="1600" u="none" cap="none" strike="noStrike">
              <a:solidFill>
                <a:srgbClr val="2E75B5"/>
              </a:solidFill>
              <a:latin typeface="Calibri"/>
              <a:ea typeface="Calibri"/>
              <a:cs typeface="Calibri"/>
              <a:sym typeface="Calibri"/>
            </a:endParaRPr>
          </a:p>
        </p:txBody>
      </p:sp>
      <p:sp>
        <p:nvSpPr>
          <p:cNvPr id="166" name="Google Shape;166;p19"/>
          <p:cNvSpPr txBox="1"/>
          <p:nvPr/>
        </p:nvSpPr>
        <p:spPr>
          <a:xfrm>
            <a:off x="838200" y="5847020"/>
            <a:ext cx="1905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C55A11"/>
                </a:solidFill>
                <a:latin typeface="Calibri"/>
                <a:ea typeface="Calibri"/>
                <a:cs typeface="Calibri"/>
                <a:sym typeface="Calibri"/>
              </a:rPr>
              <a:t>Monuments</a:t>
            </a:r>
            <a:endParaRPr b="1" i="0" sz="1600" u="none" cap="none" strike="noStrike">
              <a:solidFill>
                <a:srgbClr val="C55A11"/>
              </a:solidFill>
              <a:latin typeface="Calibri"/>
              <a:ea typeface="Calibri"/>
              <a:cs typeface="Calibri"/>
              <a:sym typeface="Calibri"/>
            </a:endParaRPr>
          </a:p>
        </p:txBody>
      </p:sp>
      <p:sp>
        <p:nvSpPr>
          <p:cNvPr id="167" name="Google Shape;167;p19"/>
          <p:cNvSpPr txBox="1"/>
          <p:nvPr/>
        </p:nvSpPr>
        <p:spPr>
          <a:xfrm>
            <a:off x="3352800" y="5486400"/>
            <a:ext cx="20574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7F6000"/>
                </a:solidFill>
                <a:latin typeface="Calibri"/>
                <a:ea typeface="Calibri"/>
                <a:cs typeface="Calibri"/>
                <a:sym typeface="Calibri"/>
              </a:rPr>
              <a:t>Social Life</a:t>
            </a:r>
            <a:endParaRPr b="1" i="0" sz="1600" u="none" cap="none" strike="noStrike">
              <a:solidFill>
                <a:srgbClr val="7F6000"/>
              </a:solidFill>
              <a:latin typeface="Calibri"/>
              <a:ea typeface="Calibri"/>
              <a:cs typeface="Calibri"/>
              <a:sym typeface="Calibri"/>
            </a:endParaRPr>
          </a:p>
        </p:txBody>
      </p:sp>
      <p:sp>
        <p:nvSpPr>
          <p:cNvPr id="168" name="Google Shape;168;p19"/>
          <p:cNvSpPr txBox="1"/>
          <p:nvPr/>
        </p:nvSpPr>
        <p:spPr>
          <a:xfrm>
            <a:off x="1295400" y="2362200"/>
            <a:ext cx="22860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85623"/>
                </a:solidFill>
                <a:latin typeface="Calibri"/>
                <a:ea typeface="Calibri"/>
                <a:cs typeface="Calibri"/>
                <a:sym typeface="Calibri"/>
              </a:rPr>
              <a:t>Music</a:t>
            </a:r>
            <a:endParaRPr b="1" i="0" sz="1600" u="none" cap="none" strike="noStrike">
              <a:solidFill>
                <a:srgbClr val="385623"/>
              </a:solidFill>
              <a:latin typeface="Calibri"/>
              <a:ea typeface="Calibri"/>
              <a:cs typeface="Calibri"/>
              <a:sym typeface="Calibri"/>
            </a:endParaRPr>
          </a:p>
        </p:txBody>
      </p:sp>
      <p:sp>
        <p:nvSpPr>
          <p:cNvPr id="169" name="Google Shape;169;p19"/>
          <p:cNvSpPr txBox="1"/>
          <p:nvPr/>
        </p:nvSpPr>
        <p:spPr>
          <a:xfrm>
            <a:off x="2971800" y="5847020"/>
            <a:ext cx="22098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7F7F7F"/>
                </a:solidFill>
                <a:latin typeface="Calibri"/>
                <a:ea typeface="Calibri"/>
                <a:cs typeface="Calibri"/>
                <a:sym typeface="Calibri"/>
              </a:rPr>
              <a:t>Festivals</a:t>
            </a:r>
            <a:endParaRPr b="1" i="0" sz="1600" u="none" cap="none" strike="noStrike">
              <a:solidFill>
                <a:srgbClr val="7F7F7F"/>
              </a:solidFill>
              <a:latin typeface="Calibri"/>
              <a:ea typeface="Calibri"/>
              <a:cs typeface="Calibri"/>
              <a:sym typeface="Calibri"/>
            </a:endParaRPr>
          </a:p>
        </p:txBody>
      </p:sp>
      <p:sp>
        <p:nvSpPr>
          <p:cNvPr id="170" name="Google Shape;170;p19"/>
          <p:cNvSpPr txBox="1"/>
          <p:nvPr/>
        </p:nvSpPr>
        <p:spPr>
          <a:xfrm>
            <a:off x="3581400" y="2472154"/>
            <a:ext cx="22098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BF9000"/>
                </a:solidFill>
                <a:latin typeface="Calibri"/>
                <a:ea typeface="Calibri"/>
                <a:cs typeface="Calibri"/>
                <a:sym typeface="Calibri"/>
              </a:rPr>
              <a:t>Local Gastronomy</a:t>
            </a:r>
            <a:endParaRPr b="1" i="0" sz="1600" u="none" cap="none" strike="noStrike">
              <a:solidFill>
                <a:srgbClr val="BF9000"/>
              </a:solidFill>
              <a:latin typeface="Calibri"/>
              <a:ea typeface="Calibri"/>
              <a:cs typeface="Calibri"/>
              <a:sym typeface="Calibri"/>
            </a:endParaRPr>
          </a:p>
        </p:txBody>
      </p:sp>
      <p:sp>
        <p:nvSpPr>
          <p:cNvPr id="171" name="Google Shape;171;p19"/>
          <p:cNvSpPr txBox="1"/>
          <p:nvPr/>
        </p:nvSpPr>
        <p:spPr>
          <a:xfrm>
            <a:off x="1181100" y="5486400"/>
            <a:ext cx="14478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Calibri"/>
                <a:ea typeface="Calibri"/>
                <a:cs typeface="Calibri"/>
                <a:sym typeface="Calibri"/>
              </a:rPr>
              <a:t>Museum</a:t>
            </a:r>
            <a:r>
              <a:rPr b="1" i="0" lang="en-GB" sz="1400" u="none" cap="none" strike="noStrike">
                <a:solidFill>
                  <a:srgbClr val="000000"/>
                </a:solidFill>
                <a:latin typeface="Arial"/>
                <a:ea typeface="Arial"/>
                <a:cs typeface="Arial"/>
                <a:sym typeface="Arial"/>
              </a:rPr>
              <a: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p:nvPr/>
        </p:nvSpPr>
        <p:spPr>
          <a:xfrm>
            <a:off x="0" y="0"/>
            <a:ext cx="12192000" cy="936926"/>
          </a:xfrm>
          <a:prstGeom prst="rect">
            <a:avLst/>
          </a:prstGeom>
          <a:solidFill>
            <a:srgbClr val="132D2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libri"/>
              <a:ea typeface="Calibri"/>
              <a:cs typeface="Calibri"/>
              <a:sym typeface="Calibri"/>
            </a:endParaRPr>
          </a:p>
        </p:txBody>
      </p:sp>
      <p:pic>
        <p:nvPicPr>
          <p:cNvPr descr="Logo, company name&#10;&#10;Description automatically generated" id="177" name="Google Shape;177;p20"/>
          <p:cNvPicPr preferRelativeResize="0"/>
          <p:nvPr/>
        </p:nvPicPr>
        <p:blipFill rotWithShape="1">
          <a:blip r:embed="rId3">
            <a:alphaModFix/>
          </a:blip>
          <a:srcRect b="0" l="0" r="0" t="0"/>
          <a:stretch/>
        </p:blipFill>
        <p:spPr>
          <a:xfrm>
            <a:off x="-1" y="-1"/>
            <a:ext cx="936925" cy="936925"/>
          </a:xfrm>
          <a:prstGeom prst="rect">
            <a:avLst/>
          </a:prstGeom>
          <a:noFill/>
          <a:ln>
            <a:noFill/>
          </a:ln>
        </p:spPr>
      </p:pic>
      <p:sp>
        <p:nvSpPr>
          <p:cNvPr id="178" name="Google Shape;178;p20"/>
          <p:cNvSpPr txBox="1"/>
          <p:nvPr>
            <p:ph type="title"/>
          </p:nvPr>
        </p:nvSpPr>
        <p:spPr>
          <a:xfrm>
            <a:off x="838200" y="6556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sz="3600">
                <a:solidFill>
                  <a:srgbClr val="385623"/>
                </a:solidFill>
              </a:rPr>
              <a:t>4. “Memory and Memories”</a:t>
            </a:r>
            <a:endParaRPr b="1" sz="3600">
              <a:solidFill>
                <a:srgbClr val="385623"/>
              </a:solidFill>
            </a:endParaRPr>
          </a:p>
        </p:txBody>
      </p:sp>
      <p:sp>
        <p:nvSpPr>
          <p:cNvPr id="179" name="Google Shape;179;p20"/>
          <p:cNvSpPr txBox="1"/>
          <p:nvPr>
            <p:ph idx="1" type="body"/>
          </p:nvPr>
        </p:nvSpPr>
        <p:spPr>
          <a:xfrm>
            <a:off x="838200" y="1825625"/>
            <a:ext cx="5181600" cy="4351338"/>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i="1" lang="en-GB"/>
              <a:t>Photos</a:t>
            </a:r>
            <a:endParaRPr/>
          </a:p>
          <a:p>
            <a:pPr indent="-342900" lvl="0" marL="457200" rtl="0" algn="l">
              <a:lnSpc>
                <a:spcPct val="90000"/>
              </a:lnSpc>
              <a:spcBef>
                <a:spcPts val="1000"/>
              </a:spcBef>
              <a:spcAft>
                <a:spcPts val="0"/>
              </a:spcAft>
              <a:buClr>
                <a:schemeClr val="dk1"/>
              </a:buClr>
              <a:buSzPts val="1800"/>
              <a:buChar char="•"/>
            </a:pPr>
            <a:r>
              <a:rPr i="1" lang="en-GB"/>
              <a:t>Documents</a:t>
            </a:r>
            <a:endParaRPr/>
          </a:p>
          <a:p>
            <a:pPr indent="-342900" lvl="0" marL="457200" rtl="0" algn="l">
              <a:lnSpc>
                <a:spcPct val="90000"/>
              </a:lnSpc>
              <a:spcBef>
                <a:spcPts val="1000"/>
              </a:spcBef>
              <a:spcAft>
                <a:spcPts val="0"/>
              </a:spcAft>
              <a:buClr>
                <a:schemeClr val="dk1"/>
              </a:buClr>
              <a:buSzPts val="1800"/>
              <a:buChar char="•"/>
            </a:pPr>
            <a:r>
              <a:rPr i="1" lang="en-GB"/>
              <a:t>Objects</a:t>
            </a:r>
            <a:endParaRPr/>
          </a:p>
          <a:p>
            <a:pPr indent="-342900" lvl="0" marL="457200" rtl="0" algn="l">
              <a:lnSpc>
                <a:spcPct val="90000"/>
              </a:lnSpc>
              <a:spcBef>
                <a:spcPts val="1000"/>
              </a:spcBef>
              <a:spcAft>
                <a:spcPts val="0"/>
              </a:spcAft>
              <a:buClr>
                <a:schemeClr val="dk1"/>
              </a:buClr>
              <a:buSzPts val="1800"/>
              <a:buChar char="•"/>
            </a:pPr>
            <a:r>
              <a:rPr i="1" lang="en-GB"/>
              <a:t>Stories</a:t>
            </a:r>
            <a:endParaRPr i="1"/>
          </a:p>
        </p:txBody>
      </p:sp>
      <p:sp>
        <p:nvSpPr>
          <p:cNvPr id="180" name="Google Shape;180;p20"/>
          <p:cNvSpPr txBox="1"/>
          <p:nvPr>
            <p:ph idx="2" type="body"/>
          </p:nvPr>
        </p:nvSpPr>
        <p:spPr>
          <a:xfrm>
            <a:off x="6172200" y="1825625"/>
            <a:ext cx="5461782" cy="4518904"/>
          </a:xfrm>
          <a:prstGeom prst="rect">
            <a:avLst/>
          </a:prstGeom>
          <a:noFill/>
          <a:ln>
            <a:noFill/>
          </a:ln>
        </p:spPr>
        <p:txBody>
          <a:bodyPr anchorCtr="0" anchor="t" bIns="45700" lIns="91425" spcFirstLastPara="1" rIns="91425" wrap="square" tIns="45700">
            <a:normAutofit fontScale="85000" lnSpcReduction="10000"/>
          </a:bodyPr>
          <a:lstStyle/>
          <a:p>
            <a:pPr indent="0" lvl="0" marL="114300" rtl="0" algn="l">
              <a:lnSpc>
                <a:spcPct val="90000"/>
              </a:lnSpc>
              <a:spcBef>
                <a:spcPts val="1000"/>
              </a:spcBef>
              <a:spcAft>
                <a:spcPts val="0"/>
              </a:spcAft>
              <a:buSzPct val="91836"/>
              <a:buNone/>
            </a:pPr>
            <a:r>
              <a:rPr lang="en-GB" sz="2400"/>
              <a:t>Personal stories and collective myths, diaries, small archives of the parish, the community or the school, the books and papers of local antiquaries etc.</a:t>
            </a:r>
            <a:endParaRPr sz="2400"/>
          </a:p>
          <a:p>
            <a:pPr indent="0" lvl="0" marL="114300" rtl="0" algn="l">
              <a:lnSpc>
                <a:spcPct val="90000"/>
              </a:lnSpc>
              <a:spcBef>
                <a:spcPts val="1000"/>
              </a:spcBef>
              <a:spcAft>
                <a:spcPts val="0"/>
              </a:spcAft>
              <a:buSzPct val="91836"/>
              <a:buNone/>
            </a:pPr>
            <a:r>
              <a:rPr lang="en-GB" sz="2400"/>
              <a:t>as a way of: </a:t>
            </a:r>
            <a:endParaRPr sz="2400"/>
          </a:p>
          <a:p>
            <a:pPr indent="-342900" lvl="0" marL="457200" rtl="0" algn="l">
              <a:lnSpc>
                <a:spcPct val="90000"/>
              </a:lnSpc>
              <a:spcBef>
                <a:spcPts val="1000"/>
              </a:spcBef>
              <a:spcAft>
                <a:spcPts val="0"/>
              </a:spcAft>
              <a:buClr>
                <a:schemeClr val="dk1"/>
              </a:buClr>
              <a:buSzPct val="91836"/>
              <a:buChar char="•"/>
            </a:pPr>
            <a:r>
              <a:rPr lang="en-GB" sz="2400"/>
              <a:t>strengthening and re-formulation of local identity </a:t>
            </a:r>
            <a:endParaRPr sz="2400"/>
          </a:p>
          <a:p>
            <a:pPr indent="-342900" lvl="0" marL="457200" rtl="0" algn="l">
              <a:lnSpc>
                <a:spcPct val="90000"/>
              </a:lnSpc>
              <a:spcBef>
                <a:spcPts val="1000"/>
              </a:spcBef>
              <a:spcAft>
                <a:spcPts val="0"/>
              </a:spcAft>
              <a:buClr>
                <a:schemeClr val="dk1"/>
              </a:buClr>
              <a:buSzPct val="91836"/>
              <a:buChar char="•"/>
            </a:pPr>
            <a:r>
              <a:rPr lang="en-GB" sz="2400"/>
              <a:t>developing for local synergies</a:t>
            </a:r>
            <a:endParaRPr sz="2400"/>
          </a:p>
          <a:p>
            <a:pPr indent="-342900" lvl="0" marL="457200" rtl="0" algn="l">
              <a:lnSpc>
                <a:spcPct val="90000"/>
              </a:lnSpc>
              <a:spcBef>
                <a:spcPts val="1000"/>
              </a:spcBef>
              <a:spcAft>
                <a:spcPts val="0"/>
              </a:spcAft>
              <a:buClr>
                <a:schemeClr val="dk1"/>
              </a:buClr>
              <a:buSzPct val="91836"/>
              <a:buChar char="•"/>
            </a:pPr>
            <a:r>
              <a:rPr lang="en-GB" sz="2400"/>
              <a:t>constituting an important volume of information that will allow synergies with institutions from other localities or regions, </a:t>
            </a:r>
            <a:endParaRPr sz="2400"/>
          </a:p>
          <a:p>
            <a:pPr indent="-342900" lvl="0" marL="457200" rtl="0" algn="l">
              <a:lnSpc>
                <a:spcPct val="90000"/>
              </a:lnSpc>
              <a:spcBef>
                <a:spcPts val="1000"/>
              </a:spcBef>
              <a:spcAft>
                <a:spcPts val="0"/>
              </a:spcAft>
              <a:buClr>
                <a:schemeClr val="dk1"/>
              </a:buClr>
              <a:buSzPct val="91836"/>
              <a:buChar char="•"/>
            </a:pPr>
            <a:r>
              <a:rPr lang="en-GB" sz="2400"/>
              <a:t>creating of networks that will serve as the basis for the development of common actions for further enhancement and funding.</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