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0" name="Shape 70"/>
        <p:cNvGrpSpPr/>
        <p:nvPr/>
      </p:nvGrpSpPr>
      <p:grpSpPr>
        <a:xfrm>
          <a:off x="0" y="0"/>
          <a:ext cx="0" cy="0"/>
          <a:chOff x="0" y="0"/>
          <a:chExt cx="0" cy="0"/>
        </a:xfrm>
      </p:grpSpPr>
      <p:sp>
        <p:nvSpPr>
          <p:cNvPr id="71" name="Google Shape;71;p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p:nvPr>
            <p:ph idx="2" type="pic"/>
          </p:nvPr>
        </p:nvSpPr>
        <p:spPr>
          <a:xfrm>
            <a:off x="5183188" y="987425"/>
            <a:ext cx="6172200" cy="4873625"/>
          </a:xfrm>
          <a:prstGeom prst="rect">
            <a:avLst/>
          </a:prstGeom>
          <a:noFill/>
          <a:ln>
            <a:noFill/>
          </a:ln>
        </p:spPr>
      </p:sp>
      <p:sp>
        <p:nvSpPr>
          <p:cNvPr id="60" name="Google Shape;60;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ph type="ctrTitle"/>
          </p:nvPr>
        </p:nvSpPr>
        <p:spPr>
          <a:xfrm>
            <a:off x="365760" y="1964636"/>
            <a:ext cx="5044440" cy="194384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11111"/>
              <a:buNone/>
            </a:pPr>
            <a:r>
              <a:rPr b="1" lang="el-GR" sz="4000">
                <a:solidFill>
                  <a:schemeClr val="dk2"/>
                </a:solidFill>
              </a:rPr>
              <a:t>Δικτύωση, ενίσχυση, ανάδειξη της τοπικής Πολιτιστικής Κληρονομιάς</a:t>
            </a:r>
            <a:endParaRPr b="1" sz="4000">
              <a:solidFill>
                <a:schemeClr val="dk2"/>
              </a:solidFill>
            </a:endParaRPr>
          </a:p>
        </p:txBody>
      </p:sp>
      <p:sp>
        <p:nvSpPr>
          <p:cNvPr id="81" name="Google Shape;81;p12"/>
          <p:cNvSpPr txBox="1"/>
          <p:nvPr>
            <p:ph idx="1" type="subTitle"/>
          </p:nvPr>
        </p:nvSpPr>
        <p:spPr>
          <a:xfrm>
            <a:off x="804672" y="652975"/>
            <a:ext cx="3865802" cy="9551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None/>
            </a:pPr>
            <a:r>
              <a:rPr lang="el-GR" sz="2000">
                <a:solidFill>
                  <a:schemeClr val="dk2"/>
                </a:solidFill>
              </a:rPr>
              <a:t>Blended mobility of VET learners</a:t>
            </a:r>
            <a:endParaRPr sz="2000">
              <a:solidFill>
                <a:schemeClr val="dk2"/>
              </a:solidFill>
            </a:endParaRPr>
          </a:p>
        </p:txBody>
      </p:sp>
      <p:pic>
        <p:nvPicPr>
          <p:cNvPr id="82" name="Google Shape;82;p12"/>
          <p:cNvPicPr preferRelativeResize="0"/>
          <p:nvPr/>
        </p:nvPicPr>
        <p:blipFill rotWithShape="1">
          <a:blip r:embed="rId3">
            <a:alphaModFix/>
          </a:blip>
          <a:srcRect b="0" l="0" r="0" t="0"/>
          <a:stretch/>
        </p:blipFill>
        <p:spPr>
          <a:xfrm>
            <a:off x="6467798" y="652975"/>
            <a:ext cx="4919529" cy="4692748"/>
          </a:xfrm>
          <a:custGeom>
            <a:rect b="b" l="l" r="r" t="t"/>
            <a:pathLst>
              <a:path extrusionOk="0" h="5380277" w="5017317">
                <a:moveTo>
                  <a:pt x="0" y="0"/>
                </a:moveTo>
                <a:lnTo>
                  <a:pt x="5017317" y="0"/>
                </a:lnTo>
                <a:lnTo>
                  <a:pt x="5017317" y="5380277"/>
                </a:lnTo>
                <a:lnTo>
                  <a:pt x="0" y="5380277"/>
                </a:lnTo>
                <a:close/>
              </a:path>
            </a:pathLst>
          </a:custGeom>
          <a:noFill/>
          <a:ln>
            <a:noFill/>
          </a:ln>
        </p:spPr>
      </p:pic>
      <p:sp>
        <p:nvSpPr>
          <p:cNvPr id="83" name="Google Shape;83;p12"/>
          <p:cNvSpPr/>
          <p:nvPr/>
        </p:nvSpPr>
        <p:spPr>
          <a:xfrm>
            <a:off x="804671" y="5697265"/>
            <a:ext cx="5442666" cy="93871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100"/>
              <a:buFont typeface="Arial"/>
              <a:buNone/>
            </a:pPr>
            <a:r>
              <a:rPr b="0" i="0" lang="el-GR" sz="11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1" i="0" lang="el-GR" sz="1100" u="none" cap="none" strike="noStrike">
                <a:solidFill>
                  <a:schemeClr val="dk1"/>
                </a:solidFill>
                <a:latin typeface="Calibri"/>
                <a:ea typeface="Calibri"/>
                <a:cs typeface="Calibri"/>
                <a:sym typeface="Calibri"/>
              </a:rPr>
              <a:t>ID 2020-1-EL01-KA202-079113</a:t>
            </a:r>
            <a:endParaRPr b="0" i="0" sz="1100" u="none" cap="none" strike="noStrike">
              <a:solidFill>
                <a:schemeClr val="dk1"/>
              </a:solidFill>
              <a:latin typeface="Calibri"/>
              <a:ea typeface="Calibri"/>
              <a:cs typeface="Calibri"/>
              <a:sym typeface="Calibri"/>
            </a:endParaRPr>
          </a:p>
        </p:txBody>
      </p:sp>
      <p:pic>
        <p:nvPicPr>
          <p:cNvPr id="84" name="Google Shape;84;p12"/>
          <p:cNvPicPr preferRelativeResize="0"/>
          <p:nvPr/>
        </p:nvPicPr>
        <p:blipFill rotWithShape="1">
          <a:blip r:embed="rId4">
            <a:alphaModFix/>
          </a:blip>
          <a:srcRect b="0" l="0" r="0" t="0"/>
          <a:stretch/>
        </p:blipFill>
        <p:spPr>
          <a:xfrm>
            <a:off x="6467799" y="5697265"/>
            <a:ext cx="860855" cy="803465"/>
          </a:xfrm>
          <a:prstGeom prst="rect">
            <a:avLst/>
          </a:prstGeom>
          <a:noFill/>
          <a:ln>
            <a:noFill/>
          </a:ln>
        </p:spPr>
      </p:pic>
      <p:pic>
        <p:nvPicPr>
          <p:cNvPr id="85" name="Google Shape;85;p12"/>
          <p:cNvPicPr preferRelativeResize="0"/>
          <p:nvPr/>
        </p:nvPicPr>
        <p:blipFill rotWithShape="1">
          <a:blip r:embed="rId5">
            <a:alphaModFix/>
          </a:blip>
          <a:srcRect b="0" l="0" r="0" t="0"/>
          <a:stretch/>
        </p:blipFill>
        <p:spPr>
          <a:xfrm>
            <a:off x="9204772" y="5867329"/>
            <a:ext cx="2182557" cy="463336"/>
          </a:xfrm>
          <a:prstGeom prst="rect">
            <a:avLst/>
          </a:prstGeom>
          <a:noFill/>
          <a:ln>
            <a:noFill/>
          </a:ln>
        </p:spPr>
      </p:pic>
      <p:pic>
        <p:nvPicPr>
          <p:cNvPr id="86" name="Google Shape;86;p12"/>
          <p:cNvPicPr preferRelativeResize="0"/>
          <p:nvPr/>
        </p:nvPicPr>
        <p:blipFill rotWithShape="1">
          <a:blip r:embed="rId6">
            <a:alphaModFix/>
          </a:blip>
          <a:srcRect b="0" l="0" r="0" t="0"/>
          <a:stretch/>
        </p:blipFill>
        <p:spPr>
          <a:xfrm>
            <a:off x="7527670" y="5807463"/>
            <a:ext cx="1478086" cy="7183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86" name="Google Shape;186;p21"/>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87" name="Google Shape;187;p21"/>
          <p:cNvSpPr txBox="1"/>
          <p:nvPr>
            <p:ph type="title"/>
          </p:nvPr>
        </p:nvSpPr>
        <p:spPr>
          <a:xfrm>
            <a:off x="838200" y="5794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5α. Με ποιον τρόπο;</a:t>
            </a:r>
            <a:endParaRPr b="1" sz="3600">
              <a:solidFill>
                <a:srgbClr val="385623"/>
              </a:solidFill>
            </a:endParaRPr>
          </a:p>
        </p:txBody>
      </p:sp>
      <p:sp>
        <p:nvSpPr>
          <p:cNvPr id="188" name="Google Shape;188;p21"/>
          <p:cNvSpPr txBox="1"/>
          <p:nvPr>
            <p:ph idx="1" type="body"/>
          </p:nvPr>
        </p:nvSpPr>
        <p:spPr>
          <a:xfrm>
            <a:off x="697520" y="1825625"/>
            <a:ext cx="51816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l-GR" sz="3600"/>
              <a:t>Συνεργασία και σχηματισμός ομάδων (clusters)</a:t>
            </a:r>
            <a:endParaRPr sz="3600"/>
          </a:p>
        </p:txBody>
      </p:sp>
      <p:sp>
        <p:nvSpPr>
          <p:cNvPr id="189" name="Google Shape;189;p21"/>
          <p:cNvSpPr txBox="1"/>
          <p:nvPr>
            <p:ph idx="2" type="body"/>
          </p:nvPr>
        </p:nvSpPr>
        <p:spPr>
          <a:xfrm>
            <a:off x="5880295" y="1825625"/>
            <a:ext cx="5753687" cy="4351338"/>
          </a:xfrm>
          <a:prstGeom prst="rect">
            <a:avLst/>
          </a:prstGeom>
          <a:noFill/>
          <a:ln>
            <a:noFill/>
          </a:ln>
        </p:spPr>
        <p:txBody>
          <a:bodyPr anchorCtr="0" anchor="t" bIns="45700" lIns="91425" spcFirstLastPara="1" rIns="91425" wrap="square" tIns="45700">
            <a:normAutofit fontScale="77500" lnSpcReduction="20000"/>
          </a:bodyPr>
          <a:lstStyle/>
          <a:p>
            <a:pPr indent="0" lvl="0" marL="114300" rtl="0" algn="l">
              <a:lnSpc>
                <a:spcPct val="90000"/>
              </a:lnSpc>
              <a:spcBef>
                <a:spcPts val="1000"/>
              </a:spcBef>
              <a:spcAft>
                <a:spcPts val="0"/>
              </a:spcAft>
              <a:buSzPct val="82949"/>
              <a:buNone/>
            </a:pPr>
            <a:r>
              <a:rPr lang="el-GR"/>
              <a:t>Ανακεφαλαιώνοντας, όλα τα σχετικά με τις νέες τεχνολογίες δεν τα γνωρίζουν όλοι. Γι' αυτό η συνεργασία και τα clusters είναι σημαντικά.</a:t>
            </a:r>
            <a:endParaRPr/>
          </a:p>
          <a:p>
            <a:pPr indent="-342900" lvl="0" marL="457200" rtl="0" algn="l">
              <a:lnSpc>
                <a:spcPct val="90000"/>
              </a:lnSpc>
              <a:spcBef>
                <a:spcPts val="1000"/>
              </a:spcBef>
              <a:spcAft>
                <a:spcPts val="0"/>
              </a:spcAft>
              <a:buSzPct val="82949"/>
              <a:buChar char="•"/>
            </a:pPr>
            <a:r>
              <a:rPr lang="el-GR"/>
              <a:t>Συνεργασία</a:t>
            </a:r>
            <a:endParaRPr/>
          </a:p>
          <a:p>
            <a:pPr indent="0" lvl="0" marL="114300" rtl="0" algn="l">
              <a:lnSpc>
                <a:spcPct val="90000"/>
              </a:lnSpc>
              <a:spcBef>
                <a:spcPts val="1000"/>
              </a:spcBef>
              <a:spcAft>
                <a:spcPts val="0"/>
              </a:spcAft>
              <a:buSzPct val="82949"/>
              <a:buNone/>
            </a:pPr>
            <a:r>
              <a:rPr lang="el-GR"/>
              <a:t>με ανθρώπους που γνωρίζουν το κατάλληλο μέσο και μπορούν να δημιουργήσουν τα απαραίτητα εργαλεία, με εκπαιδευτικούς της περιοχής και πολιτιστικούς φορείς</a:t>
            </a:r>
            <a:endParaRPr/>
          </a:p>
          <a:p>
            <a:pPr indent="-342900" lvl="0" marL="457200" rtl="0" algn="l">
              <a:lnSpc>
                <a:spcPct val="90000"/>
              </a:lnSpc>
              <a:spcBef>
                <a:spcPts val="1000"/>
              </a:spcBef>
              <a:spcAft>
                <a:spcPts val="0"/>
              </a:spcAft>
              <a:buSzPct val="82949"/>
              <a:buChar char="•"/>
            </a:pPr>
            <a:r>
              <a:rPr lang="el-GR"/>
              <a:t>Συστάδες (clusters)</a:t>
            </a:r>
            <a:endParaRPr/>
          </a:p>
          <a:p>
            <a:pPr indent="0" lvl="0" marL="114300" rtl="0" algn="l">
              <a:lnSpc>
                <a:spcPct val="90000"/>
              </a:lnSpc>
              <a:spcBef>
                <a:spcPts val="1000"/>
              </a:spcBef>
              <a:spcAft>
                <a:spcPts val="0"/>
              </a:spcAft>
              <a:buSzPct val="82949"/>
              <a:buNone/>
            </a:pPr>
            <a:r>
              <a:rPr lang="el-GR"/>
              <a:t>δημιουργία ομάδων εθελοντών, που θα περπατήσουν στην περιοχή και θα καταγράψουν τα σημεία, θα συλλέξουν υλικό, θα καταγράψουν ιστορίες</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95" name="Google Shape;195;p22"/>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96" name="Google Shape;196;p22"/>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5β. Με ποιον τρόπο;</a:t>
            </a:r>
            <a:endParaRPr b="1" sz="3600">
              <a:solidFill>
                <a:srgbClr val="385623"/>
              </a:solidFill>
            </a:endParaRPr>
          </a:p>
        </p:txBody>
      </p:sp>
      <p:sp>
        <p:nvSpPr>
          <p:cNvPr id="197" name="Google Shape;197;p22"/>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l-GR"/>
              <a:t>Τρόποι ενίσχυσης και προώθησης</a:t>
            </a:r>
            <a:endParaRPr/>
          </a:p>
        </p:txBody>
      </p:sp>
      <p:sp>
        <p:nvSpPr>
          <p:cNvPr id="198" name="Google Shape;198;p22"/>
          <p:cNvSpPr txBox="1"/>
          <p:nvPr>
            <p:ph idx="2" type="body"/>
          </p:nvPr>
        </p:nvSpPr>
        <p:spPr>
          <a:xfrm>
            <a:off x="5715000" y="1825625"/>
            <a:ext cx="5638800" cy="4351338"/>
          </a:xfrm>
          <a:prstGeom prst="rect">
            <a:avLst/>
          </a:prstGeom>
          <a:noFill/>
          <a:ln>
            <a:noFill/>
          </a:ln>
        </p:spPr>
        <p:txBody>
          <a:bodyPr anchorCtr="0" anchor="t" bIns="45700" lIns="91425" spcFirstLastPara="1" rIns="91425" wrap="square" tIns="45700">
            <a:normAutofit fontScale="85000" lnSpcReduction="10000"/>
          </a:bodyPr>
          <a:lstStyle/>
          <a:p>
            <a:pPr indent="-342900" lvl="0" marL="457200" rtl="0" algn="l">
              <a:lnSpc>
                <a:spcPct val="90000"/>
              </a:lnSpc>
              <a:spcBef>
                <a:spcPts val="1000"/>
              </a:spcBef>
              <a:spcAft>
                <a:spcPts val="0"/>
              </a:spcAft>
              <a:buClr>
                <a:schemeClr val="dk1"/>
              </a:buClr>
              <a:buSzPct val="74844"/>
              <a:buChar char="•"/>
            </a:pPr>
            <a:r>
              <a:rPr lang="el-GR" sz="2600"/>
              <a:t>Έντυπο υλικό (αφίσες, φυλλάδια, οδηγοί)</a:t>
            </a:r>
            <a:endParaRPr/>
          </a:p>
          <a:p>
            <a:pPr indent="-342900" lvl="0" marL="457200" rtl="0" algn="l">
              <a:lnSpc>
                <a:spcPct val="90000"/>
              </a:lnSpc>
              <a:spcBef>
                <a:spcPts val="1000"/>
              </a:spcBef>
              <a:spcAft>
                <a:spcPts val="0"/>
              </a:spcAft>
              <a:buClr>
                <a:schemeClr val="dk1"/>
              </a:buClr>
              <a:buSzPct val="74844"/>
              <a:buChar char="•"/>
            </a:pPr>
            <a:r>
              <a:rPr lang="el-GR" sz="2600"/>
              <a:t>Διαδίκτυο (είτε δημιουργία ιστοσελίδας είτε ένταξη σε μεγαλύτερες πύλες που ειδικεύονται στην ανάδειξη του πολιτιστικού περιεχομένου).</a:t>
            </a:r>
            <a:endParaRPr/>
          </a:p>
          <a:p>
            <a:pPr indent="-342900" lvl="0" marL="457200" rtl="0" algn="l">
              <a:lnSpc>
                <a:spcPct val="90000"/>
              </a:lnSpc>
              <a:spcBef>
                <a:spcPts val="1000"/>
              </a:spcBef>
              <a:spcAft>
                <a:spcPts val="0"/>
              </a:spcAft>
              <a:buClr>
                <a:schemeClr val="dk1"/>
              </a:buClr>
              <a:buSzPct val="74844"/>
              <a:buChar char="•"/>
            </a:pPr>
            <a:r>
              <a:rPr lang="el-GR" sz="2600"/>
              <a:t>Εφαρμογές για κινητά τηλέφωνα και tablet.</a:t>
            </a:r>
            <a:endParaRPr/>
          </a:p>
          <a:p>
            <a:pPr indent="-342900" lvl="0" marL="457200" rtl="0" algn="l">
              <a:lnSpc>
                <a:spcPct val="90000"/>
              </a:lnSpc>
              <a:spcBef>
                <a:spcPts val="1000"/>
              </a:spcBef>
              <a:spcAft>
                <a:spcPts val="0"/>
              </a:spcAft>
              <a:buClr>
                <a:schemeClr val="dk1"/>
              </a:buClr>
              <a:buSzPct val="74844"/>
              <a:buChar char="•"/>
            </a:pPr>
            <a:r>
              <a:rPr lang="el-GR" sz="2600"/>
              <a:t>Τα μέσα κοινωνικής δικτύωσης μπορούν να αυξήσουν την επισκεψιμότητα και να αποτελέσουν χώρο ανταλλαγής ιδεών ή απόψεων που σχετίζονται με τον τόπο καταγωγής ή το πολιτιστικό γεγονός.</a:t>
            </a:r>
            <a:endParaRPr/>
          </a:p>
          <a:p>
            <a:pPr indent="-342900" lvl="0" marL="457200" rtl="0" algn="l">
              <a:lnSpc>
                <a:spcPct val="90000"/>
              </a:lnSpc>
              <a:spcBef>
                <a:spcPts val="1000"/>
              </a:spcBef>
              <a:spcAft>
                <a:spcPts val="0"/>
              </a:spcAft>
              <a:buClr>
                <a:schemeClr val="dk1"/>
              </a:buClr>
              <a:buSzPct val="74844"/>
              <a:buChar char="•"/>
            </a:pPr>
            <a:r>
              <a:rPr lang="el-GR" sz="2600"/>
              <a:t>Οπτικοακουστικές παραγωγές.</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04" name="Google Shape;204;p23"/>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05" name="Google Shape;205;p23"/>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5γ. Με ποιον τρόπο;</a:t>
            </a:r>
            <a:endParaRPr b="1" sz="3600">
              <a:solidFill>
                <a:srgbClr val="385623"/>
              </a:solidFill>
            </a:endParaRPr>
          </a:p>
        </p:txBody>
      </p:sp>
      <p:sp>
        <p:nvSpPr>
          <p:cNvPr id="206" name="Google Shape;206;p23"/>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l-GR"/>
              <a:t>Έντυπο υλικό (αφίσες, φυλλάδια, οδηγοί)</a:t>
            </a:r>
            <a:endParaRPr/>
          </a:p>
        </p:txBody>
      </p:sp>
      <p:sp>
        <p:nvSpPr>
          <p:cNvPr id="207" name="Google Shape;207;p23"/>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l-GR"/>
              <a:t>Είναι πάντα μια επιλογή, αλλά δεν είναι η καλύτερη για το περιβάλλον και κοστίζει αρκετά. Θα πρέπει να γίνει προσεκτική επιλογή ως προς το τι πρέπει να εκτυπωθεί.</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13" name="Google Shape;213;p24"/>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14" name="Google Shape;214;p24"/>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5δ. Με ποιο τρόπο;</a:t>
            </a:r>
            <a:endParaRPr b="1" sz="3600">
              <a:solidFill>
                <a:srgbClr val="385623"/>
              </a:solidFill>
            </a:endParaRPr>
          </a:p>
        </p:txBody>
      </p:sp>
      <p:sp>
        <p:nvSpPr>
          <p:cNvPr id="215" name="Google Shape;215;p24"/>
          <p:cNvSpPr txBox="1"/>
          <p:nvPr>
            <p:ph idx="1" type="body"/>
          </p:nvPr>
        </p:nvSpPr>
        <p:spPr>
          <a:xfrm>
            <a:off x="6553200" y="1744662"/>
            <a:ext cx="4343400" cy="45799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i="1" lang="el-GR" sz="2400"/>
              <a:t>Διαδίκτυο και WiKi</a:t>
            </a:r>
            <a:endParaRPr i="1" sz="2400"/>
          </a:p>
          <a:p>
            <a:pPr indent="0" lvl="0" marL="114300" rtl="0" algn="l">
              <a:lnSpc>
                <a:spcPct val="90000"/>
              </a:lnSpc>
              <a:spcBef>
                <a:spcPts val="1000"/>
              </a:spcBef>
              <a:spcAft>
                <a:spcPts val="0"/>
              </a:spcAft>
              <a:buSzPts val="1800"/>
              <a:buNone/>
            </a:pPr>
            <a:r>
              <a:rPr lang="el-GR" sz="2400"/>
              <a:t>Μια κρίσιμη πτυχή των ψηφιακών στρατηγικών και καλών πρακτικών αφορά τις πρακτικές επιλογών ως προς τη μορφή και τη δομή των ψηφιακών παρουσιάσεων. Το έργο θα πρέπει να διαθέτει μια ψηφιακή παρουσίαση με σαφή και φιλική προς τον χρήστη δομή.</a:t>
            </a:r>
            <a:endParaRPr sz="2400"/>
          </a:p>
        </p:txBody>
      </p:sp>
      <p:sp>
        <p:nvSpPr>
          <p:cNvPr id="216" name="Google Shape;216;p24"/>
          <p:cNvSpPr txBox="1"/>
          <p:nvPr>
            <p:ph idx="2" type="body"/>
          </p:nvPr>
        </p:nvSpPr>
        <p:spPr>
          <a:xfrm>
            <a:off x="425532" y="1828800"/>
            <a:ext cx="5638800" cy="4351338"/>
          </a:xfrm>
          <a:prstGeom prst="rect">
            <a:avLst/>
          </a:prstGeom>
          <a:solidFill>
            <a:srgbClr val="FFFF00"/>
          </a:solidFill>
          <a:ln>
            <a:noFill/>
          </a:ln>
        </p:spPr>
        <p:txBody>
          <a:bodyPr anchorCtr="0" anchor="t" bIns="45700" lIns="91425" spcFirstLastPara="1" rIns="91425" wrap="square" tIns="45700">
            <a:normAutofit fontScale="62500" lnSpcReduction="20000"/>
          </a:bodyPr>
          <a:lstStyle/>
          <a:p>
            <a:pPr indent="0" lvl="0" marL="114300" rtl="0" algn="l">
              <a:lnSpc>
                <a:spcPct val="90000"/>
              </a:lnSpc>
              <a:spcBef>
                <a:spcPts val="1000"/>
              </a:spcBef>
              <a:spcAft>
                <a:spcPts val="0"/>
              </a:spcAft>
              <a:buSzPct val="91836"/>
              <a:buNone/>
            </a:pPr>
            <a:r>
              <a:rPr b="1" lang="el-GR"/>
              <a:t>Tipp</a:t>
            </a:r>
            <a:r>
              <a:rPr lang="el-GR"/>
              <a:t>: Ιδιαίτερα σημαντικές σε αυτό είναι οι ακόλουθες οδηγίες:</a:t>
            </a:r>
            <a:endParaRPr/>
          </a:p>
          <a:p>
            <a:pPr indent="0" lvl="0" marL="114300" rtl="0" algn="l">
              <a:lnSpc>
                <a:spcPct val="90000"/>
              </a:lnSpc>
              <a:spcBef>
                <a:spcPts val="1000"/>
              </a:spcBef>
              <a:spcAft>
                <a:spcPts val="0"/>
              </a:spcAft>
              <a:buSzPct val="91836"/>
              <a:buNone/>
            </a:pPr>
            <a:r>
              <a:rPr lang="el-GR"/>
              <a:t>Ενότητες όχι μεγαλύτερες από τρία στιγμιότυπα (screenshots)</a:t>
            </a:r>
            <a:endParaRPr/>
          </a:p>
          <a:p>
            <a:pPr indent="0" lvl="0" marL="114300" rtl="0" algn="l">
              <a:lnSpc>
                <a:spcPct val="90000"/>
              </a:lnSpc>
              <a:spcBef>
                <a:spcPts val="1000"/>
              </a:spcBef>
              <a:spcAft>
                <a:spcPts val="0"/>
              </a:spcAft>
              <a:buSzPct val="91836"/>
              <a:buNone/>
            </a:pPr>
            <a:r>
              <a:rPr lang="el-GR"/>
              <a:t>Τουλάχιστον δίγλωσσο, στην αρχική γλώσσα και στα Αγγλικά.</a:t>
            </a:r>
            <a:endParaRPr/>
          </a:p>
          <a:p>
            <a:pPr indent="0" lvl="0" marL="114300" rtl="0" algn="l">
              <a:lnSpc>
                <a:spcPct val="90000"/>
              </a:lnSpc>
              <a:spcBef>
                <a:spcPts val="1000"/>
              </a:spcBef>
              <a:spcAft>
                <a:spcPts val="0"/>
              </a:spcAft>
              <a:buSzPct val="91836"/>
              <a:buNone/>
            </a:pPr>
            <a:r>
              <a:rPr lang="el-GR"/>
              <a:t>Τα εργαλεία πλοήγησης και αναζήτησης είναι απαραίτητα: θα πρέπει να ο χάρτης πλοήγησης στον ιστότοπο και μια μηχανή αναζήτησης.</a:t>
            </a:r>
            <a:endParaRPr/>
          </a:p>
          <a:p>
            <a:pPr indent="0" lvl="0" marL="114300" rtl="0" algn="l">
              <a:lnSpc>
                <a:spcPct val="90000"/>
              </a:lnSpc>
              <a:spcBef>
                <a:spcPts val="1000"/>
              </a:spcBef>
              <a:spcAft>
                <a:spcPts val="0"/>
              </a:spcAft>
              <a:buSzPct val="91836"/>
              <a:buNone/>
            </a:pPr>
            <a:r>
              <a:rPr lang="el-GR"/>
              <a:t>Πρέπει να δημιουργηθούν λογαριασμοί στα μέσα κοινωνικής δικτύωσης.</a:t>
            </a:r>
            <a:endParaRPr/>
          </a:p>
          <a:p>
            <a:pPr indent="0" lvl="0" marL="114300" rtl="0" algn="l">
              <a:lnSpc>
                <a:spcPct val="90000"/>
              </a:lnSpc>
              <a:spcBef>
                <a:spcPts val="1000"/>
              </a:spcBef>
              <a:spcAft>
                <a:spcPts val="0"/>
              </a:spcAft>
              <a:buSzPct val="91836"/>
              <a:buNone/>
            </a:pPr>
            <a:r>
              <a:rPr lang="el-GR"/>
              <a:t>Οι πληροφορίες θα πρέπει να ενημερώνονται τακτικά.</a:t>
            </a:r>
            <a:endParaRPr/>
          </a:p>
          <a:p>
            <a:pPr indent="0" lvl="0" marL="114300" rtl="0" algn="l">
              <a:lnSpc>
                <a:spcPct val="90000"/>
              </a:lnSpc>
              <a:spcBef>
                <a:spcPts val="1000"/>
              </a:spcBef>
              <a:spcAft>
                <a:spcPts val="0"/>
              </a:spcAft>
              <a:buSzPct val="91836"/>
              <a:buNone/>
            </a:pPr>
            <a:r>
              <a:rPr lang="el-GR"/>
              <a:t>Όλες οι εφαρμογές πολυμέσων θα πρέπει να είναι πλήρως τεκμηριωμένες</a:t>
            </a:r>
            <a:endParaRPr/>
          </a:p>
          <a:p>
            <a:pPr indent="0" lvl="0" marL="114300" rtl="0" algn="l">
              <a:lnSpc>
                <a:spcPct val="90000"/>
              </a:lnSpc>
              <a:spcBef>
                <a:spcPts val="1000"/>
              </a:spcBef>
              <a:spcAft>
                <a:spcPts val="0"/>
              </a:spcAft>
              <a:buSzPct val="91836"/>
              <a:buNone/>
            </a:pPr>
            <a:r>
              <a:rPr lang="el-GR"/>
              <a:t>Τα πνευματικά δικαιώματα πρέπει ΠΑΝΤΑ να αναφέρονται.</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22" name="Google Shape;222;p25"/>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23" name="Google Shape;223;p25"/>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5ε. Με ποιο τρόπο;</a:t>
            </a:r>
            <a:endParaRPr b="1" sz="3600">
              <a:solidFill>
                <a:srgbClr val="385623"/>
              </a:solidFill>
            </a:endParaRPr>
          </a:p>
        </p:txBody>
      </p:sp>
      <p:sp>
        <p:nvSpPr>
          <p:cNvPr id="224" name="Google Shape;224;p25"/>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l-GR"/>
              <a:t>Άλλες επιλογές μέσων</a:t>
            </a:r>
            <a:endParaRPr b="1"/>
          </a:p>
          <a:p>
            <a:pPr indent="-342900" lvl="0" marL="457200" rtl="0" algn="l">
              <a:lnSpc>
                <a:spcPct val="90000"/>
              </a:lnSpc>
              <a:spcBef>
                <a:spcPts val="1000"/>
              </a:spcBef>
              <a:spcAft>
                <a:spcPts val="0"/>
              </a:spcAft>
              <a:buClr>
                <a:schemeClr val="dk1"/>
              </a:buClr>
              <a:buSzPts val="1800"/>
              <a:buChar char="•"/>
            </a:pPr>
            <a:r>
              <a:rPr i="1" lang="el-GR"/>
              <a:t>Info-kiosks</a:t>
            </a:r>
            <a:endParaRPr i="1"/>
          </a:p>
          <a:p>
            <a:pPr indent="-342900" lvl="0" marL="457200" rtl="0" algn="l">
              <a:lnSpc>
                <a:spcPct val="90000"/>
              </a:lnSpc>
              <a:spcBef>
                <a:spcPts val="1000"/>
              </a:spcBef>
              <a:spcAft>
                <a:spcPts val="0"/>
              </a:spcAft>
              <a:buClr>
                <a:schemeClr val="dk1"/>
              </a:buClr>
              <a:buSzPts val="1800"/>
              <a:buChar char="•"/>
            </a:pPr>
            <a:r>
              <a:rPr i="1" lang="el-GR"/>
              <a:t>Audio-guides</a:t>
            </a:r>
            <a:endParaRPr/>
          </a:p>
          <a:p>
            <a:pPr indent="-342900" lvl="0" marL="457200" rtl="0" algn="l">
              <a:lnSpc>
                <a:spcPct val="90000"/>
              </a:lnSpc>
              <a:spcBef>
                <a:spcPts val="1000"/>
              </a:spcBef>
              <a:spcAft>
                <a:spcPts val="0"/>
              </a:spcAft>
              <a:buClr>
                <a:schemeClr val="dk1"/>
              </a:buClr>
              <a:buSzPts val="1800"/>
              <a:buChar char="•"/>
            </a:pPr>
            <a:r>
              <a:rPr i="1" lang="el-GR"/>
              <a:t>QR codes</a:t>
            </a:r>
            <a:endParaRPr/>
          </a:p>
          <a:p>
            <a:pPr indent="-342900" lvl="0" marL="457200" rtl="0" algn="l">
              <a:lnSpc>
                <a:spcPct val="90000"/>
              </a:lnSpc>
              <a:spcBef>
                <a:spcPts val="1000"/>
              </a:spcBef>
              <a:spcAft>
                <a:spcPts val="0"/>
              </a:spcAft>
              <a:buClr>
                <a:schemeClr val="dk1"/>
              </a:buClr>
              <a:buSzPts val="1800"/>
              <a:buChar char="•"/>
            </a:pPr>
            <a:r>
              <a:rPr i="1" lang="el-GR"/>
              <a:t>Mobile apps</a:t>
            </a:r>
            <a:endParaRPr i="1"/>
          </a:p>
        </p:txBody>
      </p:sp>
      <p:sp>
        <p:nvSpPr>
          <p:cNvPr id="225" name="Google Shape;225;p25"/>
          <p:cNvSpPr txBox="1"/>
          <p:nvPr>
            <p:ph idx="2" type="body"/>
          </p:nvPr>
        </p:nvSpPr>
        <p:spPr>
          <a:xfrm>
            <a:off x="5715000" y="1825625"/>
            <a:ext cx="56388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p:txBody>
      </p:sp>
      <p:pic>
        <p:nvPicPr>
          <p:cNvPr id="226" name="Google Shape;226;p25"/>
          <p:cNvPicPr preferRelativeResize="0"/>
          <p:nvPr/>
        </p:nvPicPr>
        <p:blipFill rotWithShape="1">
          <a:blip r:embed="rId4">
            <a:alphaModFix/>
          </a:blip>
          <a:srcRect b="0" l="0" r="0" t="0"/>
          <a:stretch/>
        </p:blipFill>
        <p:spPr>
          <a:xfrm>
            <a:off x="5715000" y="1794165"/>
            <a:ext cx="2104860" cy="1371600"/>
          </a:xfrm>
          <a:prstGeom prst="rect">
            <a:avLst/>
          </a:prstGeom>
          <a:noFill/>
          <a:ln>
            <a:noFill/>
          </a:ln>
        </p:spPr>
      </p:pic>
      <p:pic>
        <p:nvPicPr>
          <p:cNvPr id="227" name="Google Shape;227;p25"/>
          <p:cNvPicPr preferRelativeResize="0"/>
          <p:nvPr/>
        </p:nvPicPr>
        <p:blipFill rotWithShape="1">
          <a:blip r:embed="rId5">
            <a:alphaModFix/>
          </a:blip>
          <a:srcRect b="0" l="0" r="0" t="0"/>
          <a:stretch/>
        </p:blipFill>
        <p:spPr>
          <a:xfrm>
            <a:off x="8835314" y="1828801"/>
            <a:ext cx="1604086" cy="1066800"/>
          </a:xfrm>
          <a:prstGeom prst="rect">
            <a:avLst/>
          </a:prstGeom>
          <a:noFill/>
          <a:ln>
            <a:noFill/>
          </a:ln>
        </p:spPr>
      </p:pic>
      <p:pic>
        <p:nvPicPr>
          <p:cNvPr id="228" name="Google Shape;228;p25"/>
          <p:cNvPicPr preferRelativeResize="0"/>
          <p:nvPr/>
        </p:nvPicPr>
        <p:blipFill rotWithShape="1">
          <a:blip r:embed="rId6">
            <a:alphaModFix/>
          </a:blip>
          <a:srcRect b="0" l="0" r="0" t="0"/>
          <a:stretch/>
        </p:blipFill>
        <p:spPr>
          <a:xfrm>
            <a:off x="5715000" y="3200400"/>
            <a:ext cx="2079130" cy="1664026"/>
          </a:xfrm>
          <a:prstGeom prst="rect">
            <a:avLst/>
          </a:prstGeom>
          <a:noFill/>
          <a:ln>
            <a:noFill/>
          </a:ln>
        </p:spPr>
      </p:pic>
      <p:pic>
        <p:nvPicPr>
          <p:cNvPr id="229" name="Google Shape;229;p25"/>
          <p:cNvPicPr preferRelativeResize="0"/>
          <p:nvPr/>
        </p:nvPicPr>
        <p:blipFill rotWithShape="1">
          <a:blip r:embed="rId7">
            <a:alphaModFix/>
          </a:blip>
          <a:srcRect b="0" l="0" r="0" t="0"/>
          <a:stretch/>
        </p:blipFill>
        <p:spPr>
          <a:xfrm>
            <a:off x="9078067" y="2971800"/>
            <a:ext cx="1132733" cy="1132733"/>
          </a:xfrm>
          <a:prstGeom prst="rect">
            <a:avLst/>
          </a:prstGeom>
          <a:noFill/>
          <a:ln>
            <a:noFill/>
          </a:ln>
        </p:spPr>
      </p:pic>
      <p:pic>
        <p:nvPicPr>
          <p:cNvPr id="230" name="Google Shape;230;p25"/>
          <p:cNvPicPr preferRelativeResize="0"/>
          <p:nvPr/>
        </p:nvPicPr>
        <p:blipFill rotWithShape="1">
          <a:blip r:embed="rId8">
            <a:alphaModFix/>
          </a:blip>
          <a:srcRect b="0" l="0" r="0" t="0"/>
          <a:stretch/>
        </p:blipFill>
        <p:spPr>
          <a:xfrm>
            <a:off x="7794130" y="4175197"/>
            <a:ext cx="3603625" cy="20304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36" name="Google Shape;236;p26"/>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37" name="Google Shape;237;p26"/>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5ε1. με ποιο τρόπο; </a:t>
            </a:r>
            <a:endParaRPr b="1" sz="3600">
              <a:solidFill>
                <a:srgbClr val="385623"/>
              </a:solidFill>
            </a:endParaRPr>
          </a:p>
        </p:txBody>
      </p:sp>
      <p:sp>
        <p:nvSpPr>
          <p:cNvPr id="238" name="Google Shape;238;p26"/>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l-GR"/>
              <a:t>Info-kiosks</a:t>
            </a:r>
            <a:endParaRPr i="1"/>
          </a:p>
        </p:txBody>
      </p:sp>
      <p:sp>
        <p:nvSpPr>
          <p:cNvPr id="239" name="Google Shape;239;p26"/>
          <p:cNvSpPr txBox="1"/>
          <p:nvPr>
            <p:ph idx="2" type="body"/>
          </p:nvPr>
        </p:nvSpPr>
        <p:spPr>
          <a:xfrm>
            <a:off x="5715000" y="1825625"/>
            <a:ext cx="56388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lnSpc>
                <a:spcPct val="90000"/>
              </a:lnSpc>
              <a:spcBef>
                <a:spcPts val="1000"/>
              </a:spcBef>
              <a:spcAft>
                <a:spcPts val="0"/>
              </a:spcAft>
              <a:buSzPct val="81081"/>
              <a:buNone/>
            </a:pPr>
            <a:r>
              <a:rPr lang="el-GR" sz="2400"/>
              <a:t>Τα Info-kiosks ξεκίνησαν ως εργαλείο πληροφόρησης στις πόλεις. Αποτελούνται από ψηφιακές οθόνες τοποθετημένες σε ελαφριές αρχιτεκτονικές κατασκευές, κουτιά, βάσεις κ.λπ. Συνήθως εμφανίζουν προεγκατεστημένες πληροφορίες για συγκεκριμένα θέματα και δεν είναι συνδεδεμένες στο διαδίκτυο.</a:t>
            </a:r>
            <a:endParaRPr/>
          </a:p>
          <a:p>
            <a:pPr indent="0" lvl="0" marL="114300" rtl="0" algn="l">
              <a:lnSpc>
                <a:spcPct val="90000"/>
              </a:lnSpc>
              <a:spcBef>
                <a:spcPts val="1000"/>
              </a:spcBef>
              <a:spcAft>
                <a:spcPts val="0"/>
              </a:spcAft>
              <a:buSzPct val="81081"/>
              <a:buNone/>
            </a:pPr>
            <a:r>
              <a:rPr lang="el-GR" sz="2400"/>
              <a:t>Είναι απλά στη χρήση (με κουμπιά ή διαδραστικές οθόνες) και κατάλληλα για περιεχόμενο πολυμέσων, αλλά είναι δύσκολο να διατηρηθούν και συχνά παρουσιάζουν προβλήματα και χρειάζονται τακτική συντήρηση.</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45" name="Google Shape;245;p27"/>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46" name="Google Shape;246;p27"/>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5ε2. Με ποιο τρόπο;</a:t>
            </a:r>
            <a:endParaRPr b="1" sz="3600">
              <a:solidFill>
                <a:srgbClr val="385623"/>
              </a:solidFill>
            </a:endParaRPr>
          </a:p>
        </p:txBody>
      </p:sp>
      <p:sp>
        <p:nvSpPr>
          <p:cNvPr id="247" name="Google Shape;247;p27"/>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l-GR"/>
              <a:t>Audio-guides</a:t>
            </a:r>
            <a:endParaRPr/>
          </a:p>
        </p:txBody>
      </p:sp>
      <p:sp>
        <p:nvSpPr>
          <p:cNvPr id="248" name="Google Shape;248;p27"/>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lang="el-GR" sz="2400"/>
              <a:t>Οι «ακουστικοί οδηγοί» είναι οι άμεσοι «ανταγωνιστές» των ξεναγών, καθώς μπορούν να χρησιμοποιηθούν από μεμονωμένους επισκέπτες, μικρές ομάδες ή μεγαλύτερες ομάδες, τόσο σε στεγασμένους όσο και σε ανοιχτούς χώρους.</a:t>
            </a:r>
            <a:endParaRPr/>
          </a:p>
          <a:p>
            <a:pPr indent="0" lvl="0" marL="114300" rtl="0" algn="l">
              <a:lnSpc>
                <a:spcPct val="90000"/>
              </a:lnSpc>
              <a:spcBef>
                <a:spcPts val="1000"/>
              </a:spcBef>
              <a:spcAft>
                <a:spcPts val="0"/>
              </a:spcAft>
              <a:buSzPts val="1800"/>
              <a:buNone/>
            </a:pPr>
            <a:r>
              <a:rPr lang="el-GR" sz="2400"/>
              <a:t>Το περιεχόμενο παρέχεται μέσω ειδικών συσκευών που συνδέονται με ακουστικά. </a:t>
            </a:r>
            <a:endParaRPr/>
          </a:p>
          <a:p>
            <a:pPr indent="0" lvl="0" marL="114300" rtl="0" algn="l">
              <a:lnSpc>
                <a:spcPct val="90000"/>
              </a:lnSpc>
              <a:spcBef>
                <a:spcPts val="1000"/>
              </a:spcBef>
              <a:spcAft>
                <a:spcPts val="0"/>
              </a:spcAft>
              <a:buSzPts val="1800"/>
              <a:buNone/>
            </a:pPr>
            <a:r>
              <a:rPr lang="el-GR" sz="2400"/>
              <a:t>Σήμερα, το περιεχόμενό τους μπορεί να βρεθεί και με τη μορφή μιας εφαρμογής την οποία οι χρήστες μπορούν να κατεβάσουν στο κινητό ή το tablet τους.</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54" name="Google Shape;254;p28"/>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55" name="Google Shape;255;p28"/>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5ε3. Με ποιο τρόπο;</a:t>
            </a:r>
            <a:endParaRPr b="1" sz="3600">
              <a:solidFill>
                <a:srgbClr val="385623"/>
              </a:solidFill>
            </a:endParaRPr>
          </a:p>
        </p:txBody>
      </p:sp>
      <p:sp>
        <p:nvSpPr>
          <p:cNvPr id="256" name="Google Shape;256;p28"/>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l-GR"/>
              <a:t>QR code </a:t>
            </a:r>
            <a:endParaRPr/>
          </a:p>
        </p:txBody>
      </p:sp>
      <p:sp>
        <p:nvSpPr>
          <p:cNvPr id="257" name="Google Shape;257;p28"/>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lang="el-GR" sz="2000"/>
              <a:t>Ο κωδικός QR είναι ένας δισδιάστατος γραμμωτός κώδικας. Τα αρχικά σημαίνουν «γρήγορη απόκριση», η οποία αναφέρεται στο χρόνο που χρειάζεται για να παραδώσει τις πληροφορίες αφού σαρωθεί με την κινητή συσκευή κάποιου.</a:t>
            </a:r>
            <a:endParaRPr/>
          </a:p>
          <a:p>
            <a:pPr indent="0" lvl="0" marL="114300" rtl="0" algn="l">
              <a:lnSpc>
                <a:spcPct val="90000"/>
              </a:lnSpc>
              <a:spcBef>
                <a:spcPts val="1000"/>
              </a:spcBef>
              <a:spcAft>
                <a:spcPts val="0"/>
              </a:spcAft>
              <a:buSzPts val="1800"/>
              <a:buNone/>
            </a:pPr>
            <a:r>
              <a:rPr lang="el-GR" sz="2000"/>
              <a:t>Αναπτύχθηκε από την εταιρεία Denso Wave στην Ιαπωνία το 1994. Επιτρέπει στην κάμερα ενός smartphone να εξελιχθεί σε σαρωτή κώδικα μόλις γίνει λήψη μιας εφαρμογής.</a:t>
            </a:r>
            <a:endParaRPr/>
          </a:p>
          <a:p>
            <a:pPr indent="0" lvl="0" marL="114300" rtl="0" algn="l">
              <a:lnSpc>
                <a:spcPct val="90000"/>
              </a:lnSpc>
              <a:spcBef>
                <a:spcPts val="1000"/>
              </a:spcBef>
              <a:spcAft>
                <a:spcPts val="0"/>
              </a:spcAft>
              <a:buSzPts val="1800"/>
              <a:buNone/>
            </a:pPr>
            <a:r>
              <a:rPr lang="el-GR" sz="2000"/>
              <a:t>Στη συνέχεια, αυτός ο κώδικας μετατρέπεται σε περιεχόμενο (είτε συνδέεται σε μια τοποθεσία Διαδικτύου είτε φορτώνεται αυτόνομα σε διακομιστή).</a:t>
            </a:r>
            <a:endParaRPr/>
          </a:p>
          <a:p>
            <a:pPr indent="0" lvl="0" marL="114300" rtl="0" algn="l">
              <a:lnSpc>
                <a:spcPct val="90000"/>
              </a:lnSpc>
              <a:spcBef>
                <a:spcPts val="1000"/>
              </a:spcBef>
              <a:spcAft>
                <a:spcPts val="0"/>
              </a:spcAft>
              <a:buSzPts val="1800"/>
              <a:buNone/>
            </a:pPr>
            <a:r>
              <a:rPr lang="el-GR" sz="2000"/>
              <a:t>Αποτελεί την τελευταία εξέλιξη, κυρίως σε πολιτιστικές διαδρομές.</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63" name="Google Shape;263;p29"/>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64" name="Google Shape;264;p29"/>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5ε4. Με ποιο τρόπο;</a:t>
            </a:r>
            <a:endParaRPr b="1" sz="3600">
              <a:solidFill>
                <a:srgbClr val="385623"/>
              </a:solidFill>
            </a:endParaRPr>
          </a:p>
        </p:txBody>
      </p:sp>
      <p:sp>
        <p:nvSpPr>
          <p:cNvPr id="265" name="Google Shape;265;p29"/>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l-GR"/>
              <a:t>Mobile App</a:t>
            </a:r>
            <a:endParaRPr i="1"/>
          </a:p>
        </p:txBody>
      </p:sp>
      <p:sp>
        <p:nvSpPr>
          <p:cNvPr id="266" name="Google Shape;266;p29"/>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l-GR" sz="2400"/>
              <a:t>Η επέκταση της χρήσης tablet και smartphone επέτρεψε τη δημιουργία εφαρμογών για την ανάδειξη της πολιτιστικής κληρονομιάς και για πιο εξατομικευμένη και διαδραστική ξεναγήση.</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grpSp>
        <p:nvGrpSpPr>
          <p:cNvPr id="92" name="Google Shape;92;p13"/>
          <p:cNvGrpSpPr/>
          <p:nvPr/>
        </p:nvGrpSpPr>
        <p:grpSpPr>
          <a:xfrm>
            <a:off x="4810854" y="2030199"/>
            <a:ext cx="6805918" cy="2922800"/>
            <a:chOff x="1" y="1738"/>
            <a:chExt cx="6805916" cy="2922800"/>
          </a:xfrm>
        </p:grpSpPr>
        <p:sp>
          <p:nvSpPr>
            <p:cNvPr id="93" name="Google Shape;93;p13"/>
            <p:cNvSpPr/>
            <p:nvPr/>
          </p:nvSpPr>
          <p:spPr>
            <a:xfrm rot="5400000">
              <a:off x="-99956" y="101694"/>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txBox="1"/>
            <p:nvPr/>
          </p:nvSpPr>
          <p:spPr>
            <a:xfrm>
              <a:off x="1" y="234970"/>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1</a:t>
              </a:r>
              <a:endParaRPr b="0" i="0" sz="1300" u="none" cap="none" strike="noStrike">
                <a:solidFill>
                  <a:schemeClr val="lt1"/>
                </a:solidFill>
                <a:latin typeface="Calibri"/>
                <a:ea typeface="Calibri"/>
                <a:cs typeface="Calibri"/>
                <a:sym typeface="Calibri"/>
              </a:endParaRPr>
            </a:p>
          </p:txBody>
        </p:sp>
        <p:sp>
          <p:nvSpPr>
            <p:cNvPr id="95" name="Google Shape;95;p13"/>
            <p:cNvSpPr/>
            <p:nvPr/>
          </p:nvSpPr>
          <p:spPr>
            <a:xfrm rot="5400000">
              <a:off x="3419618" y="-2951416"/>
              <a:ext cx="433144" cy="6339454"/>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txBox="1"/>
            <p:nvPr/>
          </p:nvSpPr>
          <p:spPr>
            <a:xfrm>
              <a:off x="466463" y="22883"/>
              <a:ext cx="6318310" cy="390856"/>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None/>
              </a:pPr>
              <a:r>
                <a:rPr b="1" i="0" lang="el-GR" sz="1800" u="none" cap="none" strike="noStrike">
                  <a:solidFill>
                    <a:schemeClr val="dk1"/>
                  </a:solidFill>
                  <a:latin typeface="Calibri"/>
                  <a:ea typeface="Calibri"/>
                  <a:cs typeface="Calibri"/>
                  <a:sym typeface="Calibri"/>
                </a:rPr>
                <a:t>Περί τίνος πρόκειται;</a:t>
              </a:r>
              <a:endParaRPr b="1" i="0" sz="1800" u="none" cap="none" strike="noStrike">
                <a:solidFill>
                  <a:schemeClr val="dk1"/>
                </a:solidFill>
                <a:latin typeface="Calibri"/>
                <a:ea typeface="Calibri"/>
                <a:cs typeface="Calibri"/>
                <a:sym typeface="Calibri"/>
              </a:endParaRPr>
            </a:p>
          </p:txBody>
        </p:sp>
        <p:sp>
          <p:nvSpPr>
            <p:cNvPr id="97" name="Google Shape;97;p13"/>
            <p:cNvSpPr/>
            <p:nvPr/>
          </p:nvSpPr>
          <p:spPr>
            <a:xfrm rot="5400000">
              <a:off x="-99956" y="665800"/>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txBox="1"/>
            <p:nvPr/>
          </p:nvSpPr>
          <p:spPr>
            <a:xfrm>
              <a:off x="1" y="799076"/>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2</a:t>
              </a:r>
              <a:endParaRPr b="0" i="0" sz="1300" u="none" cap="none" strike="noStrike">
                <a:solidFill>
                  <a:schemeClr val="lt1"/>
                </a:solidFill>
                <a:latin typeface="Calibri"/>
                <a:ea typeface="Calibri"/>
                <a:cs typeface="Calibri"/>
                <a:sym typeface="Calibri"/>
              </a:endParaRPr>
            </a:p>
          </p:txBody>
        </p:sp>
        <p:sp>
          <p:nvSpPr>
            <p:cNvPr id="99" name="Google Shape;99;p13"/>
            <p:cNvSpPr/>
            <p:nvPr/>
          </p:nvSpPr>
          <p:spPr>
            <a:xfrm rot="5400000">
              <a:off x="3419618" y="-2387310"/>
              <a:ext cx="433144" cy="6339454"/>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txBox="1"/>
            <p:nvPr/>
          </p:nvSpPr>
          <p:spPr>
            <a:xfrm>
              <a:off x="466463" y="586989"/>
              <a:ext cx="6318310" cy="390856"/>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None/>
              </a:pPr>
              <a:r>
                <a:rPr b="1" i="0" lang="el-GR" sz="1800" u="none" cap="none" strike="noStrike">
                  <a:solidFill>
                    <a:schemeClr val="dk1"/>
                  </a:solidFill>
                  <a:latin typeface="Calibri"/>
                  <a:ea typeface="Calibri"/>
                  <a:cs typeface="Calibri"/>
                  <a:sym typeface="Calibri"/>
                </a:rPr>
                <a:t>Γιατί είναι σημαντικό;</a:t>
              </a:r>
              <a:endParaRPr b="1" i="0" sz="1800" u="none" cap="none" strike="noStrike">
                <a:solidFill>
                  <a:schemeClr val="dk1"/>
                </a:solidFill>
                <a:latin typeface="Calibri"/>
                <a:ea typeface="Calibri"/>
                <a:cs typeface="Calibri"/>
                <a:sym typeface="Calibri"/>
              </a:endParaRPr>
            </a:p>
          </p:txBody>
        </p:sp>
        <p:sp>
          <p:nvSpPr>
            <p:cNvPr id="101" name="Google Shape;101;p13"/>
            <p:cNvSpPr/>
            <p:nvPr/>
          </p:nvSpPr>
          <p:spPr>
            <a:xfrm rot="5400000">
              <a:off x="-99956" y="1229906"/>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txBox="1"/>
            <p:nvPr/>
          </p:nvSpPr>
          <p:spPr>
            <a:xfrm>
              <a:off x="1" y="1363182"/>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3</a:t>
              </a:r>
              <a:endParaRPr b="0" i="0" sz="1300" u="none" cap="none" strike="noStrike">
                <a:solidFill>
                  <a:schemeClr val="lt1"/>
                </a:solidFill>
                <a:latin typeface="Calibri"/>
                <a:ea typeface="Calibri"/>
                <a:cs typeface="Calibri"/>
                <a:sym typeface="Calibri"/>
              </a:endParaRPr>
            </a:p>
          </p:txBody>
        </p:sp>
        <p:sp>
          <p:nvSpPr>
            <p:cNvPr id="103" name="Google Shape;103;p13"/>
            <p:cNvSpPr/>
            <p:nvPr/>
          </p:nvSpPr>
          <p:spPr>
            <a:xfrm rot="5400000">
              <a:off x="3419618" y="-1823204"/>
              <a:ext cx="433144" cy="6339454"/>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txBox="1"/>
            <p:nvPr/>
          </p:nvSpPr>
          <p:spPr>
            <a:xfrm>
              <a:off x="466463" y="1151095"/>
              <a:ext cx="6318310" cy="390856"/>
            </a:xfrm>
            <a:prstGeom prst="rect">
              <a:avLst/>
            </a:prstGeom>
            <a:noFill/>
            <a:ln>
              <a:noFill/>
            </a:ln>
          </p:spPr>
          <p:txBody>
            <a:bodyPr anchorCtr="0" anchor="ctr" bIns="11425" lIns="128000" spcFirstLastPara="1" rIns="11425" wrap="square" tIns="11425">
              <a:noAutofit/>
            </a:bodyPr>
            <a:lstStyle/>
            <a:p>
              <a:pPr indent="0" lvl="0" marL="0" marR="0" rtl="0" algn="l">
                <a:lnSpc>
                  <a:spcPct val="100000"/>
                </a:lnSpc>
                <a:spcBef>
                  <a:spcPts val="0"/>
                </a:spcBef>
                <a:spcAft>
                  <a:spcPts val="0"/>
                </a:spcAft>
                <a:buClr>
                  <a:schemeClr val="dk1"/>
                </a:buClr>
                <a:buSzPts val="1800"/>
                <a:buFont typeface="Calibri"/>
                <a:buNone/>
              </a:pPr>
              <a:r>
                <a:rPr b="1" i="0" lang="el-GR" sz="1800" u="none" cap="none" strike="noStrike">
                  <a:solidFill>
                    <a:schemeClr val="dk1"/>
                  </a:solidFill>
                  <a:latin typeface="Calibri"/>
                  <a:ea typeface="Calibri"/>
                  <a:cs typeface="Calibri"/>
                  <a:sym typeface="Calibri"/>
                </a:rPr>
                <a:t>Διαδρομές</a:t>
              </a:r>
              <a:endParaRPr b="1" i="0" sz="1800" u="none" cap="none" strike="noStrike">
                <a:solidFill>
                  <a:schemeClr val="dk1"/>
                </a:solidFill>
                <a:latin typeface="Calibri"/>
                <a:ea typeface="Calibri"/>
                <a:cs typeface="Calibri"/>
                <a:sym typeface="Calibri"/>
              </a:endParaRPr>
            </a:p>
          </p:txBody>
        </p:sp>
        <p:sp>
          <p:nvSpPr>
            <p:cNvPr id="105" name="Google Shape;105;p13"/>
            <p:cNvSpPr/>
            <p:nvPr/>
          </p:nvSpPr>
          <p:spPr>
            <a:xfrm rot="5400000">
              <a:off x="-99956" y="1794012"/>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txBox="1"/>
            <p:nvPr/>
          </p:nvSpPr>
          <p:spPr>
            <a:xfrm>
              <a:off x="1" y="1927288"/>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4</a:t>
              </a:r>
              <a:endParaRPr b="0" i="0" sz="1300" u="none" cap="none" strike="noStrike">
                <a:solidFill>
                  <a:schemeClr val="lt1"/>
                </a:solidFill>
                <a:latin typeface="Calibri"/>
                <a:ea typeface="Calibri"/>
                <a:cs typeface="Calibri"/>
                <a:sym typeface="Calibri"/>
              </a:endParaRPr>
            </a:p>
          </p:txBody>
        </p:sp>
        <p:sp>
          <p:nvSpPr>
            <p:cNvPr id="107" name="Google Shape;107;p13"/>
            <p:cNvSpPr txBox="1"/>
            <p:nvPr/>
          </p:nvSpPr>
          <p:spPr>
            <a:xfrm>
              <a:off x="466463" y="1771682"/>
              <a:ext cx="6318310" cy="390856"/>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p:txBody>
        </p:sp>
        <p:sp>
          <p:nvSpPr>
            <p:cNvPr id="108" name="Google Shape;108;p13"/>
            <p:cNvSpPr/>
            <p:nvPr/>
          </p:nvSpPr>
          <p:spPr>
            <a:xfrm rot="5400000">
              <a:off x="-99956" y="2358118"/>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txBox="1"/>
            <p:nvPr/>
          </p:nvSpPr>
          <p:spPr>
            <a:xfrm>
              <a:off x="1" y="2491394"/>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5</a:t>
              </a:r>
              <a:endParaRPr b="0" i="0" sz="1300" u="none" cap="none" strike="noStrike">
                <a:solidFill>
                  <a:schemeClr val="lt1"/>
                </a:solidFill>
                <a:latin typeface="Calibri"/>
                <a:ea typeface="Calibri"/>
                <a:cs typeface="Calibri"/>
                <a:sym typeface="Calibri"/>
              </a:endParaRPr>
            </a:p>
          </p:txBody>
        </p:sp>
      </p:grpSp>
      <p:sp>
        <p:nvSpPr>
          <p:cNvPr id="110" name="Google Shape;110;p13"/>
          <p:cNvSpPr txBox="1"/>
          <p:nvPr/>
        </p:nvSpPr>
        <p:spPr>
          <a:xfrm>
            <a:off x="293732" y="3013437"/>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l-GR" sz="3600" u="none" cap="none" strike="noStrike">
                <a:solidFill>
                  <a:srgbClr val="385623"/>
                </a:solidFill>
                <a:latin typeface="Calibri"/>
                <a:ea typeface="Calibri"/>
                <a:cs typeface="Calibri"/>
                <a:sym typeface="Calibri"/>
              </a:rPr>
              <a:t>Βασικά σημεία</a:t>
            </a:r>
            <a:endParaRPr b="0" i="0" sz="2800" u="none" cap="none" strike="noStrike">
              <a:solidFill>
                <a:schemeClr val="dk1"/>
              </a:solidFill>
              <a:latin typeface="Calibri"/>
              <a:ea typeface="Calibri"/>
              <a:cs typeface="Calibri"/>
              <a:sym typeface="Calibri"/>
            </a:endParaRPr>
          </a:p>
        </p:txBody>
      </p:sp>
      <p:pic>
        <p:nvPicPr>
          <p:cNvPr descr="Logo, company name&#10;&#10;Description automatically generated" id="111" name="Google Shape;111;p13"/>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12" name="Google Shape;112;p13"/>
          <p:cNvSpPr/>
          <p:nvPr/>
        </p:nvSpPr>
        <p:spPr>
          <a:xfrm>
            <a:off x="5257800" y="3754904"/>
            <a:ext cx="6358973" cy="436096"/>
          </a:xfrm>
          <a:prstGeom prst="roundRect">
            <a:avLst>
              <a:gd fmla="val 16667" name="adj"/>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l-GR" sz="1800" u="none" cap="none" strike="noStrike">
                <a:solidFill>
                  <a:srgbClr val="000000"/>
                </a:solidFill>
                <a:latin typeface="Calibri"/>
                <a:ea typeface="Calibri"/>
                <a:cs typeface="Calibri"/>
                <a:sym typeface="Calibri"/>
              </a:rPr>
              <a:t>Μνήμη</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5288412" y="4285488"/>
            <a:ext cx="6339455" cy="438912"/>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l-GR" sz="1800" u="none" cap="none" strike="noStrike">
                <a:solidFill>
                  <a:srgbClr val="000000"/>
                </a:solidFill>
                <a:latin typeface="Calibri"/>
                <a:ea typeface="Calibri"/>
                <a:cs typeface="Calibri"/>
                <a:sym typeface="Calibri"/>
              </a:rPr>
              <a:t>Με ποιους τρόπους;</a:t>
            </a:r>
            <a:endParaRPr b="1"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19" name="Google Shape;119;p14"/>
          <p:cNvSpPr txBox="1"/>
          <p:nvPr/>
        </p:nvSpPr>
        <p:spPr>
          <a:xfrm>
            <a:off x="293732" y="3276600"/>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l-GR" sz="3600" u="none" cap="none" strike="noStrike">
                <a:solidFill>
                  <a:srgbClr val="385623"/>
                </a:solidFill>
                <a:latin typeface="Calibri"/>
                <a:ea typeface="Calibri"/>
                <a:cs typeface="Calibri"/>
                <a:sym typeface="Calibri"/>
              </a:rPr>
              <a:t>1. Περί τίνος πρόκειται;</a:t>
            </a:r>
            <a:endParaRPr b="0" i="0" sz="2800" u="none" cap="none" strike="noStrike">
              <a:solidFill>
                <a:schemeClr val="dk1"/>
              </a:solidFill>
              <a:latin typeface="Calibri"/>
              <a:ea typeface="Calibri"/>
              <a:cs typeface="Calibri"/>
              <a:sym typeface="Calibri"/>
            </a:endParaRPr>
          </a:p>
        </p:txBody>
      </p:sp>
      <p:sp>
        <p:nvSpPr>
          <p:cNvPr id="120" name="Google Shape;120;p14"/>
          <p:cNvSpPr txBox="1"/>
          <p:nvPr/>
        </p:nvSpPr>
        <p:spPr>
          <a:xfrm>
            <a:off x="5325983" y="1478279"/>
            <a:ext cx="6100500" cy="48936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Το διαδίκτυο καθώς και τα άλλα μέσα κοινωνικής δικτύωσης και οι εφαρμογές μπορούν να εξυπηρετήσουν τους επιχειρηματίες της υπαίθρου τόσο στην προσπάθειά τους να μάθουν περισσότερα για την κληρονομιά τους (για παράδειγμα, αναζητώντας εκθέματα μουσείων on-line, τα οποία συνδέονται με αρχαιολογικούς χώρους στην περιοχή τους) όσο και για την ανάδειξη της δικής τους κληρονομιάς πέρα από τα τοπικά όρια (μέσω των μέσων κοινωνικής δικτύωσης, ιστοσελίδων και άλλων εφαρμογών)</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21" name="Google Shape;121;p14"/>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27" name="Google Shape;127;p15"/>
          <p:cNvSpPr txBox="1"/>
          <p:nvPr/>
        </p:nvSpPr>
        <p:spPr>
          <a:xfrm>
            <a:off x="293732" y="3207644"/>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l-GR" sz="3600" u="none" cap="none" strike="noStrike">
                <a:solidFill>
                  <a:srgbClr val="385623"/>
                </a:solidFill>
                <a:latin typeface="Calibri"/>
                <a:ea typeface="Calibri"/>
                <a:cs typeface="Calibri"/>
                <a:sym typeface="Calibri"/>
              </a:rPr>
              <a:t>2α. Προς τι;</a:t>
            </a:r>
            <a:endParaRPr b="0" i="0" sz="1050" u="none" cap="none" strike="noStrike">
              <a:solidFill>
                <a:srgbClr val="000000"/>
              </a:solidFill>
              <a:latin typeface="Calibri"/>
              <a:ea typeface="Calibri"/>
              <a:cs typeface="Calibri"/>
              <a:sym typeface="Calibri"/>
            </a:endParaRPr>
          </a:p>
        </p:txBody>
      </p:sp>
      <p:pic>
        <p:nvPicPr>
          <p:cNvPr descr="Logo, company name&#10;&#10;Description automatically generated" id="128" name="Google Shape;128;p15"/>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29" name="Google Shape;129;p15"/>
          <p:cNvSpPr txBox="1"/>
          <p:nvPr/>
        </p:nvSpPr>
        <p:spPr>
          <a:xfrm>
            <a:off x="3810000" y="1121899"/>
            <a:ext cx="7772400" cy="5401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200"/>
              <a:buFont typeface="Arial"/>
              <a:buChar char="•"/>
            </a:pPr>
            <a:r>
              <a:rPr b="0" i="0" lang="el-GR" sz="2300" u="none" cap="none" strike="noStrike">
                <a:solidFill>
                  <a:srgbClr val="000000"/>
                </a:solidFill>
                <a:latin typeface="Calibri"/>
                <a:ea typeface="Calibri"/>
                <a:cs typeface="Calibri"/>
                <a:sym typeface="Calibri"/>
              </a:rPr>
              <a:t>Περιεκτική παρουσίαση της πολιτιστικής κληρονομιάς που καλύπτει όλες τις πτυχές της υλικής και άυλης κληρονομιάς, καθώς και του φυσικού περιβάλλοντος.</a:t>
            </a:r>
            <a:endParaRPr/>
          </a:p>
          <a:p>
            <a:pPr indent="-342900" lvl="0" marL="342900" marR="0" rtl="0" algn="l">
              <a:lnSpc>
                <a:spcPct val="100000"/>
              </a:lnSpc>
              <a:spcBef>
                <a:spcPts val="0"/>
              </a:spcBef>
              <a:spcAft>
                <a:spcPts val="0"/>
              </a:spcAft>
              <a:buClr>
                <a:srgbClr val="000000"/>
              </a:buClr>
              <a:buSzPts val="2200"/>
              <a:buFont typeface="Arial"/>
              <a:buChar char="•"/>
            </a:pPr>
            <a:r>
              <a:rPr b="0" i="0" lang="el-GR" sz="2300" u="none" cap="none" strike="noStrike">
                <a:solidFill>
                  <a:srgbClr val="000000"/>
                </a:solidFill>
                <a:latin typeface="Calibri"/>
                <a:ea typeface="Calibri"/>
                <a:cs typeface="Calibri"/>
                <a:sym typeface="Calibri"/>
              </a:rPr>
              <a:t>Δημιουργία συνεργειών και δομών συνεργασίας μεταξύ των ενδιαφερομένων: δημόσιες αρχές, εκπαιδευτικά και ερευνητικά ιδρύματα, τοπική επιχειρηματικότητα και τοπική κοινωνία.</a:t>
            </a:r>
            <a:endParaRPr/>
          </a:p>
          <a:p>
            <a:pPr indent="-342900" lvl="0" marL="342900" marR="0" rtl="0" algn="l">
              <a:lnSpc>
                <a:spcPct val="100000"/>
              </a:lnSpc>
              <a:spcBef>
                <a:spcPts val="0"/>
              </a:spcBef>
              <a:spcAft>
                <a:spcPts val="0"/>
              </a:spcAft>
              <a:buClr>
                <a:srgbClr val="000000"/>
              </a:buClr>
              <a:buSzPts val="2200"/>
              <a:buFont typeface="Arial"/>
              <a:buChar char="•"/>
            </a:pPr>
            <a:r>
              <a:rPr b="0" i="0" lang="el-GR" sz="2300" u="none" cap="none" strike="noStrike">
                <a:solidFill>
                  <a:srgbClr val="000000"/>
                </a:solidFill>
                <a:latin typeface="Calibri"/>
                <a:ea typeface="Calibri"/>
                <a:cs typeface="Calibri"/>
                <a:sym typeface="Calibri"/>
              </a:rPr>
              <a:t>Ανάδειξη των προσωπικών, συναισθηματικών και ουσιαστικών σχέσεων με τον πολιτισμό.</a:t>
            </a:r>
            <a:endParaRPr/>
          </a:p>
          <a:p>
            <a:pPr indent="-342900" lvl="0" marL="342900" marR="0" rtl="0" algn="l">
              <a:lnSpc>
                <a:spcPct val="100000"/>
              </a:lnSpc>
              <a:spcBef>
                <a:spcPts val="0"/>
              </a:spcBef>
              <a:spcAft>
                <a:spcPts val="0"/>
              </a:spcAft>
              <a:buClr>
                <a:srgbClr val="000000"/>
              </a:buClr>
              <a:buSzPts val="2200"/>
              <a:buFont typeface="Arial"/>
              <a:buChar char="•"/>
            </a:pPr>
            <a:r>
              <a:rPr b="0" i="0" lang="el-GR" sz="2300" u="none" cap="none" strike="noStrike">
                <a:solidFill>
                  <a:srgbClr val="000000"/>
                </a:solidFill>
                <a:latin typeface="Calibri"/>
                <a:ea typeface="Calibri"/>
                <a:cs typeface="Calibri"/>
                <a:sym typeface="Calibri"/>
              </a:rPr>
              <a:t>Μια διάθεση συμπληρωματικότητας και όχι ανταγωνισμού σε σχέση με άλλους προορισμούς και αξιοθέατα.</a:t>
            </a:r>
            <a:endParaRPr/>
          </a:p>
          <a:p>
            <a:pPr indent="-342900" lvl="0" marL="342900" marR="0" rtl="0" algn="l">
              <a:lnSpc>
                <a:spcPct val="100000"/>
              </a:lnSpc>
              <a:spcBef>
                <a:spcPts val="0"/>
              </a:spcBef>
              <a:spcAft>
                <a:spcPts val="0"/>
              </a:spcAft>
              <a:buClr>
                <a:srgbClr val="000000"/>
              </a:buClr>
              <a:buSzPts val="2200"/>
              <a:buFont typeface="Arial"/>
              <a:buChar char="•"/>
            </a:pPr>
            <a:r>
              <a:rPr b="0" i="0" lang="el-GR" sz="2300" u="none" cap="none" strike="noStrike">
                <a:solidFill>
                  <a:srgbClr val="000000"/>
                </a:solidFill>
                <a:latin typeface="Calibri"/>
                <a:ea typeface="Calibri"/>
                <a:cs typeface="Calibri"/>
                <a:sym typeface="Calibri"/>
              </a:rPr>
              <a:t>Η τοποθέτηση της τοπικής πολιτιστικής κληρονομιάς και των διαφόρων πτυχών της σε ένα πλαίσιο πολιτιστικών διαδρομών που μπορεί να υπερβαίνουν τα περιφερειακά ή εθνικά σύνορα.</a:t>
            </a:r>
            <a:endParaRPr b="0" i="0" sz="23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35" name="Google Shape;135;p16"/>
          <p:cNvSpPr txBox="1"/>
          <p:nvPr/>
        </p:nvSpPr>
        <p:spPr>
          <a:xfrm>
            <a:off x="293732" y="3255432"/>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l-GR" sz="3600" u="none" cap="none" strike="noStrike">
                <a:solidFill>
                  <a:srgbClr val="385623"/>
                </a:solidFill>
                <a:latin typeface="Calibri"/>
                <a:ea typeface="Calibri"/>
                <a:cs typeface="Calibri"/>
                <a:sym typeface="Calibri"/>
              </a:rPr>
              <a:t>2β. Προς τι?</a:t>
            </a:r>
            <a:endParaRPr b="0" i="0" sz="2800" u="none" cap="none" strike="noStrike">
              <a:solidFill>
                <a:schemeClr val="dk1"/>
              </a:solidFill>
              <a:latin typeface="Calibri"/>
              <a:ea typeface="Calibri"/>
              <a:cs typeface="Calibri"/>
              <a:sym typeface="Calibri"/>
            </a:endParaRPr>
          </a:p>
        </p:txBody>
      </p:sp>
      <p:sp>
        <p:nvSpPr>
          <p:cNvPr id="136" name="Google Shape;136;p16"/>
          <p:cNvSpPr txBox="1"/>
          <p:nvPr/>
        </p:nvSpPr>
        <p:spPr>
          <a:xfrm>
            <a:off x="5067488" y="2391943"/>
            <a:ext cx="6468019"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Καθώς η αλληλεπίδρασή μας με την τεχνολογία αυξάνεται και η ίδια η τεχνολογία εξελίσσεται, οι προσδοκίες του κοινού, όπως και οι συμπεριφορές μας στην εργασία και τον ελεύθερο χρόνο μας, αλλάζουν, συμπεριλαμβανομένου του τρόπου με τον οποίο ασχολούμαστε με τον πολιτισμό.</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37" name="Google Shape;137;p16"/>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43" name="Google Shape;143;p17"/>
          <p:cNvSpPr txBox="1"/>
          <p:nvPr/>
        </p:nvSpPr>
        <p:spPr>
          <a:xfrm>
            <a:off x="293732" y="3207644"/>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l-GR" sz="3600" u="none" cap="none" strike="noStrike">
                <a:solidFill>
                  <a:srgbClr val="385623"/>
                </a:solidFill>
                <a:latin typeface="Calibri"/>
                <a:ea typeface="Calibri"/>
                <a:cs typeface="Calibri"/>
                <a:sym typeface="Calibri"/>
              </a:rPr>
              <a:t>2γ. Προς τι;</a:t>
            </a:r>
            <a:endParaRPr b="0" i="0" sz="1050" u="none" cap="none" strike="noStrike">
              <a:solidFill>
                <a:srgbClr val="000000"/>
              </a:solidFill>
              <a:latin typeface="Calibri"/>
              <a:ea typeface="Calibri"/>
              <a:cs typeface="Calibri"/>
              <a:sym typeface="Calibri"/>
            </a:endParaRPr>
          </a:p>
        </p:txBody>
      </p:sp>
      <p:sp>
        <p:nvSpPr>
          <p:cNvPr id="144" name="Google Shape;144;p17"/>
          <p:cNvSpPr txBox="1"/>
          <p:nvPr/>
        </p:nvSpPr>
        <p:spPr>
          <a:xfrm>
            <a:off x="4562623" y="1794410"/>
            <a:ext cx="6776028" cy="4524275"/>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Η τεχνολογία δίνει τη δυνατότητα να αυξηθεί η συμμετοχή του κοινού, επιτρέποντας στους πολιτιστικούς οργανισμούς να προσελκύουν περισσότερους ανθρώπους αλλά, κυρίως, νεαρότερο κοινό. </a:t>
            </a:r>
            <a:endParaRPr b="0"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Η τεχνολογία μπορεί επίσης να επιτρέψει μια πιο ουσιαστική ή βαθύτερη σχέση με το κοινό, που να περιλαμβάνει περισσότερη διαδραστικότητα, με τους χρήστες να μπορούν να επιμελούνται τις δικές τους εμπειρίες και να δημιουργούν το δικό τους περιεχόμενο.</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45" name="Google Shape;145;p17"/>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51" name="Google Shape;151;p18"/>
          <p:cNvSpPr txBox="1"/>
          <p:nvPr/>
        </p:nvSpPr>
        <p:spPr>
          <a:xfrm>
            <a:off x="293732" y="3207644"/>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l-GR" sz="3600" u="none" cap="none" strike="noStrike">
                <a:solidFill>
                  <a:srgbClr val="385623"/>
                </a:solidFill>
                <a:latin typeface="Calibri"/>
                <a:ea typeface="Calibri"/>
                <a:cs typeface="Calibri"/>
                <a:sym typeface="Calibri"/>
              </a:rPr>
              <a:t>2δ. Προς τι;</a:t>
            </a:r>
            <a:endParaRPr b="0" i="0" sz="1050" u="none" cap="none" strike="noStrike">
              <a:solidFill>
                <a:srgbClr val="000000"/>
              </a:solidFill>
              <a:latin typeface="Calibri"/>
              <a:ea typeface="Calibri"/>
              <a:cs typeface="Calibri"/>
              <a:sym typeface="Calibri"/>
            </a:endParaRPr>
          </a:p>
        </p:txBody>
      </p:sp>
      <p:pic>
        <p:nvPicPr>
          <p:cNvPr descr="Logo, company name&#10;&#10;Description automatically generated" id="152" name="Google Shape;152;p18"/>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53" name="Google Shape;153;p18"/>
          <p:cNvSpPr txBox="1"/>
          <p:nvPr/>
        </p:nvSpPr>
        <p:spPr>
          <a:xfrm>
            <a:off x="5228494" y="1844038"/>
            <a:ext cx="5943600"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rgbClr val="000000"/>
                </a:solidFill>
                <a:latin typeface="Calibri"/>
                <a:ea typeface="Calibri"/>
                <a:cs typeface="Calibri"/>
                <a:sym typeface="Calibri"/>
              </a:rPr>
              <a:t>Η ψηφιακή επικοινωνία και το ψηφιακό περιεχόμενο είναι εργαλεία που μπορούν να βοηθήσουν στην επίτευξη μεγαλύτερων επιπέδων πολιτιστικής εμπλοκής. </a:t>
            </a:r>
            <a:endParaRPr/>
          </a:p>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rgbClr val="000000"/>
                </a:solidFill>
                <a:latin typeface="Calibri"/>
                <a:ea typeface="Calibri"/>
                <a:cs typeface="Calibri"/>
                <a:sym typeface="Calibri"/>
              </a:rPr>
              <a:t>Ειδικά, αναφορικά με το νεότερο κοινό, παρέχεται η ευκαιρία στους πολιτιστικούς οργανισμούς να αυξήσουν την εμπλοκή της νέας γενιάς, δεδομένης της υψηλής τεχνολογικής εμπειρίας και ψηφιακής κατανάλωσης.</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p:nvPr/>
        </p:nvSpPr>
        <p:spPr>
          <a:xfrm>
            <a:off x="-9897"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59" name="Google Shape;159;p19"/>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60" name="Google Shape;160;p19"/>
          <p:cNvSpPr txBox="1"/>
          <p:nvPr>
            <p:ph type="title"/>
          </p:nvPr>
        </p:nvSpPr>
        <p:spPr>
          <a:xfrm>
            <a:off x="838200" y="1112837"/>
            <a:ext cx="10515600" cy="8683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br>
              <a:rPr lang="el-GR"/>
            </a:br>
            <a:endParaRPr/>
          </a:p>
        </p:txBody>
      </p:sp>
      <p:sp>
        <p:nvSpPr>
          <p:cNvPr id="161" name="Google Shape;161;p19"/>
          <p:cNvSpPr txBox="1"/>
          <p:nvPr>
            <p:ph idx="1" type="body"/>
          </p:nvPr>
        </p:nvSpPr>
        <p:spPr>
          <a:xfrm>
            <a:off x="685800" y="2895600"/>
            <a:ext cx="4495800" cy="2568734"/>
          </a:xfrm>
          <a:prstGeom prst="rect">
            <a:avLst/>
          </a:prstGeom>
          <a:solidFill>
            <a:srgbClr val="FFFF00"/>
          </a:solidFill>
          <a:ln>
            <a:noFill/>
          </a:ln>
        </p:spPr>
        <p:txBody>
          <a:bodyPr anchorCtr="0" anchor="t" bIns="45700" lIns="91425" spcFirstLastPara="1" rIns="91425" wrap="square" tIns="45700">
            <a:normAutofit fontScale="92500" lnSpcReduction="20000"/>
          </a:bodyPr>
          <a:lstStyle/>
          <a:p>
            <a:pPr indent="0" lvl="0" marL="114300" rtl="0" algn="l">
              <a:lnSpc>
                <a:spcPct val="90000"/>
              </a:lnSpc>
              <a:spcBef>
                <a:spcPts val="1000"/>
              </a:spcBef>
              <a:spcAft>
                <a:spcPts val="0"/>
              </a:spcAft>
              <a:buSzPct val="108107"/>
              <a:buNone/>
            </a:pPr>
            <a:r>
              <a:rPr b="1" lang="el-GR" sz="1800"/>
              <a:t>Tipp</a:t>
            </a:r>
            <a:r>
              <a:rPr lang="el-GR" sz="1800"/>
              <a:t>: Μην υποτιμάτε την ελκυστικότητα των θεμάτων που δεν περιλαμβάνονται πάντα σε αυτό που αναγνωρίζουμε ως πολιτισμό, όπως για παράδειγμα φαγητό, φυσικό περιβάλλον, λαϊκή κουλτούρα, διάλεκτος, κοινωνικές συμπεριφορές, ντύσιμο, θρησκευτικότητα, νεανική κουλτούρα κ.λπ. Προσπαθήστε να δείτε την πολιτιστική σας ταυτότητα με τα μάτια ενός επισκέπτη. Κάντε μια μικρή περιήγηση με αυτοκίνητο και με τα πόδια και δείτε ξανά το γνώριμο περιβάλλον σαν να ήταν η πρώτη φορά.</a:t>
            </a:r>
            <a:endParaRPr/>
          </a:p>
        </p:txBody>
      </p:sp>
      <p:sp>
        <p:nvSpPr>
          <p:cNvPr id="162" name="Google Shape;162;p19"/>
          <p:cNvSpPr txBox="1"/>
          <p:nvPr>
            <p:ph idx="2" type="body"/>
          </p:nvPr>
        </p:nvSpPr>
        <p:spPr>
          <a:xfrm>
            <a:off x="5867400" y="2017931"/>
            <a:ext cx="5486400" cy="4159032"/>
          </a:xfrm>
          <a:prstGeom prst="rect">
            <a:avLst/>
          </a:prstGeom>
          <a:noFill/>
          <a:ln>
            <a:noFill/>
          </a:ln>
        </p:spPr>
        <p:txBody>
          <a:bodyPr anchorCtr="0" anchor="ctr" bIns="45700" lIns="91425" spcFirstLastPara="1" rIns="91425" wrap="square" tIns="45700">
            <a:normAutofit lnSpcReduction="10000"/>
          </a:bodyPr>
          <a:lstStyle/>
          <a:p>
            <a:pPr indent="0" lvl="0" marL="114300" rtl="0" algn="l">
              <a:lnSpc>
                <a:spcPct val="90000"/>
              </a:lnSpc>
              <a:spcBef>
                <a:spcPts val="600"/>
              </a:spcBef>
              <a:spcAft>
                <a:spcPts val="0"/>
              </a:spcAft>
              <a:buSzPts val="1800"/>
              <a:buNone/>
            </a:pPr>
            <a:r>
              <a:rPr lang="el-GR" sz="2400"/>
              <a:t>Για την παρουσίαση της πολιτιστικής κληρονομιάς μιας περιοχής, είναι σκόπιμο να εννοηθεί ο πολιτισμός ως ταυτότητα. Με αυτόν τον τρόπο, η ιστορία και η παράδοση ενώνονται με το παρόν. </a:t>
            </a:r>
            <a:endParaRPr/>
          </a:p>
          <a:p>
            <a:pPr indent="0" lvl="0" marL="114300" rtl="0" algn="l">
              <a:lnSpc>
                <a:spcPct val="90000"/>
              </a:lnSpc>
              <a:spcBef>
                <a:spcPts val="1000"/>
              </a:spcBef>
              <a:spcAft>
                <a:spcPts val="0"/>
              </a:spcAft>
              <a:buSzPts val="1800"/>
              <a:buNone/>
            </a:pPr>
            <a:r>
              <a:rPr lang="el-GR" sz="2400"/>
              <a:t>Ένας κατάλληλος τρόπος χαρτογράφησης του πολιτισμού ως ζωντανής, δυναμικής ισχύος, που περιλαμβάνει όλες τις πτυχές της ανθρώπινης δραστηριότητας, είναι να αξιοποιηθεί η μορφή η μορφή λημμάτων σε μια εγκυκλοπαίδεια. </a:t>
            </a:r>
            <a:endParaRPr/>
          </a:p>
        </p:txBody>
      </p:sp>
      <p:sp>
        <p:nvSpPr>
          <p:cNvPr id="163" name="Google Shape;163;p19"/>
          <p:cNvSpPr/>
          <p:nvPr/>
        </p:nvSpPr>
        <p:spPr>
          <a:xfrm>
            <a:off x="838200" y="990600"/>
            <a:ext cx="105156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l-GR" sz="3600" u="none" cap="none" strike="noStrike">
                <a:solidFill>
                  <a:srgbClr val="385623"/>
                </a:solidFill>
                <a:latin typeface="Calibri"/>
                <a:ea typeface="Calibri"/>
                <a:cs typeface="Calibri"/>
                <a:sym typeface="Calibri"/>
              </a:rPr>
              <a:t>3. Χαρτογράφηση της πολιτιστικής ταυτότητας</a:t>
            </a:r>
            <a:endParaRPr b="0" i="0" sz="1400" u="none" cap="none" strike="noStrike">
              <a:solidFill>
                <a:srgbClr val="000000"/>
              </a:solidFill>
              <a:latin typeface="Arial"/>
              <a:ea typeface="Arial"/>
              <a:cs typeface="Arial"/>
              <a:sym typeface="Arial"/>
            </a:endParaRPr>
          </a:p>
        </p:txBody>
      </p:sp>
      <p:sp>
        <p:nvSpPr>
          <p:cNvPr id="164" name="Google Shape;164;p19"/>
          <p:cNvSpPr txBox="1"/>
          <p:nvPr/>
        </p:nvSpPr>
        <p:spPr>
          <a:xfrm>
            <a:off x="685800" y="1871246"/>
            <a:ext cx="21336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FF0000"/>
                </a:solidFill>
                <a:latin typeface="Calibri"/>
                <a:ea typeface="Calibri"/>
                <a:cs typeface="Calibri"/>
                <a:sym typeface="Calibri"/>
              </a:rPr>
              <a:t>Αρχιτεκτονική</a:t>
            </a:r>
            <a:endParaRPr b="1" i="0" sz="1600" u="none" cap="none" strike="noStrike">
              <a:solidFill>
                <a:srgbClr val="FF0000"/>
              </a:solidFill>
              <a:latin typeface="Calibri"/>
              <a:ea typeface="Calibri"/>
              <a:cs typeface="Calibri"/>
              <a:sym typeface="Calibri"/>
            </a:endParaRPr>
          </a:p>
        </p:txBody>
      </p:sp>
      <p:sp>
        <p:nvSpPr>
          <p:cNvPr id="165" name="Google Shape;165;p19"/>
          <p:cNvSpPr txBox="1"/>
          <p:nvPr/>
        </p:nvSpPr>
        <p:spPr>
          <a:xfrm>
            <a:off x="2819400" y="2057400"/>
            <a:ext cx="28194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2E75B5"/>
                </a:solidFill>
                <a:latin typeface="Calibri"/>
                <a:ea typeface="Calibri"/>
                <a:cs typeface="Calibri"/>
                <a:sym typeface="Calibri"/>
              </a:rPr>
              <a:t>Ιστορίες και μύθοι</a:t>
            </a:r>
            <a:endParaRPr b="1" i="0" sz="1600" u="none" cap="none" strike="noStrike">
              <a:solidFill>
                <a:srgbClr val="2E75B5"/>
              </a:solidFill>
              <a:latin typeface="Calibri"/>
              <a:ea typeface="Calibri"/>
              <a:cs typeface="Calibri"/>
              <a:sym typeface="Calibri"/>
            </a:endParaRPr>
          </a:p>
        </p:txBody>
      </p:sp>
      <p:sp>
        <p:nvSpPr>
          <p:cNvPr id="166" name="Google Shape;166;p19"/>
          <p:cNvSpPr txBox="1"/>
          <p:nvPr/>
        </p:nvSpPr>
        <p:spPr>
          <a:xfrm>
            <a:off x="838200" y="5847020"/>
            <a:ext cx="1905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C55A11"/>
                </a:solidFill>
                <a:latin typeface="Calibri"/>
                <a:ea typeface="Calibri"/>
                <a:cs typeface="Calibri"/>
                <a:sym typeface="Calibri"/>
              </a:rPr>
              <a:t>Μνημεία</a:t>
            </a:r>
            <a:endParaRPr b="1" i="0" sz="1600" u="none" cap="none" strike="noStrike">
              <a:solidFill>
                <a:srgbClr val="C55A11"/>
              </a:solidFill>
              <a:latin typeface="Calibri"/>
              <a:ea typeface="Calibri"/>
              <a:cs typeface="Calibri"/>
              <a:sym typeface="Calibri"/>
            </a:endParaRPr>
          </a:p>
        </p:txBody>
      </p:sp>
      <p:sp>
        <p:nvSpPr>
          <p:cNvPr id="167" name="Google Shape;167;p19"/>
          <p:cNvSpPr txBox="1"/>
          <p:nvPr/>
        </p:nvSpPr>
        <p:spPr>
          <a:xfrm>
            <a:off x="3352800" y="5486400"/>
            <a:ext cx="20574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7F6000"/>
                </a:solidFill>
                <a:latin typeface="Calibri"/>
                <a:ea typeface="Calibri"/>
                <a:cs typeface="Calibri"/>
                <a:sym typeface="Calibri"/>
              </a:rPr>
              <a:t>Κοινωνική ζωή</a:t>
            </a:r>
            <a:endParaRPr b="1" i="0" sz="1600" u="none" cap="none" strike="noStrike">
              <a:solidFill>
                <a:srgbClr val="7F6000"/>
              </a:solidFill>
              <a:latin typeface="Calibri"/>
              <a:ea typeface="Calibri"/>
              <a:cs typeface="Calibri"/>
              <a:sym typeface="Calibri"/>
            </a:endParaRPr>
          </a:p>
        </p:txBody>
      </p:sp>
      <p:sp>
        <p:nvSpPr>
          <p:cNvPr id="168" name="Google Shape;168;p19"/>
          <p:cNvSpPr txBox="1"/>
          <p:nvPr/>
        </p:nvSpPr>
        <p:spPr>
          <a:xfrm>
            <a:off x="1295400" y="2362200"/>
            <a:ext cx="2286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385623"/>
                </a:solidFill>
                <a:latin typeface="Calibri"/>
                <a:ea typeface="Calibri"/>
                <a:cs typeface="Calibri"/>
                <a:sym typeface="Calibri"/>
              </a:rPr>
              <a:t>Μουσική</a:t>
            </a:r>
            <a:endParaRPr b="1" i="0" sz="1600" u="none" cap="none" strike="noStrike">
              <a:solidFill>
                <a:srgbClr val="385623"/>
              </a:solidFill>
              <a:latin typeface="Calibri"/>
              <a:ea typeface="Calibri"/>
              <a:cs typeface="Calibri"/>
              <a:sym typeface="Calibri"/>
            </a:endParaRPr>
          </a:p>
        </p:txBody>
      </p:sp>
      <p:sp>
        <p:nvSpPr>
          <p:cNvPr id="169" name="Google Shape;169;p19"/>
          <p:cNvSpPr txBox="1"/>
          <p:nvPr/>
        </p:nvSpPr>
        <p:spPr>
          <a:xfrm>
            <a:off x="2971800" y="5847020"/>
            <a:ext cx="2209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7F7F7F"/>
                </a:solidFill>
                <a:latin typeface="Calibri"/>
                <a:ea typeface="Calibri"/>
                <a:cs typeface="Calibri"/>
                <a:sym typeface="Calibri"/>
              </a:rPr>
              <a:t>Φεστιβάλ</a:t>
            </a:r>
            <a:endParaRPr b="1" i="0" sz="1600" u="none" cap="none" strike="noStrike">
              <a:solidFill>
                <a:srgbClr val="7F7F7F"/>
              </a:solidFill>
              <a:latin typeface="Calibri"/>
              <a:ea typeface="Calibri"/>
              <a:cs typeface="Calibri"/>
              <a:sym typeface="Calibri"/>
            </a:endParaRPr>
          </a:p>
        </p:txBody>
      </p:sp>
      <p:sp>
        <p:nvSpPr>
          <p:cNvPr id="170" name="Google Shape;170;p19"/>
          <p:cNvSpPr txBox="1"/>
          <p:nvPr/>
        </p:nvSpPr>
        <p:spPr>
          <a:xfrm>
            <a:off x="3581400" y="2472154"/>
            <a:ext cx="2209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BF9000"/>
                </a:solidFill>
                <a:latin typeface="Calibri"/>
                <a:ea typeface="Calibri"/>
                <a:cs typeface="Calibri"/>
                <a:sym typeface="Calibri"/>
              </a:rPr>
              <a:t>Τοπική κουζίνα</a:t>
            </a:r>
            <a:endParaRPr b="1" i="0" sz="1600" u="none" cap="none" strike="noStrike">
              <a:solidFill>
                <a:srgbClr val="BF9000"/>
              </a:solidFill>
              <a:latin typeface="Calibri"/>
              <a:ea typeface="Calibri"/>
              <a:cs typeface="Calibri"/>
              <a:sym typeface="Calibri"/>
            </a:endParaRPr>
          </a:p>
        </p:txBody>
      </p:sp>
      <p:sp>
        <p:nvSpPr>
          <p:cNvPr id="171" name="Google Shape;171;p19"/>
          <p:cNvSpPr txBox="1"/>
          <p:nvPr/>
        </p:nvSpPr>
        <p:spPr>
          <a:xfrm>
            <a:off x="1181100" y="5486400"/>
            <a:ext cx="1447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l-GR" sz="1600" u="none" cap="none" strike="noStrike">
                <a:solidFill>
                  <a:srgbClr val="000000"/>
                </a:solidFill>
                <a:latin typeface="Calibri"/>
                <a:ea typeface="Calibri"/>
                <a:cs typeface="Calibri"/>
                <a:sym typeface="Calibri"/>
              </a:rPr>
              <a:t>Μουσεία</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77" name="Google Shape;177;p20"/>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78" name="Google Shape;178;p20"/>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l-GR" sz="3600">
                <a:solidFill>
                  <a:srgbClr val="385623"/>
                </a:solidFill>
              </a:rPr>
              <a:t>4. “Μνήμη και Μνήμες”</a:t>
            </a:r>
            <a:endParaRPr b="1" sz="3600">
              <a:solidFill>
                <a:srgbClr val="385623"/>
              </a:solidFill>
            </a:endParaRPr>
          </a:p>
        </p:txBody>
      </p:sp>
      <p:sp>
        <p:nvSpPr>
          <p:cNvPr id="179" name="Google Shape;179;p20"/>
          <p:cNvSpPr txBox="1"/>
          <p:nvPr>
            <p:ph idx="1" type="body"/>
          </p:nvPr>
        </p:nvSpPr>
        <p:spPr>
          <a:xfrm>
            <a:off x="838200" y="1825625"/>
            <a:ext cx="51816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l-GR"/>
              <a:t>Φωτογραφίες</a:t>
            </a:r>
            <a:endParaRPr/>
          </a:p>
          <a:p>
            <a:pPr indent="-342900" lvl="0" marL="457200" rtl="0" algn="l">
              <a:lnSpc>
                <a:spcPct val="90000"/>
              </a:lnSpc>
              <a:spcBef>
                <a:spcPts val="1000"/>
              </a:spcBef>
              <a:spcAft>
                <a:spcPts val="0"/>
              </a:spcAft>
              <a:buClr>
                <a:schemeClr val="dk1"/>
              </a:buClr>
              <a:buSzPts val="1800"/>
              <a:buChar char="•"/>
            </a:pPr>
            <a:r>
              <a:rPr i="1" lang="el-GR"/>
              <a:t>Έγγραφα</a:t>
            </a:r>
            <a:endParaRPr/>
          </a:p>
          <a:p>
            <a:pPr indent="-342900" lvl="0" marL="457200" rtl="0" algn="l">
              <a:lnSpc>
                <a:spcPct val="90000"/>
              </a:lnSpc>
              <a:spcBef>
                <a:spcPts val="1000"/>
              </a:spcBef>
              <a:spcAft>
                <a:spcPts val="0"/>
              </a:spcAft>
              <a:buClr>
                <a:schemeClr val="dk1"/>
              </a:buClr>
              <a:buSzPts val="1800"/>
              <a:buChar char="•"/>
            </a:pPr>
            <a:r>
              <a:rPr i="1" lang="el-GR"/>
              <a:t>Αντικείμενα</a:t>
            </a:r>
            <a:endParaRPr/>
          </a:p>
          <a:p>
            <a:pPr indent="-342900" lvl="0" marL="457200" rtl="0" algn="l">
              <a:lnSpc>
                <a:spcPct val="90000"/>
              </a:lnSpc>
              <a:spcBef>
                <a:spcPts val="1000"/>
              </a:spcBef>
              <a:spcAft>
                <a:spcPts val="0"/>
              </a:spcAft>
              <a:buClr>
                <a:schemeClr val="dk1"/>
              </a:buClr>
              <a:buSzPts val="1800"/>
              <a:buChar char="•"/>
            </a:pPr>
            <a:r>
              <a:rPr i="1" lang="el-GR"/>
              <a:t>Ιστορίες</a:t>
            </a:r>
            <a:endParaRPr i="1"/>
          </a:p>
        </p:txBody>
      </p:sp>
      <p:sp>
        <p:nvSpPr>
          <p:cNvPr id="180" name="Google Shape;180;p20"/>
          <p:cNvSpPr txBox="1"/>
          <p:nvPr>
            <p:ph idx="2" type="body"/>
          </p:nvPr>
        </p:nvSpPr>
        <p:spPr>
          <a:xfrm>
            <a:off x="4853354" y="1741217"/>
            <a:ext cx="6780628" cy="4518904"/>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2112"/>
              <a:buNone/>
            </a:pPr>
            <a:r>
              <a:rPr lang="el-GR" sz="2300"/>
              <a:t>Προσωπικές ιστορίες και συλλογικοί μύθοι, ημερολόγια, μικρά αρχεία της ενορίας, της κοινότητας ή του σχολείου, τα βιβλία και οι αναφορές από τοπικούς ιστοριοδίφες, κ.λπ. ως τρόπος:</a:t>
            </a:r>
            <a:endParaRPr/>
          </a:p>
          <a:p>
            <a:pPr indent="-342900" lvl="0" marL="457200" rtl="0" algn="l">
              <a:lnSpc>
                <a:spcPct val="90000"/>
              </a:lnSpc>
              <a:spcBef>
                <a:spcPts val="1000"/>
              </a:spcBef>
              <a:spcAft>
                <a:spcPts val="0"/>
              </a:spcAft>
              <a:buSzPts val="2112"/>
              <a:buChar char="•"/>
            </a:pPr>
            <a:r>
              <a:rPr lang="el-GR" sz="2300"/>
              <a:t>ενίσχυσης και επαναδιατύπωσης της τοπικής ταυτότητας</a:t>
            </a:r>
            <a:endParaRPr/>
          </a:p>
          <a:p>
            <a:pPr indent="-342900" lvl="0" marL="457200" rtl="0" algn="l">
              <a:lnSpc>
                <a:spcPct val="90000"/>
              </a:lnSpc>
              <a:spcBef>
                <a:spcPts val="1000"/>
              </a:spcBef>
              <a:spcAft>
                <a:spcPts val="0"/>
              </a:spcAft>
              <a:buSzPts val="2112"/>
              <a:buChar char="•"/>
            </a:pPr>
            <a:r>
              <a:rPr lang="el-GR" sz="2300"/>
              <a:t>ανάπτυξης για τοπικές συνέργειες</a:t>
            </a:r>
            <a:endParaRPr/>
          </a:p>
          <a:p>
            <a:pPr indent="0" lvl="0" marL="114300" rtl="0" algn="l">
              <a:lnSpc>
                <a:spcPct val="90000"/>
              </a:lnSpc>
              <a:spcBef>
                <a:spcPts val="1000"/>
              </a:spcBef>
              <a:spcAft>
                <a:spcPts val="0"/>
              </a:spcAft>
              <a:buSzPts val="2112"/>
              <a:buNone/>
            </a:pPr>
            <a:r>
              <a:rPr lang="el-GR" sz="2300"/>
              <a:t>αποτελούν σημαντικό όγκο πληροφοριών που θα επιτρέψει συνέργειες με ιδρύματα από άλλες τοποθεσίες ή περιοχές, αλλά και τη δημιουργία δικτύων, τα οποία θα χρησιμεύσουν ως βάση για την ανάπτυξη κοινών δράσεων με στόχο την περαιτέρω ενίσχυση και χρηματοδότηση.</a:t>
            </a:r>
            <a:endParaRPr sz="23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