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20"/>
  </p:notesMasterIdLst>
  <p:sldIdLst>
    <p:sldId id="274"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1" d="100"/>
          <a:sy n="51" d="100"/>
        </p:scale>
        <p:origin x="1038" y="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78" name="Google Shape;7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83" name="Google Shape;18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92" name="Google Shape;19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01" name="Google Shape;20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10" name="Google Shape;21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19" name="Google Shape;21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33" name="Google Shape;23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42" name="Google Shape;24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51" name="Google Shape;25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60" name="Google Shape;26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6" name="Google Shape;11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4" name="Google Shape;12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2" name="Google Shape;13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0" name="Google Shape;1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8" name="Google Shape;14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56" name="Google Shape;15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74" name="Google Shape;17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3" name="Google Shape;53;p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4" name="Google Shape;5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a:spLocks noGrp="1"/>
          </p:cNvSpPr>
          <p:nvPr>
            <p:ph type="pic" idx="2"/>
          </p:nvPr>
        </p:nvSpPr>
        <p:spPr>
          <a:xfrm>
            <a:off x="5183188" y="987425"/>
            <a:ext cx="6172200" cy="4873625"/>
          </a:xfrm>
          <a:prstGeom prst="rect">
            <a:avLst/>
          </a:prstGeom>
          <a:noFill/>
          <a:ln>
            <a:noFill/>
          </a:ln>
        </p:spPr>
      </p:sp>
      <p:sp>
        <p:nvSpPr>
          <p:cNvPr id="60" name="Google Shape;60;p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1" name="Google Shape;6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2"/>
          <p:cNvSpPr txBox="1">
            <a:spLocks noGrp="1"/>
          </p:cNvSpPr>
          <p:nvPr>
            <p:ph type="ctrTitle"/>
          </p:nvPr>
        </p:nvSpPr>
        <p:spPr>
          <a:xfrm>
            <a:off x="365760" y="1964636"/>
            <a:ext cx="5044440" cy="194384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2"/>
              </a:buClr>
              <a:buSzPct val="111111"/>
              <a:buNone/>
            </a:pPr>
            <a:r>
              <a:rPr lang="pt" sz="4000" b="1" dirty="0">
                <a:solidFill>
                  <a:schemeClr val="dk2"/>
                </a:solidFill>
              </a:rPr>
              <a:t>Networking, valorização, e promoção do Património Cultural local</a:t>
            </a:r>
            <a:endParaRPr sz="4000" b="1" dirty="0">
              <a:solidFill>
                <a:schemeClr val="dk2"/>
              </a:solidFill>
            </a:endParaRPr>
          </a:p>
        </p:txBody>
      </p:sp>
      <p:sp>
        <p:nvSpPr>
          <p:cNvPr id="81" name="Google Shape;81;p12"/>
          <p:cNvSpPr txBox="1">
            <a:spLocks noGrp="1"/>
          </p:cNvSpPr>
          <p:nvPr>
            <p:ph type="subTitle" idx="1"/>
          </p:nvPr>
        </p:nvSpPr>
        <p:spPr>
          <a:xfrm>
            <a:off x="804672" y="652975"/>
            <a:ext cx="3865802" cy="95511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2000"/>
              <a:buNone/>
            </a:pPr>
            <a:r>
              <a:rPr lang="en-GB" sz="2000">
                <a:solidFill>
                  <a:schemeClr val="dk2"/>
                </a:solidFill>
              </a:rPr>
              <a:t>Blended mobility of VET learners</a:t>
            </a:r>
            <a:endParaRPr sz="2000">
              <a:solidFill>
                <a:schemeClr val="dk2"/>
              </a:solidFill>
            </a:endParaRPr>
          </a:p>
        </p:txBody>
      </p:sp>
      <p:pic>
        <p:nvPicPr>
          <p:cNvPr id="82" name="Google Shape;82;p12"/>
          <p:cNvPicPr preferRelativeResize="0"/>
          <p:nvPr/>
        </p:nvPicPr>
        <p:blipFill rotWithShape="1">
          <a:blip r:embed="rId3">
            <a:alphaModFix/>
          </a:blip>
          <a:srcRect/>
          <a:stretch/>
        </p:blipFill>
        <p:spPr>
          <a:xfrm>
            <a:off x="6467798" y="652975"/>
            <a:ext cx="4919529" cy="4692748"/>
          </a:xfrm>
          <a:custGeom>
            <a:avLst/>
            <a:gdLst/>
            <a:ahLst/>
            <a:cxnLst/>
            <a:rect l="l" t="t" r="r" b="b"/>
            <a:pathLst>
              <a:path w="5017317" h="5380277" extrusionOk="0">
                <a:moveTo>
                  <a:pt x="0" y="0"/>
                </a:moveTo>
                <a:lnTo>
                  <a:pt x="5017317" y="0"/>
                </a:lnTo>
                <a:lnTo>
                  <a:pt x="5017317" y="5380277"/>
                </a:lnTo>
                <a:lnTo>
                  <a:pt x="0" y="5380277"/>
                </a:lnTo>
                <a:close/>
              </a:path>
            </a:pathLst>
          </a:custGeom>
          <a:noFill/>
          <a:ln>
            <a:noFill/>
          </a:ln>
        </p:spPr>
      </p:pic>
      <p:sp>
        <p:nvSpPr>
          <p:cNvPr id="83" name="Google Shape;83;p12"/>
          <p:cNvSpPr/>
          <p:nvPr/>
        </p:nvSpPr>
        <p:spPr>
          <a:xfrm>
            <a:off x="804671" y="5697265"/>
            <a:ext cx="5442666" cy="938719"/>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Calibri"/>
                <a:ea typeface="Calibri"/>
                <a:cs typeface="Calibri"/>
                <a:sym typeface="Calibri"/>
              </a:rPr>
              <a:t>ID 2020-1-EL01-KA202-079113</a:t>
            </a:r>
            <a:endParaRPr sz="1100" b="0" i="0" u="none" strike="noStrike" cap="none">
              <a:solidFill>
                <a:schemeClr val="dk1"/>
              </a:solidFill>
              <a:latin typeface="Calibri"/>
              <a:ea typeface="Calibri"/>
              <a:cs typeface="Calibri"/>
              <a:sym typeface="Calibri"/>
            </a:endParaRPr>
          </a:p>
        </p:txBody>
      </p:sp>
      <p:pic>
        <p:nvPicPr>
          <p:cNvPr id="84" name="Google Shape;84;p12"/>
          <p:cNvPicPr preferRelativeResize="0"/>
          <p:nvPr/>
        </p:nvPicPr>
        <p:blipFill rotWithShape="1">
          <a:blip r:embed="rId4">
            <a:alphaModFix/>
          </a:blip>
          <a:srcRect/>
          <a:stretch/>
        </p:blipFill>
        <p:spPr>
          <a:xfrm>
            <a:off x="6467799" y="5697265"/>
            <a:ext cx="860855" cy="803465"/>
          </a:xfrm>
          <a:prstGeom prst="rect">
            <a:avLst/>
          </a:prstGeom>
          <a:noFill/>
          <a:ln>
            <a:noFill/>
          </a:ln>
        </p:spPr>
      </p:pic>
      <p:pic>
        <p:nvPicPr>
          <p:cNvPr id="85" name="Google Shape;85;p12"/>
          <p:cNvPicPr preferRelativeResize="0"/>
          <p:nvPr/>
        </p:nvPicPr>
        <p:blipFill rotWithShape="1">
          <a:blip r:embed="rId5">
            <a:alphaModFix/>
          </a:blip>
          <a:srcRect/>
          <a:stretch/>
        </p:blipFill>
        <p:spPr>
          <a:xfrm>
            <a:off x="9204772" y="5867329"/>
            <a:ext cx="2182557" cy="463336"/>
          </a:xfrm>
          <a:prstGeom prst="rect">
            <a:avLst/>
          </a:prstGeom>
          <a:noFill/>
          <a:ln>
            <a:noFill/>
          </a:ln>
        </p:spPr>
      </p:pic>
      <p:pic>
        <p:nvPicPr>
          <p:cNvPr id="86" name="Google Shape;86;p12"/>
          <p:cNvPicPr preferRelativeResize="0"/>
          <p:nvPr/>
        </p:nvPicPr>
        <p:blipFill rotWithShape="1">
          <a:blip r:embed="rId6">
            <a:alphaModFix/>
          </a:blip>
          <a:srcRect/>
          <a:stretch/>
        </p:blipFill>
        <p:spPr>
          <a:xfrm>
            <a:off x="7527670" y="5807463"/>
            <a:ext cx="1478086" cy="71832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1"/>
          <p:cNvSpPr/>
          <p:nvPr/>
        </p:nvSpPr>
        <p:spPr>
          <a:xfrm>
            <a:off x="0" y="0"/>
            <a:ext cx="12192000" cy="936926"/>
          </a:xfrm>
          <a:prstGeom prst="rect">
            <a:avLst/>
          </a:prstGeom>
          <a:solidFill>
            <a:srgbClr val="132D2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Calibri"/>
              <a:ea typeface="Calibri"/>
              <a:cs typeface="Calibri"/>
              <a:sym typeface="Calibri"/>
            </a:endParaRPr>
          </a:p>
        </p:txBody>
      </p:sp>
      <p:pic>
        <p:nvPicPr>
          <p:cNvPr id="186" name="Google Shape;186;p21" descr="Logo, company name&#10;&#10;Description automatically generated"/>
          <p:cNvPicPr preferRelativeResize="0"/>
          <p:nvPr/>
        </p:nvPicPr>
        <p:blipFill rotWithShape="1">
          <a:blip r:embed="rId3">
            <a:alphaModFix/>
          </a:blip>
          <a:srcRect/>
          <a:stretch/>
        </p:blipFill>
        <p:spPr>
          <a:xfrm>
            <a:off x="-1" y="-1"/>
            <a:ext cx="936925" cy="936925"/>
          </a:xfrm>
          <a:prstGeom prst="rect">
            <a:avLst/>
          </a:prstGeom>
          <a:noFill/>
          <a:ln>
            <a:noFill/>
          </a:ln>
        </p:spPr>
      </p:pic>
      <p:sp>
        <p:nvSpPr>
          <p:cNvPr id="187" name="Google Shape;187;p21"/>
          <p:cNvSpPr txBox="1">
            <a:spLocks noGrp="1"/>
          </p:cNvSpPr>
          <p:nvPr>
            <p:ph type="title"/>
          </p:nvPr>
        </p:nvSpPr>
        <p:spPr>
          <a:xfrm>
            <a:off x="838200" y="57943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pt" sz="3600" b="1">
                <a:solidFill>
                  <a:srgbClr val="385623"/>
                </a:solidFill>
              </a:rPr>
              <a:t>5a. Como fazer?</a:t>
            </a:r>
            <a:endParaRPr sz="3600" b="1">
              <a:solidFill>
                <a:srgbClr val="385623"/>
              </a:solidFill>
            </a:endParaRPr>
          </a:p>
        </p:txBody>
      </p:sp>
      <p:sp>
        <p:nvSpPr>
          <p:cNvPr id="188" name="Google Shape;188;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ctr" anchorCtr="0">
            <a:normAutofit/>
          </a:bodyPr>
          <a:lstStyle/>
          <a:p>
            <a:pPr marL="114300" lvl="0" indent="0" algn="l" rtl="0">
              <a:lnSpc>
                <a:spcPct val="90000"/>
              </a:lnSpc>
              <a:spcBef>
                <a:spcPts val="1000"/>
              </a:spcBef>
              <a:spcAft>
                <a:spcPts val="0"/>
              </a:spcAft>
              <a:buSzPts val="1800"/>
              <a:buNone/>
            </a:pPr>
            <a:r>
              <a:rPr lang="pt" dirty="0"/>
              <a:t>Cooperação e formação de clusters</a:t>
            </a:r>
            <a:endParaRPr dirty="0"/>
          </a:p>
        </p:txBody>
      </p:sp>
      <p:sp>
        <p:nvSpPr>
          <p:cNvPr id="189" name="Google Shape;189;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fontScale="70000" lnSpcReduction="20000"/>
          </a:bodyPr>
          <a:lstStyle/>
          <a:p>
            <a:pPr marL="114300" lvl="0" indent="0" algn="l" rtl="0">
              <a:lnSpc>
                <a:spcPct val="90000"/>
              </a:lnSpc>
              <a:spcBef>
                <a:spcPts val="1000"/>
              </a:spcBef>
              <a:spcAft>
                <a:spcPts val="0"/>
              </a:spcAft>
              <a:buSzPct val="82949"/>
              <a:buNone/>
            </a:pPr>
            <a:r>
              <a:rPr lang="pt" dirty="0"/>
              <a:t>Capturar todos os elementos acima com novas tecnologias não é algo que todos saibam fazer. É por isso que a cooperação e os clusters são importantes.</a:t>
            </a:r>
            <a:endParaRPr dirty="0"/>
          </a:p>
          <a:p>
            <a:pPr marL="114300" lvl="0" indent="0" algn="l" rtl="0">
              <a:lnSpc>
                <a:spcPct val="90000"/>
              </a:lnSpc>
              <a:spcBef>
                <a:spcPts val="1000"/>
              </a:spcBef>
              <a:spcAft>
                <a:spcPts val="0"/>
              </a:spcAft>
              <a:buSzPct val="82949"/>
              <a:buNone/>
            </a:pPr>
            <a:r>
              <a:rPr lang="pt" i="1" dirty="0"/>
              <a:t>Cooperação</a:t>
            </a:r>
            <a:endParaRPr dirty="0"/>
          </a:p>
          <a:p>
            <a:pPr marL="457200" lvl="0" indent="-342900" algn="l" rtl="0">
              <a:lnSpc>
                <a:spcPct val="90000"/>
              </a:lnSpc>
              <a:spcBef>
                <a:spcPts val="1000"/>
              </a:spcBef>
              <a:spcAft>
                <a:spcPts val="0"/>
              </a:spcAft>
              <a:buClr>
                <a:schemeClr val="dk1"/>
              </a:buClr>
              <a:buSzPct val="82949"/>
              <a:buChar char="•"/>
            </a:pPr>
            <a:r>
              <a:rPr lang="pt" dirty="0"/>
              <a:t>com pessoas que conhecem o meio de comunicação apropriado e podem criar as ferramentas necessárias</a:t>
            </a:r>
            <a:endParaRPr dirty="0"/>
          </a:p>
          <a:p>
            <a:pPr marL="457200" lvl="0" indent="-342900" algn="l" rtl="0">
              <a:lnSpc>
                <a:spcPct val="90000"/>
              </a:lnSpc>
              <a:spcBef>
                <a:spcPts val="1000"/>
              </a:spcBef>
              <a:spcAft>
                <a:spcPts val="0"/>
              </a:spcAft>
              <a:buClr>
                <a:schemeClr val="dk1"/>
              </a:buClr>
              <a:buSzPct val="82949"/>
              <a:buChar char="•"/>
            </a:pPr>
            <a:r>
              <a:rPr lang="pt" dirty="0"/>
              <a:t>com instituições educacionais e culturais locais</a:t>
            </a:r>
            <a:endParaRPr dirty="0"/>
          </a:p>
          <a:p>
            <a:pPr marL="114300" lvl="0" indent="0" algn="l" rtl="0">
              <a:lnSpc>
                <a:spcPct val="90000"/>
              </a:lnSpc>
              <a:spcBef>
                <a:spcPts val="1000"/>
              </a:spcBef>
              <a:spcAft>
                <a:spcPts val="0"/>
              </a:spcAft>
              <a:buSzPct val="82949"/>
              <a:buNone/>
            </a:pPr>
            <a:r>
              <a:rPr lang="pt" i="1" dirty="0"/>
              <a:t>Clusters</a:t>
            </a:r>
            <a:endParaRPr dirty="0"/>
          </a:p>
          <a:p>
            <a:pPr marL="457200" lvl="0" indent="-342900" algn="l" rtl="0">
              <a:lnSpc>
                <a:spcPct val="90000"/>
              </a:lnSpc>
              <a:spcBef>
                <a:spcPts val="1000"/>
              </a:spcBef>
              <a:spcAft>
                <a:spcPts val="0"/>
              </a:spcAft>
              <a:buClr>
                <a:schemeClr val="dk1"/>
              </a:buClr>
              <a:buSzPct val="82949"/>
              <a:buChar char="•"/>
            </a:pPr>
            <a:r>
              <a:rPr lang="pt" dirty="0"/>
              <a:t>criação de equipas de voluntários, que vão percorrer a área, registar os pontos, coletar material e registar histórias</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2"/>
          <p:cNvSpPr/>
          <p:nvPr/>
        </p:nvSpPr>
        <p:spPr>
          <a:xfrm>
            <a:off x="0" y="0"/>
            <a:ext cx="12192000" cy="936926"/>
          </a:xfrm>
          <a:prstGeom prst="rect">
            <a:avLst/>
          </a:prstGeom>
          <a:solidFill>
            <a:srgbClr val="132D2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Calibri"/>
              <a:ea typeface="Calibri"/>
              <a:cs typeface="Calibri"/>
              <a:sym typeface="Calibri"/>
            </a:endParaRPr>
          </a:p>
        </p:txBody>
      </p:sp>
      <p:pic>
        <p:nvPicPr>
          <p:cNvPr id="195" name="Google Shape;195;p22" descr="Logo, company name&#10;&#10;Description automatically generated"/>
          <p:cNvPicPr preferRelativeResize="0"/>
          <p:nvPr/>
        </p:nvPicPr>
        <p:blipFill rotWithShape="1">
          <a:blip r:embed="rId3">
            <a:alphaModFix/>
          </a:blip>
          <a:srcRect/>
          <a:stretch/>
        </p:blipFill>
        <p:spPr>
          <a:xfrm>
            <a:off x="-1" y="-1"/>
            <a:ext cx="936925" cy="936925"/>
          </a:xfrm>
          <a:prstGeom prst="rect">
            <a:avLst/>
          </a:prstGeom>
          <a:noFill/>
          <a:ln>
            <a:noFill/>
          </a:ln>
        </p:spPr>
      </p:pic>
      <p:sp>
        <p:nvSpPr>
          <p:cNvPr id="196" name="Google Shape;196;p22"/>
          <p:cNvSpPr txBox="1">
            <a:spLocks noGrp="1"/>
          </p:cNvSpPr>
          <p:nvPr>
            <p:ph type="title"/>
          </p:nvPr>
        </p:nvSpPr>
        <p:spPr>
          <a:xfrm>
            <a:off x="838200" y="65563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pt" sz="3600" b="1" dirty="0">
                <a:solidFill>
                  <a:srgbClr val="385623"/>
                </a:solidFill>
              </a:rPr>
              <a:t>5b. Como fazer?</a:t>
            </a:r>
            <a:endParaRPr sz="3600" b="1" dirty="0">
              <a:solidFill>
                <a:srgbClr val="385623"/>
              </a:solidFill>
            </a:endParaRPr>
          </a:p>
        </p:txBody>
      </p:sp>
      <p:sp>
        <p:nvSpPr>
          <p:cNvPr id="197" name="Google Shape;197;p22"/>
          <p:cNvSpPr txBox="1">
            <a:spLocks noGrp="1"/>
          </p:cNvSpPr>
          <p:nvPr>
            <p:ph type="body" idx="1"/>
          </p:nvPr>
        </p:nvSpPr>
        <p:spPr>
          <a:xfrm>
            <a:off x="838200" y="1825625"/>
            <a:ext cx="4191000" cy="4351338"/>
          </a:xfrm>
          <a:prstGeom prst="rect">
            <a:avLst/>
          </a:prstGeom>
          <a:noFill/>
          <a:ln>
            <a:noFill/>
          </a:ln>
        </p:spPr>
        <p:txBody>
          <a:bodyPr spcFirstLastPara="1" wrap="square" lIns="91425" tIns="45700" rIns="91425" bIns="45700" anchor="ctr" anchorCtr="0">
            <a:normAutofit/>
          </a:bodyPr>
          <a:lstStyle/>
          <a:p>
            <a:pPr marL="114300" lvl="0" indent="0" algn="l" rtl="0">
              <a:lnSpc>
                <a:spcPct val="90000"/>
              </a:lnSpc>
              <a:spcBef>
                <a:spcPts val="1000"/>
              </a:spcBef>
              <a:spcAft>
                <a:spcPts val="0"/>
              </a:spcAft>
              <a:buSzPts val="1800"/>
              <a:buNone/>
            </a:pPr>
            <a:r>
              <a:rPr lang="pt" dirty="0"/>
              <a:t>Meios de valorização e promoção</a:t>
            </a:r>
            <a:endParaRPr dirty="0"/>
          </a:p>
        </p:txBody>
      </p:sp>
      <p:sp>
        <p:nvSpPr>
          <p:cNvPr id="198" name="Google Shape;198;p22"/>
          <p:cNvSpPr txBox="1">
            <a:spLocks noGrp="1"/>
          </p:cNvSpPr>
          <p:nvPr>
            <p:ph type="body" idx="2"/>
          </p:nvPr>
        </p:nvSpPr>
        <p:spPr>
          <a:xfrm>
            <a:off x="5715000" y="1825625"/>
            <a:ext cx="5638800" cy="4351338"/>
          </a:xfrm>
          <a:prstGeom prst="rect">
            <a:avLst/>
          </a:prstGeom>
          <a:noFill/>
          <a:ln>
            <a:noFill/>
          </a:ln>
        </p:spPr>
        <p:txBody>
          <a:bodyPr spcFirstLastPara="1" wrap="square" lIns="91425" tIns="45700" rIns="91425" bIns="45700" anchor="t" anchorCtr="0">
            <a:normAutofit fontScale="92500" lnSpcReduction="20000"/>
          </a:bodyPr>
          <a:lstStyle/>
          <a:p>
            <a:pPr marL="457200" lvl="0" indent="-342900" algn="l" rtl="0">
              <a:lnSpc>
                <a:spcPct val="90000"/>
              </a:lnSpc>
              <a:spcBef>
                <a:spcPts val="1000"/>
              </a:spcBef>
              <a:spcAft>
                <a:spcPts val="0"/>
              </a:spcAft>
              <a:buClr>
                <a:schemeClr val="dk1"/>
              </a:buClr>
              <a:buSzPct val="74844"/>
              <a:buChar char="•"/>
            </a:pPr>
            <a:r>
              <a:rPr lang="pt" sz="2600" dirty="0"/>
              <a:t>Material impresso (brochuras, folhetos, guias)</a:t>
            </a:r>
            <a:endParaRPr sz="2600" dirty="0"/>
          </a:p>
          <a:p>
            <a:pPr marL="457200" lvl="0" indent="-342900" algn="l" rtl="0">
              <a:lnSpc>
                <a:spcPct val="90000"/>
              </a:lnSpc>
              <a:spcBef>
                <a:spcPts val="1000"/>
              </a:spcBef>
              <a:spcAft>
                <a:spcPts val="0"/>
              </a:spcAft>
              <a:buClr>
                <a:schemeClr val="dk1"/>
              </a:buClr>
              <a:buSzPct val="74844"/>
              <a:buChar char="•"/>
            </a:pPr>
            <a:r>
              <a:rPr lang="pt" sz="2600" dirty="0"/>
              <a:t>A internet (seja pela criação de uma página web ou inclusão em portais maiores especializados na valorização de conteúdos culturais).</a:t>
            </a:r>
            <a:endParaRPr sz="2600" dirty="0"/>
          </a:p>
          <a:p>
            <a:pPr marL="457200" lvl="0" indent="-342900" algn="l" rtl="0">
              <a:lnSpc>
                <a:spcPct val="90000"/>
              </a:lnSpc>
              <a:spcBef>
                <a:spcPts val="1000"/>
              </a:spcBef>
              <a:spcAft>
                <a:spcPts val="0"/>
              </a:spcAft>
              <a:buClr>
                <a:schemeClr val="dk1"/>
              </a:buClr>
              <a:buSzPct val="74844"/>
              <a:buChar char="•"/>
            </a:pPr>
            <a:r>
              <a:rPr lang="pt" sz="2600" dirty="0"/>
              <a:t>Aplicativos móveis para telefones e tablets.</a:t>
            </a:r>
            <a:endParaRPr sz="2600" dirty="0"/>
          </a:p>
          <a:p>
            <a:pPr marL="457200" lvl="0" indent="-342900" algn="l" rtl="0">
              <a:lnSpc>
                <a:spcPct val="90000"/>
              </a:lnSpc>
              <a:spcBef>
                <a:spcPts val="1000"/>
              </a:spcBef>
              <a:spcAft>
                <a:spcPts val="0"/>
              </a:spcAft>
              <a:buClr>
                <a:schemeClr val="dk1"/>
              </a:buClr>
              <a:buSzPct val="74844"/>
              <a:buChar char="•"/>
            </a:pPr>
            <a:r>
              <a:rPr lang="pt" sz="2600" dirty="0"/>
              <a:t>As redes sociais podem aumentar a capacidade de visita e constituir um fórum para troca de ideias ou pontos de vista relacionados com o património ou evento cultural.</a:t>
            </a:r>
            <a:endParaRPr sz="2600" dirty="0"/>
          </a:p>
          <a:p>
            <a:pPr marL="457200" lvl="0" indent="-342900" algn="l" rtl="0">
              <a:lnSpc>
                <a:spcPct val="90000"/>
              </a:lnSpc>
              <a:spcBef>
                <a:spcPts val="1000"/>
              </a:spcBef>
              <a:spcAft>
                <a:spcPts val="0"/>
              </a:spcAft>
              <a:buClr>
                <a:schemeClr val="dk1"/>
              </a:buClr>
              <a:buSzPct val="74844"/>
              <a:buChar char="•"/>
            </a:pPr>
            <a:r>
              <a:rPr lang="pt" sz="2600" dirty="0"/>
              <a:t>Produções audiovisuais.</a:t>
            </a:r>
            <a:endParaRPr sz="2600" dirty="0"/>
          </a:p>
          <a:p>
            <a:pPr marL="114300" lvl="0" indent="0" algn="l" rtl="0">
              <a:lnSpc>
                <a:spcPct val="90000"/>
              </a:lnSpc>
              <a:spcBef>
                <a:spcPts val="1000"/>
              </a:spcBef>
              <a:spcAft>
                <a:spcPts val="0"/>
              </a:spcAft>
              <a:buSzPct val="69498"/>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3"/>
          <p:cNvSpPr/>
          <p:nvPr/>
        </p:nvSpPr>
        <p:spPr>
          <a:xfrm>
            <a:off x="0" y="0"/>
            <a:ext cx="12192000" cy="936926"/>
          </a:xfrm>
          <a:prstGeom prst="rect">
            <a:avLst/>
          </a:prstGeom>
          <a:solidFill>
            <a:srgbClr val="132D2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Calibri"/>
              <a:ea typeface="Calibri"/>
              <a:cs typeface="Calibri"/>
              <a:sym typeface="Calibri"/>
            </a:endParaRPr>
          </a:p>
        </p:txBody>
      </p:sp>
      <p:pic>
        <p:nvPicPr>
          <p:cNvPr id="204" name="Google Shape;204;p23" descr="Logo, company name&#10;&#10;Description automatically generated"/>
          <p:cNvPicPr preferRelativeResize="0"/>
          <p:nvPr/>
        </p:nvPicPr>
        <p:blipFill rotWithShape="1">
          <a:blip r:embed="rId3">
            <a:alphaModFix/>
          </a:blip>
          <a:srcRect/>
          <a:stretch/>
        </p:blipFill>
        <p:spPr>
          <a:xfrm>
            <a:off x="-1" y="-1"/>
            <a:ext cx="936925" cy="936925"/>
          </a:xfrm>
          <a:prstGeom prst="rect">
            <a:avLst/>
          </a:prstGeom>
          <a:noFill/>
          <a:ln>
            <a:noFill/>
          </a:ln>
        </p:spPr>
      </p:pic>
      <p:sp>
        <p:nvSpPr>
          <p:cNvPr id="205" name="Google Shape;205;p23"/>
          <p:cNvSpPr txBox="1">
            <a:spLocks noGrp="1"/>
          </p:cNvSpPr>
          <p:nvPr>
            <p:ph type="title"/>
          </p:nvPr>
        </p:nvSpPr>
        <p:spPr>
          <a:xfrm>
            <a:off x="838200" y="65563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pt" sz="3600" b="1">
                <a:solidFill>
                  <a:srgbClr val="385623"/>
                </a:solidFill>
              </a:rPr>
              <a:t>5c. Como fazer?</a:t>
            </a:r>
            <a:endParaRPr sz="3600" b="1">
              <a:solidFill>
                <a:srgbClr val="385623"/>
              </a:solidFill>
            </a:endParaRPr>
          </a:p>
        </p:txBody>
      </p:sp>
      <p:sp>
        <p:nvSpPr>
          <p:cNvPr id="206" name="Google Shape;206;p23"/>
          <p:cNvSpPr txBox="1">
            <a:spLocks noGrp="1"/>
          </p:cNvSpPr>
          <p:nvPr>
            <p:ph type="body" idx="1"/>
          </p:nvPr>
        </p:nvSpPr>
        <p:spPr>
          <a:xfrm>
            <a:off x="838200" y="1825625"/>
            <a:ext cx="4191000" cy="4351338"/>
          </a:xfrm>
          <a:prstGeom prst="rect">
            <a:avLst/>
          </a:prstGeom>
          <a:noFill/>
          <a:ln>
            <a:noFill/>
          </a:ln>
        </p:spPr>
        <p:txBody>
          <a:bodyPr spcFirstLastPara="1" wrap="square" lIns="91425" tIns="45700" rIns="91425" bIns="45700" anchor="ctr" anchorCtr="0">
            <a:normAutofit/>
          </a:bodyPr>
          <a:lstStyle/>
          <a:p>
            <a:pPr marL="114300" lvl="0" indent="0" algn="l" rtl="0">
              <a:lnSpc>
                <a:spcPct val="90000"/>
              </a:lnSpc>
              <a:spcBef>
                <a:spcPts val="1000"/>
              </a:spcBef>
              <a:spcAft>
                <a:spcPts val="0"/>
              </a:spcAft>
              <a:buSzPts val="1800"/>
              <a:buNone/>
            </a:pPr>
            <a:r>
              <a:rPr lang="pt"/>
              <a:t>Material impresso (brochuras, folhetos, guias)</a:t>
            </a:r>
            <a:endParaRPr/>
          </a:p>
        </p:txBody>
      </p:sp>
      <p:sp>
        <p:nvSpPr>
          <p:cNvPr id="207" name="Google Shape;207;p23"/>
          <p:cNvSpPr txBox="1">
            <a:spLocks noGrp="1"/>
          </p:cNvSpPr>
          <p:nvPr>
            <p:ph type="body" idx="2"/>
          </p:nvPr>
        </p:nvSpPr>
        <p:spPr>
          <a:xfrm>
            <a:off x="5715000" y="1825625"/>
            <a:ext cx="5638800" cy="4351338"/>
          </a:xfrm>
          <a:prstGeom prst="rect">
            <a:avLst/>
          </a:prstGeom>
          <a:noFill/>
          <a:ln>
            <a:noFill/>
          </a:ln>
        </p:spPr>
        <p:txBody>
          <a:bodyPr spcFirstLastPara="1" wrap="square" lIns="91425" tIns="45700" rIns="91425" bIns="45700" anchor="ctr" anchorCtr="0">
            <a:normAutofit/>
          </a:bodyPr>
          <a:lstStyle/>
          <a:p>
            <a:pPr marL="114300" lvl="0" indent="0" algn="l" rtl="0">
              <a:lnSpc>
                <a:spcPct val="90000"/>
              </a:lnSpc>
              <a:spcBef>
                <a:spcPts val="1000"/>
              </a:spcBef>
              <a:spcAft>
                <a:spcPts val="0"/>
              </a:spcAft>
              <a:buSzPts val="1800"/>
              <a:buNone/>
            </a:pPr>
            <a:r>
              <a:rPr lang="pt" dirty="0"/>
              <a:t>É sempre uma opção, mas não é o melhor para o meio ambiente e tem um custo bastante elevado. Uma seleção cuidadosa deve ser feita quanto ao que deve ser impresso.</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4"/>
          <p:cNvSpPr/>
          <p:nvPr/>
        </p:nvSpPr>
        <p:spPr>
          <a:xfrm>
            <a:off x="0" y="0"/>
            <a:ext cx="12192000" cy="936926"/>
          </a:xfrm>
          <a:prstGeom prst="rect">
            <a:avLst/>
          </a:prstGeom>
          <a:solidFill>
            <a:srgbClr val="132D2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Calibri"/>
              <a:ea typeface="Calibri"/>
              <a:cs typeface="Calibri"/>
              <a:sym typeface="Calibri"/>
            </a:endParaRPr>
          </a:p>
        </p:txBody>
      </p:sp>
      <p:pic>
        <p:nvPicPr>
          <p:cNvPr id="213" name="Google Shape;213;p24" descr="Logo, company name&#10;&#10;Description automatically generated"/>
          <p:cNvPicPr preferRelativeResize="0"/>
          <p:nvPr/>
        </p:nvPicPr>
        <p:blipFill rotWithShape="1">
          <a:blip r:embed="rId3">
            <a:alphaModFix/>
          </a:blip>
          <a:srcRect/>
          <a:stretch/>
        </p:blipFill>
        <p:spPr>
          <a:xfrm>
            <a:off x="-1" y="-1"/>
            <a:ext cx="936925" cy="936925"/>
          </a:xfrm>
          <a:prstGeom prst="rect">
            <a:avLst/>
          </a:prstGeom>
          <a:noFill/>
          <a:ln>
            <a:noFill/>
          </a:ln>
        </p:spPr>
      </p:pic>
      <p:sp>
        <p:nvSpPr>
          <p:cNvPr id="214" name="Google Shape;214;p24"/>
          <p:cNvSpPr txBox="1">
            <a:spLocks noGrp="1"/>
          </p:cNvSpPr>
          <p:nvPr>
            <p:ph type="title"/>
          </p:nvPr>
        </p:nvSpPr>
        <p:spPr>
          <a:xfrm>
            <a:off x="838200" y="65563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pt" sz="3600" b="1">
                <a:solidFill>
                  <a:srgbClr val="385623"/>
                </a:solidFill>
              </a:rPr>
              <a:t>5d. Como fazer?</a:t>
            </a:r>
            <a:endParaRPr sz="3600" b="1">
              <a:solidFill>
                <a:srgbClr val="385623"/>
              </a:solidFill>
            </a:endParaRPr>
          </a:p>
        </p:txBody>
      </p:sp>
      <p:sp>
        <p:nvSpPr>
          <p:cNvPr id="215" name="Google Shape;215;p24"/>
          <p:cNvSpPr txBox="1">
            <a:spLocks noGrp="1"/>
          </p:cNvSpPr>
          <p:nvPr>
            <p:ph type="body" idx="1"/>
          </p:nvPr>
        </p:nvSpPr>
        <p:spPr>
          <a:xfrm>
            <a:off x="6553200" y="1744662"/>
            <a:ext cx="4343400" cy="4579938"/>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pt" sz="2400" i="1" dirty="0"/>
              <a:t>Internet e WiKi</a:t>
            </a:r>
            <a:endParaRPr sz="2400" i="1" dirty="0"/>
          </a:p>
          <a:p>
            <a:pPr marL="114300" lvl="0" indent="0" algn="l" rtl="0">
              <a:lnSpc>
                <a:spcPct val="90000"/>
              </a:lnSpc>
              <a:spcBef>
                <a:spcPts val="1000"/>
              </a:spcBef>
              <a:spcAft>
                <a:spcPts val="0"/>
              </a:spcAft>
              <a:buSzPts val="1800"/>
              <a:buNone/>
            </a:pPr>
            <a:r>
              <a:rPr lang="pt" sz="2400" dirty="0"/>
              <a:t>Um aspeto crucial das estratégias e boas práticas digitais diz respeito às opções e escolhas práticas quanto à forma e estrutura das apresentações digitais. O projeto deverá contar com uma apresentação digital com estrutura clara e fácil de usar.</a:t>
            </a:r>
            <a:endParaRPr sz="2400" dirty="0"/>
          </a:p>
        </p:txBody>
      </p:sp>
      <p:sp>
        <p:nvSpPr>
          <p:cNvPr id="216" name="Google Shape;216;p24"/>
          <p:cNvSpPr txBox="1">
            <a:spLocks noGrp="1"/>
          </p:cNvSpPr>
          <p:nvPr>
            <p:ph type="body" idx="2"/>
          </p:nvPr>
        </p:nvSpPr>
        <p:spPr>
          <a:xfrm>
            <a:off x="425532" y="1828800"/>
            <a:ext cx="5638800" cy="4351338"/>
          </a:xfrm>
          <a:prstGeom prst="rect">
            <a:avLst/>
          </a:prstGeom>
          <a:solidFill>
            <a:srgbClr val="FFFF00"/>
          </a:solidFill>
          <a:ln>
            <a:noFill/>
          </a:ln>
        </p:spPr>
        <p:txBody>
          <a:bodyPr spcFirstLastPara="1" wrap="square" lIns="91425" tIns="45700" rIns="91425" bIns="45700" anchor="t" anchorCtr="0">
            <a:normAutofit fontScale="70000" lnSpcReduction="20000"/>
          </a:bodyPr>
          <a:lstStyle/>
          <a:p>
            <a:pPr marL="114300" lvl="0" indent="0" algn="l" rtl="0">
              <a:lnSpc>
                <a:spcPct val="90000"/>
              </a:lnSpc>
              <a:spcBef>
                <a:spcPts val="1000"/>
              </a:spcBef>
              <a:spcAft>
                <a:spcPts val="0"/>
              </a:spcAft>
              <a:buSzPct val="91836"/>
              <a:buNone/>
            </a:pPr>
            <a:r>
              <a:rPr lang="pt" b="1" dirty="0"/>
              <a:t>Dica</a:t>
            </a:r>
            <a:r>
              <a:rPr lang="pt" dirty="0"/>
              <a:t>: Particularmente importantes são as seguintes diretrizes:</a:t>
            </a:r>
            <a:endParaRPr dirty="0"/>
          </a:p>
          <a:p>
            <a:pPr marL="457200" lvl="0" indent="-342900" algn="l" rtl="0">
              <a:lnSpc>
                <a:spcPct val="90000"/>
              </a:lnSpc>
              <a:spcBef>
                <a:spcPts val="1000"/>
              </a:spcBef>
              <a:spcAft>
                <a:spcPts val="0"/>
              </a:spcAft>
              <a:buClr>
                <a:schemeClr val="dk1"/>
              </a:buClr>
              <a:buSzPct val="91836"/>
              <a:buChar char="•"/>
            </a:pPr>
            <a:r>
              <a:rPr lang="pt" dirty="0"/>
              <a:t>Seções com, no máximo, três capturas de tela.</a:t>
            </a:r>
            <a:endParaRPr dirty="0"/>
          </a:p>
          <a:p>
            <a:pPr marL="457200" lvl="0" indent="-342900" algn="l" rtl="0">
              <a:lnSpc>
                <a:spcPct val="90000"/>
              </a:lnSpc>
              <a:spcBef>
                <a:spcPts val="1000"/>
              </a:spcBef>
              <a:spcAft>
                <a:spcPts val="0"/>
              </a:spcAft>
              <a:buClr>
                <a:schemeClr val="dk1"/>
              </a:buClr>
              <a:buSzPct val="91836"/>
              <a:buChar char="•"/>
            </a:pPr>
            <a:r>
              <a:rPr lang="pt" dirty="0"/>
              <a:t>Pelo menos bilíngue, na língua original e em inglês.</a:t>
            </a:r>
            <a:endParaRPr dirty="0"/>
          </a:p>
          <a:p>
            <a:pPr marL="457200" lvl="0" indent="-342900" algn="l" rtl="0">
              <a:lnSpc>
                <a:spcPct val="90000"/>
              </a:lnSpc>
              <a:spcBef>
                <a:spcPts val="1000"/>
              </a:spcBef>
              <a:spcAft>
                <a:spcPts val="0"/>
              </a:spcAft>
              <a:buClr>
                <a:schemeClr val="dk1"/>
              </a:buClr>
              <a:buSzPct val="91836"/>
              <a:buChar char="•"/>
            </a:pPr>
            <a:r>
              <a:rPr lang="pt" dirty="0"/>
              <a:t>As ferramentas de navegação e consulta são indispensáveis: devem ser desenvolvidos um mapa do site e um motor de busca.</a:t>
            </a:r>
            <a:endParaRPr dirty="0"/>
          </a:p>
          <a:p>
            <a:pPr marL="457200" lvl="0" indent="-342900" algn="l" rtl="0">
              <a:lnSpc>
                <a:spcPct val="90000"/>
              </a:lnSpc>
              <a:spcBef>
                <a:spcPts val="1000"/>
              </a:spcBef>
              <a:spcAft>
                <a:spcPts val="0"/>
              </a:spcAft>
              <a:buClr>
                <a:schemeClr val="dk1"/>
              </a:buClr>
              <a:buSzPct val="91836"/>
              <a:buChar char="•"/>
            </a:pPr>
            <a:r>
              <a:rPr lang="pt" dirty="0"/>
              <a:t>Devem ser criadas contas de média social.</a:t>
            </a:r>
            <a:endParaRPr dirty="0"/>
          </a:p>
          <a:p>
            <a:pPr marL="457200" lvl="0" indent="-342900" algn="l" rtl="0">
              <a:lnSpc>
                <a:spcPct val="90000"/>
              </a:lnSpc>
              <a:spcBef>
                <a:spcPts val="1000"/>
              </a:spcBef>
              <a:spcAft>
                <a:spcPts val="0"/>
              </a:spcAft>
              <a:buClr>
                <a:schemeClr val="dk1"/>
              </a:buClr>
              <a:buSzPct val="91836"/>
              <a:buChar char="•"/>
            </a:pPr>
            <a:r>
              <a:rPr lang="pt" dirty="0"/>
              <a:t>As informações devem ser atualizadas regularmente.</a:t>
            </a:r>
            <a:endParaRPr dirty="0"/>
          </a:p>
          <a:p>
            <a:pPr marL="457200" lvl="0" indent="-342900" algn="l" rtl="0">
              <a:lnSpc>
                <a:spcPct val="90000"/>
              </a:lnSpc>
              <a:spcBef>
                <a:spcPts val="1000"/>
              </a:spcBef>
              <a:spcAft>
                <a:spcPts val="0"/>
              </a:spcAft>
              <a:buClr>
                <a:schemeClr val="dk1"/>
              </a:buClr>
              <a:buSzPct val="91836"/>
              <a:buChar char="•"/>
            </a:pPr>
            <a:r>
              <a:rPr lang="pt" dirty="0"/>
              <a:t>Todas as aplicações multimédia devem ser totalmente documentadas</a:t>
            </a:r>
            <a:endParaRPr dirty="0"/>
          </a:p>
          <a:p>
            <a:pPr marL="457200" lvl="0" indent="-342900" algn="l" rtl="0">
              <a:lnSpc>
                <a:spcPct val="90000"/>
              </a:lnSpc>
              <a:spcBef>
                <a:spcPts val="1000"/>
              </a:spcBef>
              <a:spcAft>
                <a:spcPts val="0"/>
              </a:spcAft>
              <a:buClr>
                <a:schemeClr val="dk1"/>
              </a:buClr>
              <a:buSzPct val="91836"/>
              <a:buChar char="•"/>
            </a:pPr>
            <a:r>
              <a:rPr lang="pt" dirty="0"/>
              <a:t>Os direitos autorais devem ser SEMPRE mencionados.</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5"/>
          <p:cNvSpPr/>
          <p:nvPr/>
        </p:nvSpPr>
        <p:spPr>
          <a:xfrm>
            <a:off x="0" y="0"/>
            <a:ext cx="12192000" cy="936926"/>
          </a:xfrm>
          <a:prstGeom prst="rect">
            <a:avLst/>
          </a:prstGeom>
          <a:solidFill>
            <a:srgbClr val="132D2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Calibri"/>
              <a:ea typeface="Calibri"/>
              <a:cs typeface="Calibri"/>
              <a:sym typeface="Calibri"/>
            </a:endParaRPr>
          </a:p>
        </p:txBody>
      </p:sp>
      <p:pic>
        <p:nvPicPr>
          <p:cNvPr id="222" name="Google Shape;222;p25" descr="Logo, company name&#10;&#10;Description automatically generated"/>
          <p:cNvPicPr preferRelativeResize="0"/>
          <p:nvPr/>
        </p:nvPicPr>
        <p:blipFill rotWithShape="1">
          <a:blip r:embed="rId3">
            <a:alphaModFix/>
          </a:blip>
          <a:srcRect/>
          <a:stretch/>
        </p:blipFill>
        <p:spPr>
          <a:xfrm>
            <a:off x="-1" y="-1"/>
            <a:ext cx="936925" cy="936925"/>
          </a:xfrm>
          <a:prstGeom prst="rect">
            <a:avLst/>
          </a:prstGeom>
          <a:noFill/>
          <a:ln>
            <a:noFill/>
          </a:ln>
        </p:spPr>
      </p:pic>
      <p:sp>
        <p:nvSpPr>
          <p:cNvPr id="223" name="Google Shape;223;p25"/>
          <p:cNvSpPr txBox="1">
            <a:spLocks noGrp="1"/>
          </p:cNvSpPr>
          <p:nvPr>
            <p:ph type="title"/>
          </p:nvPr>
        </p:nvSpPr>
        <p:spPr>
          <a:xfrm>
            <a:off x="838200" y="65563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pt" sz="3600" b="1">
                <a:solidFill>
                  <a:srgbClr val="385623"/>
                </a:solidFill>
              </a:rPr>
              <a:t>5e. Como fazer?</a:t>
            </a:r>
            <a:endParaRPr sz="3600" b="1">
              <a:solidFill>
                <a:srgbClr val="385623"/>
              </a:solidFill>
            </a:endParaRPr>
          </a:p>
        </p:txBody>
      </p:sp>
      <p:sp>
        <p:nvSpPr>
          <p:cNvPr id="224" name="Google Shape;224;p25"/>
          <p:cNvSpPr txBox="1">
            <a:spLocks noGrp="1"/>
          </p:cNvSpPr>
          <p:nvPr>
            <p:ph type="body" idx="1"/>
          </p:nvPr>
        </p:nvSpPr>
        <p:spPr>
          <a:xfrm>
            <a:off x="838200" y="1825625"/>
            <a:ext cx="4191000" cy="4351338"/>
          </a:xfrm>
          <a:prstGeom prst="rect">
            <a:avLst/>
          </a:prstGeom>
          <a:noFill/>
          <a:ln>
            <a:noFill/>
          </a:ln>
        </p:spPr>
        <p:txBody>
          <a:bodyPr spcFirstLastPara="1" wrap="square" lIns="91425" tIns="45700" rIns="91425" bIns="45700" anchor="ctr" anchorCtr="0">
            <a:normAutofit/>
          </a:bodyPr>
          <a:lstStyle/>
          <a:p>
            <a:pPr marL="114300" lvl="0" indent="0" algn="l" rtl="0">
              <a:lnSpc>
                <a:spcPct val="90000"/>
              </a:lnSpc>
              <a:spcBef>
                <a:spcPts val="1000"/>
              </a:spcBef>
              <a:spcAft>
                <a:spcPts val="0"/>
              </a:spcAft>
              <a:buSzPts val="1800"/>
              <a:buNone/>
            </a:pPr>
            <a:r>
              <a:rPr lang="pt" b="1" dirty="0"/>
              <a:t>Outros meios</a:t>
            </a:r>
            <a:endParaRPr b="1" dirty="0"/>
          </a:p>
          <a:p>
            <a:pPr marL="457200" lvl="0" indent="-342900" algn="l" rtl="0">
              <a:lnSpc>
                <a:spcPct val="90000"/>
              </a:lnSpc>
              <a:spcBef>
                <a:spcPts val="1000"/>
              </a:spcBef>
              <a:spcAft>
                <a:spcPts val="0"/>
              </a:spcAft>
              <a:buClr>
                <a:schemeClr val="dk1"/>
              </a:buClr>
              <a:buSzPts val="1800"/>
              <a:buChar char="•"/>
            </a:pPr>
            <a:r>
              <a:rPr lang="pt" i="1" dirty="0"/>
              <a:t>Info-Quiosques</a:t>
            </a:r>
            <a:endParaRPr i="1" dirty="0"/>
          </a:p>
          <a:p>
            <a:pPr marL="457200" lvl="0" indent="-342900" algn="l" rtl="0">
              <a:lnSpc>
                <a:spcPct val="90000"/>
              </a:lnSpc>
              <a:spcBef>
                <a:spcPts val="1000"/>
              </a:spcBef>
              <a:spcAft>
                <a:spcPts val="0"/>
              </a:spcAft>
              <a:buClr>
                <a:schemeClr val="dk1"/>
              </a:buClr>
              <a:buSzPts val="1800"/>
              <a:buChar char="•"/>
            </a:pPr>
            <a:r>
              <a:rPr lang="pt" i="1" dirty="0"/>
              <a:t>Guias de áudio</a:t>
            </a:r>
            <a:endParaRPr dirty="0"/>
          </a:p>
          <a:p>
            <a:pPr marL="457200" lvl="0" indent="-342900" algn="l" rtl="0">
              <a:lnSpc>
                <a:spcPct val="90000"/>
              </a:lnSpc>
              <a:spcBef>
                <a:spcPts val="1000"/>
              </a:spcBef>
              <a:spcAft>
                <a:spcPts val="0"/>
              </a:spcAft>
              <a:buClr>
                <a:schemeClr val="dk1"/>
              </a:buClr>
              <a:buSzPts val="1800"/>
              <a:buChar char="•"/>
            </a:pPr>
            <a:r>
              <a:rPr lang="pt" i="1" dirty="0"/>
              <a:t>Códigos QR</a:t>
            </a:r>
            <a:endParaRPr dirty="0"/>
          </a:p>
          <a:p>
            <a:pPr marL="457200" lvl="0" indent="-342900" algn="l" rtl="0">
              <a:lnSpc>
                <a:spcPct val="90000"/>
              </a:lnSpc>
              <a:spcBef>
                <a:spcPts val="1000"/>
              </a:spcBef>
              <a:spcAft>
                <a:spcPts val="0"/>
              </a:spcAft>
              <a:buClr>
                <a:schemeClr val="dk1"/>
              </a:buClr>
              <a:buSzPts val="1800"/>
              <a:buChar char="•"/>
            </a:pPr>
            <a:r>
              <a:rPr lang="pt" i="1" dirty="0"/>
              <a:t>Aplicações móveis</a:t>
            </a:r>
            <a:endParaRPr i="1" dirty="0"/>
          </a:p>
        </p:txBody>
      </p:sp>
      <p:sp>
        <p:nvSpPr>
          <p:cNvPr id="225" name="Google Shape;225;p25"/>
          <p:cNvSpPr txBox="1">
            <a:spLocks noGrp="1"/>
          </p:cNvSpPr>
          <p:nvPr>
            <p:ph type="body" idx="2"/>
          </p:nvPr>
        </p:nvSpPr>
        <p:spPr>
          <a:xfrm>
            <a:off x="5715000" y="1825625"/>
            <a:ext cx="5638800" cy="4351338"/>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endParaRPr/>
          </a:p>
        </p:txBody>
      </p:sp>
      <p:pic>
        <p:nvPicPr>
          <p:cNvPr id="226" name="Google Shape;226;p25"/>
          <p:cNvPicPr preferRelativeResize="0"/>
          <p:nvPr/>
        </p:nvPicPr>
        <p:blipFill rotWithShape="1">
          <a:blip r:embed="rId4">
            <a:alphaModFix/>
          </a:blip>
          <a:srcRect/>
          <a:stretch/>
        </p:blipFill>
        <p:spPr>
          <a:xfrm>
            <a:off x="5715000" y="1794165"/>
            <a:ext cx="2104860" cy="1371600"/>
          </a:xfrm>
          <a:prstGeom prst="rect">
            <a:avLst/>
          </a:prstGeom>
          <a:noFill/>
          <a:ln>
            <a:noFill/>
          </a:ln>
        </p:spPr>
      </p:pic>
      <p:pic>
        <p:nvPicPr>
          <p:cNvPr id="227" name="Google Shape;227;p25"/>
          <p:cNvPicPr preferRelativeResize="0"/>
          <p:nvPr/>
        </p:nvPicPr>
        <p:blipFill rotWithShape="1">
          <a:blip r:embed="rId5">
            <a:alphaModFix/>
          </a:blip>
          <a:srcRect/>
          <a:stretch/>
        </p:blipFill>
        <p:spPr>
          <a:xfrm>
            <a:off x="8835314" y="1828801"/>
            <a:ext cx="1604086" cy="1066800"/>
          </a:xfrm>
          <a:prstGeom prst="rect">
            <a:avLst/>
          </a:prstGeom>
          <a:noFill/>
          <a:ln>
            <a:noFill/>
          </a:ln>
        </p:spPr>
      </p:pic>
      <p:pic>
        <p:nvPicPr>
          <p:cNvPr id="228" name="Google Shape;228;p25"/>
          <p:cNvPicPr preferRelativeResize="0"/>
          <p:nvPr/>
        </p:nvPicPr>
        <p:blipFill rotWithShape="1">
          <a:blip r:embed="rId6">
            <a:alphaModFix/>
          </a:blip>
          <a:srcRect/>
          <a:stretch/>
        </p:blipFill>
        <p:spPr>
          <a:xfrm>
            <a:off x="5715000" y="3200400"/>
            <a:ext cx="2079130" cy="1664026"/>
          </a:xfrm>
          <a:prstGeom prst="rect">
            <a:avLst/>
          </a:prstGeom>
          <a:noFill/>
          <a:ln>
            <a:noFill/>
          </a:ln>
        </p:spPr>
      </p:pic>
      <p:pic>
        <p:nvPicPr>
          <p:cNvPr id="229" name="Google Shape;229;p25"/>
          <p:cNvPicPr preferRelativeResize="0"/>
          <p:nvPr/>
        </p:nvPicPr>
        <p:blipFill rotWithShape="1">
          <a:blip r:embed="rId7">
            <a:alphaModFix/>
          </a:blip>
          <a:srcRect/>
          <a:stretch/>
        </p:blipFill>
        <p:spPr>
          <a:xfrm>
            <a:off x="9078067" y="2971800"/>
            <a:ext cx="1132733" cy="1132733"/>
          </a:xfrm>
          <a:prstGeom prst="rect">
            <a:avLst/>
          </a:prstGeom>
          <a:noFill/>
          <a:ln>
            <a:noFill/>
          </a:ln>
        </p:spPr>
      </p:pic>
      <p:pic>
        <p:nvPicPr>
          <p:cNvPr id="230" name="Google Shape;230;p25"/>
          <p:cNvPicPr preferRelativeResize="0"/>
          <p:nvPr/>
        </p:nvPicPr>
        <p:blipFill rotWithShape="1">
          <a:blip r:embed="rId8">
            <a:alphaModFix/>
          </a:blip>
          <a:srcRect/>
          <a:stretch/>
        </p:blipFill>
        <p:spPr>
          <a:xfrm>
            <a:off x="7794130" y="4175197"/>
            <a:ext cx="3603625" cy="203041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6"/>
          <p:cNvSpPr/>
          <p:nvPr/>
        </p:nvSpPr>
        <p:spPr>
          <a:xfrm>
            <a:off x="0" y="0"/>
            <a:ext cx="12192000" cy="936926"/>
          </a:xfrm>
          <a:prstGeom prst="rect">
            <a:avLst/>
          </a:prstGeom>
          <a:solidFill>
            <a:srgbClr val="132D2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Calibri"/>
              <a:ea typeface="Calibri"/>
              <a:cs typeface="Calibri"/>
              <a:sym typeface="Calibri"/>
            </a:endParaRPr>
          </a:p>
        </p:txBody>
      </p:sp>
      <p:pic>
        <p:nvPicPr>
          <p:cNvPr id="236" name="Google Shape;236;p26" descr="Logo, company name&#10;&#10;Description automatically generated"/>
          <p:cNvPicPr preferRelativeResize="0"/>
          <p:nvPr/>
        </p:nvPicPr>
        <p:blipFill rotWithShape="1">
          <a:blip r:embed="rId3">
            <a:alphaModFix/>
          </a:blip>
          <a:srcRect/>
          <a:stretch/>
        </p:blipFill>
        <p:spPr>
          <a:xfrm>
            <a:off x="-1" y="-1"/>
            <a:ext cx="936925" cy="936925"/>
          </a:xfrm>
          <a:prstGeom prst="rect">
            <a:avLst/>
          </a:prstGeom>
          <a:noFill/>
          <a:ln>
            <a:noFill/>
          </a:ln>
        </p:spPr>
      </p:pic>
      <p:sp>
        <p:nvSpPr>
          <p:cNvPr id="237" name="Google Shape;237;p26"/>
          <p:cNvSpPr txBox="1">
            <a:spLocks noGrp="1"/>
          </p:cNvSpPr>
          <p:nvPr>
            <p:ph type="title"/>
          </p:nvPr>
        </p:nvSpPr>
        <p:spPr>
          <a:xfrm>
            <a:off x="838200" y="65563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pt" sz="3600" b="1">
                <a:solidFill>
                  <a:srgbClr val="385623"/>
                </a:solidFill>
              </a:rPr>
              <a:t>5e1. Como fazer?</a:t>
            </a:r>
            <a:endParaRPr sz="3600" b="1">
              <a:solidFill>
                <a:srgbClr val="385623"/>
              </a:solidFill>
            </a:endParaRPr>
          </a:p>
        </p:txBody>
      </p:sp>
      <p:sp>
        <p:nvSpPr>
          <p:cNvPr id="238" name="Google Shape;238;p26"/>
          <p:cNvSpPr txBox="1">
            <a:spLocks noGrp="1"/>
          </p:cNvSpPr>
          <p:nvPr>
            <p:ph type="body" idx="1"/>
          </p:nvPr>
        </p:nvSpPr>
        <p:spPr>
          <a:xfrm>
            <a:off x="838200" y="1825625"/>
            <a:ext cx="4191000" cy="4351338"/>
          </a:xfrm>
          <a:prstGeom prst="rect">
            <a:avLst/>
          </a:prstGeom>
          <a:noFill/>
          <a:ln>
            <a:noFill/>
          </a:ln>
        </p:spPr>
        <p:txBody>
          <a:bodyPr spcFirstLastPara="1" wrap="square" lIns="91425" tIns="45700" rIns="91425" bIns="45700" anchor="ctr" anchorCtr="0">
            <a:normAutofit/>
          </a:bodyPr>
          <a:lstStyle/>
          <a:p>
            <a:pPr marL="457200" lvl="0" indent="-342900" algn="l" rtl="0">
              <a:lnSpc>
                <a:spcPct val="90000"/>
              </a:lnSpc>
              <a:spcBef>
                <a:spcPts val="1000"/>
              </a:spcBef>
              <a:spcAft>
                <a:spcPts val="0"/>
              </a:spcAft>
              <a:buClr>
                <a:schemeClr val="dk1"/>
              </a:buClr>
              <a:buSzPts val="1800"/>
              <a:buChar char="•"/>
            </a:pPr>
            <a:r>
              <a:rPr lang="pt" i="1" dirty="0"/>
              <a:t>Info-quiosques</a:t>
            </a:r>
            <a:endParaRPr i="1" dirty="0"/>
          </a:p>
        </p:txBody>
      </p:sp>
      <p:sp>
        <p:nvSpPr>
          <p:cNvPr id="239" name="Google Shape;239;p26"/>
          <p:cNvSpPr txBox="1">
            <a:spLocks noGrp="1"/>
          </p:cNvSpPr>
          <p:nvPr>
            <p:ph type="body" idx="2"/>
          </p:nvPr>
        </p:nvSpPr>
        <p:spPr>
          <a:xfrm>
            <a:off x="5715000" y="1825625"/>
            <a:ext cx="5638800" cy="4351338"/>
          </a:xfrm>
          <a:prstGeom prst="rect">
            <a:avLst/>
          </a:prstGeom>
          <a:noFill/>
          <a:ln>
            <a:noFill/>
          </a:ln>
        </p:spPr>
        <p:txBody>
          <a:bodyPr spcFirstLastPara="1" wrap="square" lIns="91425" tIns="45700" rIns="91425" bIns="45700" anchor="t" anchorCtr="0">
            <a:normAutofit lnSpcReduction="10000"/>
          </a:bodyPr>
          <a:lstStyle/>
          <a:p>
            <a:pPr marL="114300" lvl="0" indent="0" algn="l" rtl="0">
              <a:lnSpc>
                <a:spcPct val="90000"/>
              </a:lnSpc>
              <a:spcBef>
                <a:spcPts val="1000"/>
              </a:spcBef>
              <a:spcAft>
                <a:spcPts val="0"/>
              </a:spcAft>
              <a:buSzPts val="1800"/>
              <a:buNone/>
            </a:pPr>
            <a:r>
              <a:rPr lang="pt" sz="2400" dirty="0"/>
              <a:t>Os quiosques de informação começaram como uma ferramenta de informação nas cidades; consistem em ecrãs digitais inseridas em construções arquitetónicas leves, caixas, stands, etc. Geralmente exibem informações pré-instaladas sobre assuntos específicos e não estão conectadas à internet.</a:t>
            </a:r>
            <a:endParaRPr sz="2400" dirty="0"/>
          </a:p>
          <a:p>
            <a:pPr marL="114300" lvl="0" indent="0" algn="l" rtl="0">
              <a:lnSpc>
                <a:spcPct val="90000"/>
              </a:lnSpc>
              <a:spcBef>
                <a:spcPts val="1000"/>
              </a:spcBef>
              <a:spcAft>
                <a:spcPts val="0"/>
              </a:spcAft>
              <a:buSzPts val="1800"/>
              <a:buNone/>
            </a:pPr>
            <a:r>
              <a:rPr lang="pt" sz="2400" dirty="0"/>
              <a:t>São simples de usar (com botões ou ecrãs interativos) e adequados para conteúdos multimédia, mas são difíceis de manter e muitas vezes apresentam problemas e necessitam de manutenção regular.</a:t>
            </a:r>
            <a:endParaRPr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7"/>
          <p:cNvSpPr/>
          <p:nvPr/>
        </p:nvSpPr>
        <p:spPr>
          <a:xfrm>
            <a:off x="0" y="0"/>
            <a:ext cx="12192000" cy="936926"/>
          </a:xfrm>
          <a:prstGeom prst="rect">
            <a:avLst/>
          </a:prstGeom>
          <a:solidFill>
            <a:srgbClr val="132D2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Calibri"/>
              <a:ea typeface="Calibri"/>
              <a:cs typeface="Calibri"/>
              <a:sym typeface="Calibri"/>
            </a:endParaRPr>
          </a:p>
        </p:txBody>
      </p:sp>
      <p:pic>
        <p:nvPicPr>
          <p:cNvPr id="245" name="Google Shape;245;p27" descr="Logo, company name&#10;&#10;Description automatically generated"/>
          <p:cNvPicPr preferRelativeResize="0"/>
          <p:nvPr/>
        </p:nvPicPr>
        <p:blipFill rotWithShape="1">
          <a:blip r:embed="rId3">
            <a:alphaModFix/>
          </a:blip>
          <a:srcRect/>
          <a:stretch/>
        </p:blipFill>
        <p:spPr>
          <a:xfrm>
            <a:off x="-1" y="-1"/>
            <a:ext cx="936925" cy="936925"/>
          </a:xfrm>
          <a:prstGeom prst="rect">
            <a:avLst/>
          </a:prstGeom>
          <a:noFill/>
          <a:ln>
            <a:noFill/>
          </a:ln>
        </p:spPr>
      </p:pic>
      <p:sp>
        <p:nvSpPr>
          <p:cNvPr id="246" name="Google Shape;246;p27"/>
          <p:cNvSpPr txBox="1">
            <a:spLocks noGrp="1"/>
          </p:cNvSpPr>
          <p:nvPr>
            <p:ph type="title"/>
          </p:nvPr>
        </p:nvSpPr>
        <p:spPr>
          <a:xfrm>
            <a:off x="838200" y="65563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pt" sz="3600" b="1">
                <a:solidFill>
                  <a:srgbClr val="385623"/>
                </a:solidFill>
              </a:rPr>
              <a:t>5e2. Como fazer?</a:t>
            </a:r>
            <a:endParaRPr sz="3600" b="1">
              <a:solidFill>
                <a:srgbClr val="385623"/>
              </a:solidFill>
            </a:endParaRPr>
          </a:p>
        </p:txBody>
      </p:sp>
      <p:sp>
        <p:nvSpPr>
          <p:cNvPr id="247" name="Google Shape;247;p27"/>
          <p:cNvSpPr txBox="1">
            <a:spLocks noGrp="1"/>
          </p:cNvSpPr>
          <p:nvPr>
            <p:ph type="body" idx="1"/>
          </p:nvPr>
        </p:nvSpPr>
        <p:spPr>
          <a:xfrm>
            <a:off x="838200" y="1825625"/>
            <a:ext cx="4191000" cy="4351338"/>
          </a:xfrm>
          <a:prstGeom prst="rect">
            <a:avLst/>
          </a:prstGeom>
          <a:noFill/>
          <a:ln>
            <a:noFill/>
          </a:ln>
        </p:spPr>
        <p:txBody>
          <a:bodyPr spcFirstLastPara="1" wrap="square" lIns="91425" tIns="45700" rIns="91425" bIns="45700" anchor="ctr" anchorCtr="0">
            <a:normAutofit/>
          </a:bodyPr>
          <a:lstStyle/>
          <a:p>
            <a:pPr marL="457200" lvl="0" indent="-342900" algn="l" rtl="0">
              <a:lnSpc>
                <a:spcPct val="90000"/>
              </a:lnSpc>
              <a:spcBef>
                <a:spcPts val="1000"/>
              </a:spcBef>
              <a:spcAft>
                <a:spcPts val="0"/>
              </a:spcAft>
              <a:buClr>
                <a:schemeClr val="dk1"/>
              </a:buClr>
              <a:buSzPts val="1800"/>
              <a:buChar char="•"/>
            </a:pPr>
            <a:r>
              <a:rPr lang="pt" i="1"/>
              <a:t>Guias de áudio</a:t>
            </a:r>
            <a:endParaRPr/>
          </a:p>
        </p:txBody>
      </p:sp>
      <p:sp>
        <p:nvSpPr>
          <p:cNvPr id="248" name="Google Shape;248;p27"/>
          <p:cNvSpPr txBox="1">
            <a:spLocks noGrp="1"/>
          </p:cNvSpPr>
          <p:nvPr>
            <p:ph type="body" idx="2"/>
          </p:nvPr>
        </p:nvSpPr>
        <p:spPr>
          <a:xfrm>
            <a:off x="5715000" y="1825625"/>
            <a:ext cx="5638800" cy="4351338"/>
          </a:xfrm>
          <a:prstGeom prst="rect">
            <a:avLst/>
          </a:prstGeom>
          <a:noFill/>
          <a:ln>
            <a:noFill/>
          </a:ln>
        </p:spPr>
        <p:txBody>
          <a:bodyPr spcFirstLastPara="1" wrap="square" lIns="91425" tIns="45700" rIns="91425" bIns="45700" anchor="ctr" anchorCtr="0">
            <a:normAutofit/>
          </a:bodyPr>
          <a:lstStyle/>
          <a:p>
            <a:pPr marL="114300" lvl="0" indent="0" algn="l" rtl="0">
              <a:lnSpc>
                <a:spcPct val="90000"/>
              </a:lnSpc>
              <a:spcBef>
                <a:spcPts val="1000"/>
              </a:spcBef>
              <a:spcAft>
                <a:spcPts val="0"/>
              </a:spcAft>
              <a:buSzPts val="1800"/>
              <a:buNone/>
            </a:pPr>
            <a:r>
              <a:rPr lang="pt" sz="2400" dirty="0"/>
              <a:t>Os audioguias são os “concorrentes” imediatos dos guias turísticos, pois podem ser utilizados por visitantes individuais, pequenos grupos ou grupos maiores, tanto em espaços cobertos como abertos.</a:t>
            </a:r>
            <a:endParaRPr sz="2400" dirty="0"/>
          </a:p>
          <a:p>
            <a:pPr marL="114300" lvl="0" indent="0" algn="l" rtl="0">
              <a:lnSpc>
                <a:spcPct val="90000"/>
              </a:lnSpc>
              <a:spcBef>
                <a:spcPts val="1000"/>
              </a:spcBef>
              <a:spcAft>
                <a:spcPts val="0"/>
              </a:spcAft>
              <a:buSzPts val="1800"/>
              <a:buNone/>
            </a:pPr>
            <a:r>
              <a:rPr lang="pt" sz="2400" dirty="0"/>
              <a:t>O conteúdo é fornecido por meio de dispositivos especiais conetados a auriculares. Hoje em dia, os conteúdos também podem ser encontrados na forma de uma aplicação que os utilizadores podem descarregar para os seus telemóveis ou tablets.</a:t>
            </a:r>
            <a:endParaRPr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8"/>
          <p:cNvSpPr/>
          <p:nvPr/>
        </p:nvSpPr>
        <p:spPr>
          <a:xfrm>
            <a:off x="0" y="0"/>
            <a:ext cx="12192000" cy="936926"/>
          </a:xfrm>
          <a:prstGeom prst="rect">
            <a:avLst/>
          </a:prstGeom>
          <a:solidFill>
            <a:srgbClr val="132D2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Calibri"/>
              <a:ea typeface="Calibri"/>
              <a:cs typeface="Calibri"/>
              <a:sym typeface="Calibri"/>
            </a:endParaRPr>
          </a:p>
        </p:txBody>
      </p:sp>
      <p:pic>
        <p:nvPicPr>
          <p:cNvPr id="254" name="Google Shape;254;p28" descr="Logo, company name&#10;&#10;Description automatically generated"/>
          <p:cNvPicPr preferRelativeResize="0"/>
          <p:nvPr/>
        </p:nvPicPr>
        <p:blipFill rotWithShape="1">
          <a:blip r:embed="rId3">
            <a:alphaModFix/>
          </a:blip>
          <a:srcRect/>
          <a:stretch/>
        </p:blipFill>
        <p:spPr>
          <a:xfrm>
            <a:off x="-1" y="-1"/>
            <a:ext cx="936925" cy="936925"/>
          </a:xfrm>
          <a:prstGeom prst="rect">
            <a:avLst/>
          </a:prstGeom>
          <a:noFill/>
          <a:ln>
            <a:noFill/>
          </a:ln>
        </p:spPr>
      </p:pic>
      <p:sp>
        <p:nvSpPr>
          <p:cNvPr id="255" name="Google Shape;255;p28"/>
          <p:cNvSpPr txBox="1">
            <a:spLocks noGrp="1"/>
          </p:cNvSpPr>
          <p:nvPr>
            <p:ph type="title"/>
          </p:nvPr>
        </p:nvSpPr>
        <p:spPr>
          <a:xfrm>
            <a:off x="838200" y="65563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pt" sz="3600" b="1">
                <a:solidFill>
                  <a:srgbClr val="385623"/>
                </a:solidFill>
              </a:rPr>
              <a:t>5e3. Como fazer?</a:t>
            </a:r>
            <a:endParaRPr sz="3600" b="1">
              <a:solidFill>
                <a:srgbClr val="385623"/>
              </a:solidFill>
            </a:endParaRPr>
          </a:p>
        </p:txBody>
      </p:sp>
      <p:sp>
        <p:nvSpPr>
          <p:cNvPr id="256" name="Google Shape;256;p28"/>
          <p:cNvSpPr txBox="1">
            <a:spLocks noGrp="1"/>
          </p:cNvSpPr>
          <p:nvPr>
            <p:ph type="body" idx="1"/>
          </p:nvPr>
        </p:nvSpPr>
        <p:spPr>
          <a:xfrm>
            <a:off x="838200" y="1825625"/>
            <a:ext cx="4191000" cy="4351338"/>
          </a:xfrm>
          <a:prstGeom prst="rect">
            <a:avLst/>
          </a:prstGeom>
          <a:noFill/>
          <a:ln>
            <a:noFill/>
          </a:ln>
        </p:spPr>
        <p:txBody>
          <a:bodyPr spcFirstLastPara="1" wrap="square" lIns="91425" tIns="45700" rIns="91425" bIns="45700" anchor="ctr" anchorCtr="0">
            <a:normAutofit/>
          </a:bodyPr>
          <a:lstStyle/>
          <a:p>
            <a:pPr marL="457200" lvl="0" indent="-342900" algn="l" rtl="0">
              <a:lnSpc>
                <a:spcPct val="90000"/>
              </a:lnSpc>
              <a:spcBef>
                <a:spcPts val="1000"/>
              </a:spcBef>
              <a:spcAft>
                <a:spcPts val="0"/>
              </a:spcAft>
              <a:buClr>
                <a:schemeClr val="dk1"/>
              </a:buClr>
              <a:buSzPts val="1800"/>
              <a:buChar char="•"/>
            </a:pPr>
            <a:r>
              <a:rPr lang="pt" i="1"/>
              <a:t>Código QR</a:t>
            </a:r>
            <a:endParaRPr/>
          </a:p>
        </p:txBody>
      </p:sp>
      <p:sp>
        <p:nvSpPr>
          <p:cNvPr id="257" name="Google Shape;257;p28"/>
          <p:cNvSpPr txBox="1">
            <a:spLocks noGrp="1"/>
          </p:cNvSpPr>
          <p:nvPr>
            <p:ph type="body" idx="2"/>
          </p:nvPr>
        </p:nvSpPr>
        <p:spPr>
          <a:xfrm>
            <a:off x="5740399" y="1473200"/>
            <a:ext cx="6180667" cy="5384800"/>
          </a:xfrm>
          <a:prstGeom prst="rect">
            <a:avLst/>
          </a:prstGeom>
          <a:noFill/>
          <a:ln>
            <a:noFill/>
          </a:ln>
        </p:spPr>
        <p:txBody>
          <a:bodyPr spcFirstLastPara="1" wrap="square" lIns="91425" tIns="45700" rIns="91425" bIns="45700" anchor="ctr" anchorCtr="0">
            <a:normAutofit lnSpcReduction="10000"/>
          </a:bodyPr>
          <a:lstStyle/>
          <a:p>
            <a:pPr marL="114300" lvl="0" indent="0" algn="l" rtl="0">
              <a:lnSpc>
                <a:spcPct val="90000"/>
              </a:lnSpc>
              <a:spcBef>
                <a:spcPts val="1000"/>
              </a:spcBef>
              <a:spcAft>
                <a:spcPts val="0"/>
              </a:spcAft>
              <a:buSzPts val="1800"/>
              <a:buNone/>
            </a:pPr>
            <a:r>
              <a:rPr lang="pt" sz="2400" dirty="0"/>
              <a:t>O código QR é um código de barras bidimensional. As iniciais significam Resposta Rápida, que se refere ao tempo necessário para entregar as informações depois de digitalizadas com o dispositivo móvel.</a:t>
            </a:r>
            <a:endParaRPr sz="2400" dirty="0"/>
          </a:p>
          <a:p>
            <a:pPr marL="114300" lvl="0" indent="0" algn="l" rtl="0">
              <a:lnSpc>
                <a:spcPct val="90000"/>
              </a:lnSpc>
              <a:spcBef>
                <a:spcPts val="1000"/>
              </a:spcBef>
              <a:spcAft>
                <a:spcPts val="0"/>
              </a:spcAft>
              <a:buSzPts val="1800"/>
              <a:buNone/>
            </a:pPr>
            <a:r>
              <a:rPr lang="pt" sz="2400" dirty="0"/>
              <a:t>Foi desenvolvido pela empresa Denso Wave no Japão em 1994.</a:t>
            </a:r>
            <a:endParaRPr sz="2400" dirty="0"/>
          </a:p>
          <a:p>
            <a:pPr marL="114300" lvl="0" indent="0" algn="l" rtl="0">
              <a:lnSpc>
                <a:spcPct val="90000"/>
              </a:lnSpc>
              <a:spcBef>
                <a:spcPts val="1000"/>
              </a:spcBef>
              <a:spcAft>
                <a:spcPts val="0"/>
              </a:spcAft>
              <a:buSzPts val="1800"/>
              <a:buNone/>
            </a:pPr>
            <a:r>
              <a:rPr lang="pt" sz="2400" dirty="0"/>
              <a:t>Permite que a câmara de um telemóvel se transforme num scanner de código assim que uma aplicação é descarregada.</a:t>
            </a:r>
            <a:endParaRPr sz="2400" dirty="0"/>
          </a:p>
          <a:p>
            <a:pPr marL="114300" lvl="0" indent="0" algn="l" rtl="0">
              <a:lnSpc>
                <a:spcPct val="90000"/>
              </a:lnSpc>
              <a:spcBef>
                <a:spcPts val="1000"/>
              </a:spcBef>
              <a:spcAft>
                <a:spcPts val="0"/>
              </a:spcAft>
              <a:buSzPts val="1800"/>
              <a:buNone/>
            </a:pPr>
            <a:r>
              <a:rPr lang="pt" sz="2400" dirty="0"/>
              <a:t>Em seguida, esse código é transformado em conteúdo (ligado a um site da internet ou carregado de forma autônoma nm servidor).</a:t>
            </a:r>
            <a:endParaRPr sz="2400" dirty="0"/>
          </a:p>
          <a:p>
            <a:pPr marL="114300" lvl="0" indent="0" algn="l" rtl="0">
              <a:lnSpc>
                <a:spcPct val="90000"/>
              </a:lnSpc>
              <a:spcBef>
                <a:spcPts val="1000"/>
              </a:spcBef>
              <a:spcAft>
                <a:spcPts val="0"/>
              </a:spcAft>
              <a:buSzPts val="1800"/>
              <a:buNone/>
            </a:pPr>
            <a:r>
              <a:rPr lang="pt" sz="2400" dirty="0"/>
              <a:t>É o mais recente desenvolvimento, principalmente em rotas culturais.</a:t>
            </a:r>
            <a:endParaRPr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9"/>
          <p:cNvSpPr/>
          <p:nvPr/>
        </p:nvSpPr>
        <p:spPr>
          <a:xfrm>
            <a:off x="0" y="0"/>
            <a:ext cx="12192000" cy="936926"/>
          </a:xfrm>
          <a:prstGeom prst="rect">
            <a:avLst/>
          </a:prstGeom>
          <a:solidFill>
            <a:srgbClr val="132D2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Calibri"/>
              <a:ea typeface="Calibri"/>
              <a:cs typeface="Calibri"/>
              <a:sym typeface="Calibri"/>
            </a:endParaRPr>
          </a:p>
        </p:txBody>
      </p:sp>
      <p:pic>
        <p:nvPicPr>
          <p:cNvPr id="263" name="Google Shape;263;p29" descr="Logo, company name&#10;&#10;Description automatically generated"/>
          <p:cNvPicPr preferRelativeResize="0"/>
          <p:nvPr/>
        </p:nvPicPr>
        <p:blipFill rotWithShape="1">
          <a:blip r:embed="rId3">
            <a:alphaModFix/>
          </a:blip>
          <a:srcRect/>
          <a:stretch/>
        </p:blipFill>
        <p:spPr>
          <a:xfrm>
            <a:off x="-1" y="-1"/>
            <a:ext cx="936925" cy="936925"/>
          </a:xfrm>
          <a:prstGeom prst="rect">
            <a:avLst/>
          </a:prstGeom>
          <a:noFill/>
          <a:ln>
            <a:noFill/>
          </a:ln>
        </p:spPr>
      </p:pic>
      <p:sp>
        <p:nvSpPr>
          <p:cNvPr id="264" name="Google Shape;264;p29"/>
          <p:cNvSpPr txBox="1">
            <a:spLocks noGrp="1"/>
          </p:cNvSpPr>
          <p:nvPr>
            <p:ph type="title"/>
          </p:nvPr>
        </p:nvSpPr>
        <p:spPr>
          <a:xfrm>
            <a:off x="838200" y="65563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pt" sz="3600" b="1">
                <a:solidFill>
                  <a:srgbClr val="385623"/>
                </a:solidFill>
              </a:rPr>
              <a:t>5e4. Como fazer?</a:t>
            </a:r>
            <a:endParaRPr sz="3600" b="1">
              <a:solidFill>
                <a:srgbClr val="385623"/>
              </a:solidFill>
            </a:endParaRPr>
          </a:p>
        </p:txBody>
      </p:sp>
      <p:sp>
        <p:nvSpPr>
          <p:cNvPr id="265" name="Google Shape;265;p29"/>
          <p:cNvSpPr txBox="1">
            <a:spLocks noGrp="1"/>
          </p:cNvSpPr>
          <p:nvPr>
            <p:ph type="body" idx="1"/>
          </p:nvPr>
        </p:nvSpPr>
        <p:spPr>
          <a:xfrm>
            <a:off x="838200" y="1825625"/>
            <a:ext cx="4191000" cy="4351338"/>
          </a:xfrm>
          <a:prstGeom prst="rect">
            <a:avLst/>
          </a:prstGeom>
          <a:noFill/>
          <a:ln>
            <a:noFill/>
          </a:ln>
        </p:spPr>
        <p:txBody>
          <a:bodyPr spcFirstLastPara="1" wrap="square" lIns="91425" tIns="45700" rIns="91425" bIns="45700" anchor="ctr" anchorCtr="0">
            <a:normAutofit/>
          </a:bodyPr>
          <a:lstStyle/>
          <a:p>
            <a:pPr marL="457200" lvl="0" indent="-342900" algn="l" rtl="0">
              <a:lnSpc>
                <a:spcPct val="90000"/>
              </a:lnSpc>
              <a:spcBef>
                <a:spcPts val="1000"/>
              </a:spcBef>
              <a:spcAft>
                <a:spcPts val="0"/>
              </a:spcAft>
              <a:buClr>
                <a:schemeClr val="dk1"/>
              </a:buClr>
              <a:buSzPts val="1800"/>
              <a:buChar char="•"/>
            </a:pPr>
            <a:r>
              <a:rPr lang="pt" i="1" dirty="0"/>
              <a:t>Aplicação móvel</a:t>
            </a:r>
            <a:endParaRPr i="1" dirty="0"/>
          </a:p>
        </p:txBody>
      </p:sp>
      <p:sp>
        <p:nvSpPr>
          <p:cNvPr id="266" name="Google Shape;266;p29"/>
          <p:cNvSpPr txBox="1">
            <a:spLocks noGrp="1"/>
          </p:cNvSpPr>
          <p:nvPr>
            <p:ph type="body" idx="2"/>
          </p:nvPr>
        </p:nvSpPr>
        <p:spPr>
          <a:xfrm>
            <a:off x="5715000" y="1825625"/>
            <a:ext cx="5638800" cy="4351338"/>
          </a:xfrm>
          <a:prstGeom prst="rect">
            <a:avLst/>
          </a:prstGeom>
          <a:noFill/>
          <a:ln>
            <a:noFill/>
          </a:ln>
        </p:spPr>
        <p:txBody>
          <a:bodyPr spcFirstLastPara="1" wrap="square" lIns="91425" tIns="45700" rIns="91425" bIns="45700" anchor="ctr" anchorCtr="0">
            <a:normAutofit/>
          </a:bodyPr>
          <a:lstStyle/>
          <a:p>
            <a:pPr marL="114300" lvl="0" indent="0" algn="l" rtl="0">
              <a:lnSpc>
                <a:spcPct val="90000"/>
              </a:lnSpc>
              <a:spcBef>
                <a:spcPts val="1000"/>
              </a:spcBef>
              <a:spcAft>
                <a:spcPts val="0"/>
              </a:spcAft>
              <a:buSzPts val="1800"/>
              <a:buNone/>
            </a:pPr>
            <a:r>
              <a:rPr lang="pt" sz="2400" dirty="0"/>
              <a:t>A expansão da utilização de tablets e smartphones permitiu a criação de aplicações para valorização do património cultural e para guias turísticos mais personalizados e interativos.</a:t>
            </a:r>
            <a:endParaRPr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3"/>
          <p:cNvSpPr/>
          <p:nvPr/>
        </p:nvSpPr>
        <p:spPr>
          <a:xfrm>
            <a:off x="0" y="0"/>
            <a:ext cx="12192000" cy="936926"/>
          </a:xfrm>
          <a:prstGeom prst="rect">
            <a:avLst/>
          </a:prstGeom>
          <a:solidFill>
            <a:srgbClr val="132D2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Calibri"/>
              <a:ea typeface="Calibri"/>
              <a:cs typeface="Calibri"/>
              <a:sym typeface="Calibri"/>
            </a:endParaRPr>
          </a:p>
        </p:txBody>
      </p:sp>
      <p:grpSp>
        <p:nvGrpSpPr>
          <p:cNvPr id="92" name="Google Shape;92;p13"/>
          <p:cNvGrpSpPr/>
          <p:nvPr/>
        </p:nvGrpSpPr>
        <p:grpSpPr>
          <a:xfrm>
            <a:off x="4810854" y="2030199"/>
            <a:ext cx="6805918" cy="2922800"/>
            <a:chOff x="1" y="1738"/>
            <a:chExt cx="6805916" cy="2922800"/>
          </a:xfrm>
        </p:grpSpPr>
        <p:sp>
          <p:nvSpPr>
            <p:cNvPr id="93" name="Google Shape;93;p13"/>
            <p:cNvSpPr/>
            <p:nvPr/>
          </p:nvSpPr>
          <p:spPr>
            <a:xfrm rot="5400000">
              <a:off x="-99956" y="101694"/>
              <a:ext cx="666376" cy="466463"/>
            </a:xfrm>
            <a:prstGeom prst="chevron">
              <a:avLst>
                <a:gd name="adj" fmla="val 50000"/>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3"/>
            <p:cNvSpPr txBox="1"/>
            <p:nvPr/>
          </p:nvSpPr>
          <p:spPr>
            <a:xfrm>
              <a:off x="1" y="234970"/>
              <a:ext cx="466463" cy="199913"/>
            </a:xfrm>
            <a:prstGeom prst="rect">
              <a:avLst/>
            </a:prstGeom>
            <a:noFill/>
            <a:ln>
              <a:noFill/>
            </a:ln>
          </p:spPr>
          <p:txBody>
            <a:bodyPr spcFirstLastPara="1" wrap="square" lIns="8250" tIns="8250" rIns="8250" bIns="8250"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pt" sz="1300" b="0" i="0" u="none" strike="noStrike" cap="none">
                  <a:solidFill>
                    <a:schemeClr val="lt1"/>
                  </a:solidFill>
                  <a:latin typeface="Calibri"/>
                  <a:ea typeface="Calibri"/>
                  <a:cs typeface="Calibri"/>
                  <a:sym typeface="Calibri"/>
                </a:rPr>
                <a:t>1</a:t>
              </a:r>
              <a:endParaRPr sz="1300" b="0" i="0" u="none" strike="noStrike" cap="none">
                <a:solidFill>
                  <a:schemeClr val="lt1"/>
                </a:solidFill>
                <a:latin typeface="Calibri"/>
                <a:ea typeface="Calibri"/>
                <a:cs typeface="Calibri"/>
                <a:sym typeface="Calibri"/>
              </a:endParaRPr>
            </a:p>
          </p:txBody>
        </p:sp>
        <p:sp>
          <p:nvSpPr>
            <p:cNvPr id="95" name="Google Shape;95;p13"/>
            <p:cNvSpPr/>
            <p:nvPr/>
          </p:nvSpPr>
          <p:spPr>
            <a:xfrm rot="5400000">
              <a:off x="3419618" y="-2951416"/>
              <a:ext cx="433144" cy="6339454"/>
            </a:xfrm>
            <a:prstGeom prst="round2SameRect">
              <a:avLst>
                <a:gd name="adj1" fmla="val 16667"/>
                <a:gd name="adj2" fmla="val 0"/>
              </a:avLst>
            </a:prstGeom>
            <a:solidFill>
              <a:schemeClr val="lt2">
                <a:alpha val="89019"/>
              </a:schemeClr>
            </a:solidFill>
            <a:ln w="1270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3"/>
            <p:cNvSpPr txBox="1"/>
            <p:nvPr/>
          </p:nvSpPr>
          <p:spPr>
            <a:xfrm>
              <a:off x="466463" y="22883"/>
              <a:ext cx="6318310" cy="390856"/>
            </a:xfrm>
            <a:prstGeom prst="rect">
              <a:avLst/>
            </a:prstGeom>
            <a:noFill/>
            <a:ln>
              <a:noFill/>
            </a:ln>
          </p:spPr>
          <p:txBody>
            <a:bodyPr spcFirstLastPara="1" wrap="square" lIns="128000" tIns="11425" rIns="11425" bIns="11425" anchor="ctr" anchorCtr="0">
              <a:noAutofit/>
            </a:bodyPr>
            <a:lstStyle/>
            <a:p>
              <a:pPr marL="171450" marR="0" lvl="1" indent="-171450" algn="l" rtl="0">
                <a:lnSpc>
                  <a:spcPct val="90000"/>
                </a:lnSpc>
                <a:spcBef>
                  <a:spcPts val="0"/>
                </a:spcBef>
                <a:spcAft>
                  <a:spcPts val="0"/>
                </a:spcAft>
                <a:buClr>
                  <a:srgbClr val="000000"/>
                </a:buClr>
                <a:buSzPts val="1800"/>
                <a:buFont typeface="Arial"/>
                <a:buNone/>
              </a:pPr>
              <a:r>
                <a:rPr lang="pt" sz="1800" b="1" i="0" u="none" strike="noStrike" cap="none" dirty="0">
                  <a:solidFill>
                    <a:schemeClr val="dk1"/>
                  </a:solidFill>
                  <a:latin typeface="Calibri"/>
                  <a:ea typeface="Calibri"/>
                  <a:cs typeface="Calibri"/>
                  <a:sym typeface="Calibri"/>
                </a:rPr>
                <a:t>De que se trata?</a:t>
              </a:r>
              <a:endParaRPr sz="1800" b="1" i="0" u="none" strike="noStrike" cap="none" dirty="0">
                <a:solidFill>
                  <a:schemeClr val="dk1"/>
                </a:solidFill>
                <a:latin typeface="Calibri"/>
                <a:ea typeface="Calibri"/>
                <a:cs typeface="Calibri"/>
                <a:sym typeface="Calibri"/>
              </a:endParaRPr>
            </a:p>
          </p:txBody>
        </p:sp>
        <p:sp>
          <p:nvSpPr>
            <p:cNvPr id="97" name="Google Shape;97;p13"/>
            <p:cNvSpPr/>
            <p:nvPr/>
          </p:nvSpPr>
          <p:spPr>
            <a:xfrm rot="5400000">
              <a:off x="-99956" y="665800"/>
              <a:ext cx="666376" cy="466463"/>
            </a:xfrm>
            <a:prstGeom prst="chevron">
              <a:avLst>
                <a:gd name="adj" fmla="val 50000"/>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13"/>
            <p:cNvSpPr txBox="1"/>
            <p:nvPr/>
          </p:nvSpPr>
          <p:spPr>
            <a:xfrm>
              <a:off x="1" y="799076"/>
              <a:ext cx="466463" cy="199913"/>
            </a:xfrm>
            <a:prstGeom prst="rect">
              <a:avLst/>
            </a:prstGeom>
            <a:noFill/>
            <a:ln>
              <a:noFill/>
            </a:ln>
          </p:spPr>
          <p:txBody>
            <a:bodyPr spcFirstLastPara="1" wrap="square" lIns="8250" tIns="8250" rIns="8250" bIns="8250"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pt" sz="1300" b="0" i="0" u="none" strike="noStrike" cap="none">
                  <a:solidFill>
                    <a:schemeClr val="lt1"/>
                  </a:solidFill>
                  <a:latin typeface="Calibri"/>
                  <a:ea typeface="Calibri"/>
                  <a:cs typeface="Calibri"/>
                  <a:sym typeface="Calibri"/>
                </a:rPr>
                <a:t>2</a:t>
              </a:r>
              <a:endParaRPr sz="1300" b="0" i="0" u="none" strike="noStrike" cap="none">
                <a:solidFill>
                  <a:schemeClr val="lt1"/>
                </a:solidFill>
                <a:latin typeface="Calibri"/>
                <a:ea typeface="Calibri"/>
                <a:cs typeface="Calibri"/>
                <a:sym typeface="Calibri"/>
              </a:endParaRPr>
            </a:p>
          </p:txBody>
        </p:sp>
        <p:sp>
          <p:nvSpPr>
            <p:cNvPr id="99" name="Google Shape;99;p13"/>
            <p:cNvSpPr/>
            <p:nvPr/>
          </p:nvSpPr>
          <p:spPr>
            <a:xfrm rot="5400000">
              <a:off x="3419618" y="-2387310"/>
              <a:ext cx="433144" cy="6339454"/>
            </a:xfrm>
            <a:prstGeom prst="round2SameRect">
              <a:avLst>
                <a:gd name="adj1" fmla="val 16667"/>
                <a:gd name="adj2" fmla="val 0"/>
              </a:avLst>
            </a:prstGeom>
            <a:solidFill>
              <a:schemeClr val="lt2">
                <a:alpha val="89019"/>
              </a:schemeClr>
            </a:solidFill>
            <a:ln w="1270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3"/>
            <p:cNvSpPr txBox="1"/>
            <p:nvPr/>
          </p:nvSpPr>
          <p:spPr>
            <a:xfrm>
              <a:off x="466463" y="586989"/>
              <a:ext cx="6318310" cy="390856"/>
            </a:xfrm>
            <a:prstGeom prst="rect">
              <a:avLst/>
            </a:prstGeom>
            <a:noFill/>
            <a:ln>
              <a:noFill/>
            </a:ln>
          </p:spPr>
          <p:txBody>
            <a:bodyPr spcFirstLastPara="1" wrap="square" lIns="128000" tIns="11425" rIns="11425" bIns="11425" anchor="ctr" anchorCtr="0">
              <a:noAutofit/>
            </a:bodyPr>
            <a:lstStyle/>
            <a:p>
              <a:pPr marL="171450" marR="0" lvl="1" indent="-171450" algn="l" rtl="0">
                <a:lnSpc>
                  <a:spcPct val="90000"/>
                </a:lnSpc>
                <a:spcBef>
                  <a:spcPts val="0"/>
                </a:spcBef>
                <a:spcAft>
                  <a:spcPts val="0"/>
                </a:spcAft>
                <a:buClr>
                  <a:schemeClr val="dk1"/>
                </a:buClr>
                <a:buSzPts val="1800"/>
                <a:buFont typeface="Arial"/>
                <a:buNone/>
              </a:pPr>
              <a:r>
                <a:rPr lang="pt" sz="1800" b="1" i="0" u="none" strike="noStrike" cap="none" dirty="0">
                  <a:solidFill>
                    <a:schemeClr val="dk1"/>
                  </a:solidFill>
                  <a:latin typeface="Calibri"/>
                  <a:ea typeface="Calibri"/>
                  <a:cs typeface="Calibri"/>
                  <a:sym typeface="Calibri"/>
                </a:rPr>
                <a:t>Por que é importante?</a:t>
              </a:r>
              <a:endParaRPr sz="1800" b="1" i="0" u="none" strike="noStrike" cap="none" dirty="0">
                <a:solidFill>
                  <a:schemeClr val="dk1"/>
                </a:solidFill>
                <a:latin typeface="Calibri"/>
                <a:ea typeface="Calibri"/>
                <a:cs typeface="Calibri"/>
                <a:sym typeface="Calibri"/>
              </a:endParaRPr>
            </a:p>
          </p:txBody>
        </p:sp>
        <p:sp>
          <p:nvSpPr>
            <p:cNvPr id="101" name="Google Shape;101;p13"/>
            <p:cNvSpPr/>
            <p:nvPr/>
          </p:nvSpPr>
          <p:spPr>
            <a:xfrm rot="5400000">
              <a:off x="-99956" y="1229906"/>
              <a:ext cx="666376" cy="466463"/>
            </a:xfrm>
            <a:prstGeom prst="chevron">
              <a:avLst>
                <a:gd name="adj" fmla="val 50000"/>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3"/>
            <p:cNvSpPr txBox="1"/>
            <p:nvPr/>
          </p:nvSpPr>
          <p:spPr>
            <a:xfrm>
              <a:off x="1" y="1363182"/>
              <a:ext cx="466463" cy="199913"/>
            </a:xfrm>
            <a:prstGeom prst="rect">
              <a:avLst/>
            </a:prstGeom>
            <a:noFill/>
            <a:ln>
              <a:noFill/>
            </a:ln>
          </p:spPr>
          <p:txBody>
            <a:bodyPr spcFirstLastPara="1" wrap="square" lIns="8250" tIns="8250" rIns="8250" bIns="8250"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pt" sz="1300" b="0" i="0" u="none" strike="noStrike" cap="none">
                  <a:solidFill>
                    <a:schemeClr val="lt1"/>
                  </a:solidFill>
                  <a:latin typeface="Calibri"/>
                  <a:ea typeface="Calibri"/>
                  <a:cs typeface="Calibri"/>
                  <a:sym typeface="Calibri"/>
                </a:rPr>
                <a:t>3</a:t>
              </a:r>
              <a:endParaRPr sz="1300" b="0" i="0" u="none" strike="noStrike" cap="none">
                <a:solidFill>
                  <a:schemeClr val="lt1"/>
                </a:solidFill>
                <a:latin typeface="Calibri"/>
                <a:ea typeface="Calibri"/>
                <a:cs typeface="Calibri"/>
                <a:sym typeface="Calibri"/>
              </a:endParaRPr>
            </a:p>
          </p:txBody>
        </p:sp>
        <p:sp>
          <p:nvSpPr>
            <p:cNvPr id="103" name="Google Shape;103;p13"/>
            <p:cNvSpPr/>
            <p:nvPr/>
          </p:nvSpPr>
          <p:spPr>
            <a:xfrm rot="5400000">
              <a:off x="3419618" y="-1823204"/>
              <a:ext cx="433144" cy="6339454"/>
            </a:xfrm>
            <a:prstGeom prst="round2SameRect">
              <a:avLst>
                <a:gd name="adj1" fmla="val 16667"/>
                <a:gd name="adj2" fmla="val 0"/>
              </a:avLst>
            </a:prstGeom>
            <a:solidFill>
              <a:schemeClr val="lt2">
                <a:alpha val="89019"/>
              </a:schemeClr>
            </a:solidFill>
            <a:ln w="1270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13"/>
            <p:cNvSpPr txBox="1"/>
            <p:nvPr/>
          </p:nvSpPr>
          <p:spPr>
            <a:xfrm>
              <a:off x="466463" y="1151095"/>
              <a:ext cx="6318310" cy="390856"/>
            </a:xfrm>
            <a:prstGeom prst="rect">
              <a:avLst/>
            </a:prstGeom>
            <a:noFill/>
            <a:ln>
              <a:noFill/>
            </a:ln>
          </p:spPr>
          <p:txBody>
            <a:bodyPr spcFirstLastPara="1" wrap="square" lIns="128000" tIns="11425" rIns="11425" bIns="11425"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pt" sz="1800" b="1" i="0" u="none" strike="noStrike" cap="none">
                  <a:solidFill>
                    <a:schemeClr val="dk1"/>
                  </a:solidFill>
                  <a:latin typeface="Calibri"/>
                  <a:ea typeface="Calibri"/>
                  <a:cs typeface="Calibri"/>
                  <a:sym typeface="Calibri"/>
                </a:rPr>
                <a:t>Itinerários</a:t>
              </a:r>
              <a:endParaRPr sz="1800" b="1" i="0" u="none" strike="noStrike" cap="none">
                <a:solidFill>
                  <a:schemeClr val="dk1"/>
                </a:solidFill>
                <a:latin typeface="Calibri"/>
                <a:ea typeface="Calibri"/>
                <a:cs typeface="Calibri"/>
                <a:sym typeface="Calibri"/>
              </a:endParaRPr>
            </a:p>
          </p:txBody>
        </p:sp>
        <p:sp>
          <p:nvSpPr>
            <p:cNvPr id="105" name="Google Shape;105;p13"/>
            <p:cNvSpPr/>
            <p:nvPr/>
          </p:nvSpPr>
          <p:spPr>
            <a:xfrm rot="5400000">
              <a:off x="-99956" y="1794012"/>
              <a:ext cx="666376" cy="466463"/>
            </a:xfrm>
            <a:prstGeom prst="chevron">
              <a:avLst>
                <a:gd name="adj" fmla="val 50000"/>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13"/>
            <p:cNvSpPr txBox="1"/>
            <p:nvPr/>
          </p:nvSpPr>
          <p:spPr>
            <a:xfrm>
              <a:off x="1" y="1927288"/>
              <a:ext cx="466463" cy="199913"/>
            </a:xfrm>
            <a:prstGeom prst="rect">
              <a:avLst/>
            </a:prstGeom>
            <a:noFill/>
            <a:ln>
              <a:noFill/>
            </a:ln>
          </p:spPr>
          <p:txBody>
            <a:bodyPr spcFirstLastPara="1" wrap="square" lIns="8250" tIns="8250" rIns="8250" bIns="8250"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pt" sz="1300" b="0" i="0" u="none" strike="noStrike" cap="none">
                  <a:solidFill>
                    <a:schemeClr val="lt1"/>
                  </a:solidFill>
                  <a:latin typeface="Calibri"/>
                  <a:ea typeface="Calibri"/>
                  <a:cs typeface="Calibri"/>
                  <a:sym typeface="Calibri"/>
                </a:rPr>
                <a:t>4</a:t>
              </a:r>
              <a:endParaRPr sz="1300" b="0" i="0" u="none" strike="noStrike" cap="none">
                <a:solidFill>
                  <a:schemeClr val="lt1"/>
                </a:solidFill>
                <a:latin typeface="Calibri"/>
                <a:ea typeface="Calibri"/>
                <a:cs typeface="Calibri"/>
                <a:sym typeface="Calibri"/>
              </a:endParaRPr>
            </a:p>
          </p:txBody>
        </p:sp>
        <p:sp>
          <p:nvSpPr>
            <p:cNvPr id="107" name="Google Shape;107;p13"/>
            <p:cNvSpPr txBox="1"/>
            <p:nvPr/>
          </p:nvSpPr>
          <p:spPr>
            <a:xfrm>
              <a:off x="466463" y="1771682"/>
              <a:ext cx="6318310" cy="390856"/>
            </a:xfrm>
            <a:prstGeom prst="rect">
              <a:avLst/>
            </a:prstGeom>
            <a:noFill/>
            <a:ln>
              <a:noFill/>
            </a:ln>
          </p:spPr>
          <p:txBody>
            <a:bodyPr spcFirstLastPara="1" wrap="square" lIns="128000" tIns="11425" rIns="11425" bIns="11425" anchor="ctr" anchorCtr="0">
              <a:noAutofit/>
            </a:bodyPr>
            <a:lstStyle/>
            <a:p>
              <a:pPr marL="171450" marR="0" lvl="1" indent="-171450" algn="l" rtl="0">
                <a:lnSpc>
                  <a:spcPct val="90000"/>
                </a:lnSpc>
                <a:spcBef>
                  <a:spcPts val="0"/>
                </a:spcBef>
                <a:spcAft>
                  <a:spcPts val="0"/>
                </a:spcAft>
                <a:buClr>
                  <a:schemeClr val="dk1"/>
                </a:buClr>
                <a:buSzPts val="1800"/>
                <a:buFont typeface="Calibri"/>
                <a:buNone/>
              </a:pPr>
              <a:endParaRPr sz="1800" b="1" i="0" u="none" strike="noStrike" cap="none">
                <a:solidFill>
                  <a:schemeClr val="dk1"/>
                </a:solidFill>
                <a:latin typeface="Calibri"/>
                <a:ea typeface="Calibri"/>
                <a:cs typeface="Calibri"/>
                <a:sym typeface="Calibri"/>
              </a:endParaRPr>
            </a:p>
          </p:txBody>
        </p:sp>
        <p:sp>
          <p:nvSpPr>
            <p:cNvPr id="108" name="Google Shape;108;p13"/>
            <p:cNvSpPr/>
            <p:nvPr/>
          </p:nvSpPr>
          <p:spPr>
            <a:xfrm rot="5400000">
              <a:off x="-99956" y="2358118"/>
              <a:ext cx="666376" cy="466463"/>
            </a:xfrm>
            <a:prstGeom prst="chevron">
              <a:avLst>
                <a:gd name="adj" fmla="val 50000"/>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13"/>
            <p:cNvSpPr txBox="1"/>
            <p:nvPr/>
          </p:nvSpPr>
          <p:spPr>
            <a:xfrm>
              <a:off x="1" y="2491394"/>
              <a:ext cx="466463" cy="199913"/>
            </a:xfrm>
            <a:prstGeom prst="rect">
              <a:avLst/>
            </a:prstGeom>
            <a:noFill/>
            <a:ln>
              <a:noFill/>
            </a:ln>
          </p:spPr>
          <p:txBody>
            <a:bodyPr spcFirstLastPara="1" wrap="square" lIns="8250" tIns="8250" rIns="8250" bIns="8250"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pt" sz="1300" b="0" i="0" u="none" strike="noStrike" cap="none">
                  <a:solidFill>
                    <a:schemeClr val="lt1"/>
                  </a:solidFill>
                  <a:latin typeface="Calibri"/>
                  <a:ea typeface="Calibri"/>
                  <a:cs typeface="Calibri"/>
                  <a:sym typeface="Calibri"/>
                </a:rPr>
                <a:t>5</a:t>
              </a:r>
              <a:endParaRPr sz="1300" b="0" i="0" u="none" strike="noStrike" cap="none">
                <a:solidFill>
                  <a:schemeClr val="lt1"/>
                </a:solidFill>
                <a:latin typeface="Calibri"/>
                <a:ea typeface="Calibri"/>
                <a:cs typeface="Calibri"/>
                <a:sym typeface="Calibri"/>
              </a:endParaRPr>
            </a:p>
          </p:txBody>
        </p:sp>
      </p:grpSp>
      <p:sp>
        <p:nvSpPr>
          <p:cNvPr id="110" name="Google Shape;110;p13"/>
          <p:cNvSpPr txBox="1"/>
          <p:nvPr/>
        </p:nvSpPr>
        <p:spPr>
          <a:xfrm>
            <a:off x="293732" y="2295982"/>
            <a:ext cx="4260900"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pt" sz="3600" b="1" i="0" u="none" strike="noStrike" cap="none" dirty="0">
                <a:solidFill>
                  <a:srgbClr val="385623"/>
                </a:solidFill>
                <a:latin typeface="Calibri"/>
                <a:ea typeface="Calibri"/>
                <a:cs typeface="Calibri"/>
                <a:sym typeface="Calibri"/>
              </a:rPr>
              <a:t>Património Cultural Local e Novas Tecnologias</a:t>
            </a:r>
            <a:endParaRPr sz="2800" b="0" i="0" u="none" strike="noStrike" cap="none" dirty="0">
              <a:solidFill>
                <a:schemeClr val="dk1"/>
              </a:solidFill>
              <a:latin typeface="Calibri"/>
              <a:ea typeface="Calibri"/>
              <a:cs typeface="Calibri"/>
              <a:sym typeface="Calibri"/>
            </a:endParaRPr>
          </a:p>
        </p:txBody>
      </p:sp>
      <p:pic>
        <p:nvPicPr>
          <p:cNvPr id="111" name="Google Shape;111;p13" descr="Logo, company name&#10;&#10;Description automatically generated"/>
          <p:cNvPicPr preferRelativeResize="0"/>
          <p:nvPr/>
        </p:nvPicPr>
        <p:blipFill rotWithShape="1">
          <a:blip r:embed="rId3">
            <a:alphaModFix/>
          </a:blip>
          <a:srcRect/>
          <a:stretch/>
        </p:blipFill>
        <p:spPr>
          <a:xfrm>
            <a:off x="-1" y="-1"/>
            <a:ext cx="936925" cy="936925"/>
          </a:xfrm>
          <a:prstGeom prst="rect">
            <a:avLst/>
          </a:prstGeom>
          <a:noFill/>
          <a:ln>
            <a:noFill/>
          </a:ln>
        </p:spPr>
      </p:pic>
      <p:sp>
        <p:nvSpPr>
          <p:cNvPr id="112" name="Google Shape;112;p13"/>
          <p:cNvSpPr/>
          <p:nvPr/>
        </p:nvSpPr>
        <p:spPr>
          <a:xfrm>
            <a:off x="5257800" y="3754904"/>
            <a:ext cx="6358973" cy="436096"/>
          </a:xfrm>
          <a:prstGeom prst="roundRect">
            <a:avLst>
              <a:gd name="adj" fmla="val 16667"/>
            </a:avLst>
          </a:prstGeom>
          <a:solidFill>
            <a:schemeClr val="lt2">
              <a:alpha val="89019"/>
            </a:schemeClr>
          </a:solidFill>
          <a:ln w="1270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pt" sz="1800" b="1" i="0" u="none" strike="noStrike" cap="none">
                <a:solidFill>
                  <a:srgbClr val="000000"/>
                </a:solidFill>
                <a:latin typeface="Calibri"/>
                <a:ea typeface="Calibri"/>
                <a:cs typeface="Calibri"/>
                <a:sym typeface="Calibri"/>
              </a:rPr>
              <a:t>Memória</a:t>
            </a:r>
            <a:endParaRPr sz="1400" b="0" i="0" u="none" strike="noStrike" cap="none">
              <a:solidFill>
                <a:srgbClr val="000000"/>
              </a:solidFill>
              <a:latin typeface="Arial"/>
              <a:ea typeface="Arial"/>
              <a:cs typeface="Arial"/>
              <a:sym typeface="Arial"/>
            </a:endParaRPr>
          </a:p>
        </p:txBody>
      </p:sp>
      <p:sp>
        <p:nvSpPr>
          <p:cNvPr id="113" name="Google Shape;113;p13"/>
          <p:cNvSpPr/>
          <p:nvPr/>
        </p:nvSpPr>
        <p:spPr>
          <a:xfrm>
            <a:off x="5288412" y="4285488"/>
            <a:ext cx="6339455" cy="438912"/>
          </a:xfrm>
          <a:prstGeom prst="roundRect">
            <a:avLst>
              <a:gd name="adj" fmla="val 16667"/>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pt" sz="1800" b="1" i="0" u="none" strike="noStrike" cap="none">
                <a:solidFill>
                  <a:srgbClr val="000000"/>
                </a:solidFill>
                <a:latin typeface="Calibri"/>
                <a:ea typeface="Calibri"/>
                <a:cs typeface="Calibri"/>
                <a:sym typeface="Calibri"/>
              </a:rPr>
              <a:t>Como fazer?</a:t>
            </a:r>
            <a:endParaRPr sz="1800" b="1" i="0" u="none" strike="noStrike" cap="non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4"/>
          <p:cNvSpPr/>
          <p:nvPr/>
        </p:nvSpPr>
        <p:spPr>
          <a:xfrm>
            <a:off x="0" y="0"/>
            <a:ext cx="12192000" cy="936926"/>
          </a:xfrm>
          <a:prstGeom prst="rect">
            <a:avLst/>
          </a:prstGeom>
          <a:solidFill>
            <a:srgbClr val="132D2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Calibri"/>
              <a:ea typeface="Calibri"/>
              <a:cs typeface="Calibri"/>
              <a:sym typeface="Calibri"/>
            </a:endParaRPr>
          </a:p>
        </p:txBody>
      </p:sp>
      <p:sp>
        <p:nvSpPr>
          <p:cNvPr id="119" name="Google Shape;119;p14"/>
          <p:cNvSpPr txBox="1"/>
          <p:nvPr/>
        </p:nvSpPr>
        <p:spPr>
          <a:xfrm>
            <a:off x="293732" y="3276600"/>
            <a:ext cx="42609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pt" sz="3600" b="1" i="0" u="none" strike="noStrike" cap="none" dirty="0">
                <a:solidFill>
                  <a:srgbClr val="385623"/>
                </a:solidFill>
                <a:latin typeface="Calibri"/>
                <a:ea typeface="Calibri"/>
                <a:cs typeface="Calibri"/>
                <a:sym typeface="Calibri"/>
              </a:rPr>
              <a:t>1. De que se trata?</a:t>
            </a:r>
            <a:endParaRPr sz="2800" b="0" i="0" u="none" strike="noStrike" cap="none" dirty="0">
              <a:solidFill>
                <a:schemeClr val="dk1"/>
              </a:solidFill>
              <a:latin typeface="Calibri"/>
              <a:ea typeface="Calibri"/>
              <a:cs typeface="Calibri"/>
              <a:sym typeface="Calibri"/>
            </a:endParaRPr>
          </a:p>
        </p:txBody>
      </p:sp>
      <p:sp>
        <p:nvSpPr>
          <p:cNvPr id="120" name="Google Shape;120;p14"/>
          <p:cNvSpPr txBox="1"/>
          <p:nvPr/>
        </p:nvSpPr>
        <p:spPr>
          <a:xfrm>
            <a:off x="5100900" y="2209800"/>
            <a:ext cx="6100500" cy="37856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pt" sz="2400" b="0" i="0" u="none" strike="noStrike" cap="none" dirty="0">
                <a:solidFill>
                  <a:schemeClr val="dk1"/>
                </a:solidFill>
                <a:latin typeface="Calibri"/>
                <a:ea typeface="Calibri"/>
                <a:cs typeface="Calibri"/>
                <a:sym typeface="Calibri"/>
              </a:rPr>
              <a:t>A Internet, bem como outras redes sociais e aplicações, podem servir os empreendedores rurais tanto no seu esforço para descobrir mais sobre o seu património (por exemplo, procurando online exposições de museus, que estejam ligadas a sítios arqueológicos na sua região), bem como para valorizarem o seu próprio património para além dos limites locais (através de redes sociais, páginas web e outras aplicações)</a:t>
            </a:r>
            <a:endParaRPr sz="2400" b="0" i="0" u="none" strike="noStrike" cap="none" dirty="0">
              <a:solidFill>
                <a:schemeClr val="dk1"/>
              </a:solidFill>
              <a:latin typeface="Calibri"/>
              <a:ea typeface="Calibri"/>
              <a:cs typeface="Calibri"/>
              <a:sym typeface="Calibri"/>
            </a:endParaRPr>
          </a:p>
        </p:txBody>
      </p:sp>
      <p:pic>
        <p:nvPicPr>
          <p:cNvPr id="121" name="Google Shape;121;p14" descr="Logo, company name&#10;&#10;Description automatically generated"/>
          <p:cNvPicPr preferRelativeResize="0"/>
          <p:nvPr/>
        </p:nvPicPr>
        <p:blipFill rotWithShape="1">
          <a:blip r:embed="rId3">
            <a:alphaModFix/>
          </a:blip>
          <a:srcRect/>
          <a:stretch/>
        </p:blipFill>
        <p:spPr>
          <a:xfrm>
            <a:off x="-1" y="-1"/>
            <a:ext cx="936925" cy="936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5"/>
          <p:cNvSpPr/>
          <p:nvPr/>
        </p:nvSpPr>
        <p:spPr>
          <a:xfrm>
            <a:off x="0" y="0"/>
            <a:ext cx="12192000" cy="936926"/>
          </a:xfrm>
          <a:prstGeom prst="rect">
            <a:avLst/>
          </a:prstGeom>
          <a:solidFill>
            <a:srgbClr val="132D2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Calibri"/>
              <a:ea typeface="Calibri"/>
              <a:cs typeface="Calibri"/>
              <a:sym typeface="Calibri"/>
            </a:endParaRPr>
          </a:p>
        </p:txBody>
      </p:sp>
      <p:sp>
        <p:nvSpPr>
          <p:cNvPr id="127" name="Google Shape;127;p15"/>
          <p:cNvSpPr txBox="1"/>
          <p:nvPr/>
        </p:nvSpPr>
        <p:spPr>
          <a:xfrm>
            <a:off x="293732" y="3207644"/>
            <a:ext cx="426090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pt" sz="3600" b="1" i="0" u="none" strike="noStrike" cap="none" dirty="0">
                <a:solidFill>
                  <a:srgbClr val="385623"/>
                </a:solidFill>
                <a:latin typeface="Calibri"/>
                <a:ea typeface="Calibri"/>
                <a:cs typeface="Calibri"/>
                <a:sym typeface="Calibri"/>
              </a:rPr>
              <a:t>2a. Por que é importante?</a:t>
            </a:r>
            <a:endParaRPr sz="1050" b="0" i="0" u="none" strike="noStrike" cap="none" dirty="0">
              <a:solidFill>
                <a:srgbClr val="000000"/>
              </a:solidFill>
              <a:latin typeface="Calibri"/>
              <a:ea typeface="Calibri"/>
              <a:cs typeface="Calibri"/>
              <a:sym typeface="Calibri"/>
            </a:endParaRPr>
          </a:p>
        </p:txBody>
      </p:sp>
      <p:pic>
        <p:nvPicPr>
          <p:cNvPr id="128" name="Google Shape;128;p15" descr="Logo, company name&#10;&#10;Description automatically generated"/>
          <p:cNvPicPr preferRelativeResize="0"/>
          <p:nvPr/>
        </p:nvPicPr>
        <p:blipFill rotWithShape="1">
          <a:blip r:embed="rId3">
            <a:alphaModFix/>
          </a:blip>
          <a:srcRect/>
          <a:stretch/>
        </p:blipFill>
        <p:spPr>
          <a:xfrm>
            <a:off x="-1" y="-1"/>
            <a:ext cx="936925" cy="936925"/>
          </a:xfrm>
          <a:prstGeom prst="rect">
            <a:avLst/>
          </a:prstGeom>
          <a:noFill/>
          <a:ln>
            <a:noFill/>
          </a:ln>
        </p:spPr>
      </p:pic>
      <p:sp>
        <p:nvSpPr>
          <p:cNvPr id="129" name="Google Shape;129;p15"/>
          <p:cNvSpPr txBox="1"/>
          <p:nvPr/>
        </p:nvSpPr>
        <p:spPr>
          <a:xfrm>
            <a:off x="3810000" y="1121899"/>
            <a:ext cx="7772400" cy="526293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200"/>
              <a:buFont typeface="Arial"/>
              <a:buChar char="•"/>
            </a:pPr>
            <a:r>
              <a:rPr lang="pt" sz="2400" b="0" i="0" u="none" strike="noStrike" cap="none" dirty="0">
                <a:solidFill>
                  <a:srgbClr val="000000"/>
                </a:solidFill>
                <a:latin typeface="Calibri"/>
                <a:ea typeface="Calibri"/>
                <a:cs typeface="Calibri"/>
                <a:sym typeface="Calibri"/>
              </a:rPr>
              <a:t>Uma apresentação inclusiva do património cultural que abrange todos os aspectos do património material e imaterial, bem como o ambiente natural.</a:t>
            </a:r>
            <a:endParaRPr sz="2400" b="0" i="0"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200"/>
              <a:buFont typeface="Arial"/>
              <a:buChar char="•"/>
            </a:pPr>
            <a:r>
              <a:rPr lang="pt" sz="2400" b="0" i="0" u="none" strike="noStrike" cap="none" dirty="0">
                <a:solidFill>
                  <a:srgbClr val="000000"/>
                </a:solidFill>
                <a:latin typeface="Calibri"/>
                <a:ea typeface="Calibri"/>
                <a:cs typeface="Calibri"/>
                <a:sym typeface="Calibri"/>
              </a:rPr>
              <a:t>A criação de sinergias e estruturas de cooperação entre as partes interessadas: autoridades públicas, instituições de ensino e investigação, empreendedorismo e sociedade local.</a:t>
            </a:r>
            <a:endParaRPr sz="2400" b="0" i="0"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200"/>
              <a:buFont typeface="Arial"/>
              <a:buChar char="•"/>
            </a:pPr>
            <a:r>
              <a:rPr lang="pt" sz="2400" b="0" i="0" u="none" strike="noStrike" cap="none" dirty="0">
                <a:solidFill>
                  <a:srgbClr val="000000"/>
                </a:solidFill>
                <a:latin typeface="Calibri"/>
                <a:ea typeface="Calibri"/>
                <a:cs typeface="Calibri"/>
                <a:sym typeface="Calibri"/>
              </a:rPr>
              <a:t>O destaque de encontros pessoais, emocionais e significativos com a cultura.</a:t>
            </a:r>
            <a:endParaRPr sz="2400" b="0" i="0"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200"/>
              <a:buFont typeface="Arial"/>
              <a:buChar char="•"/>
            </a:pPr>
            <a:r>
              <a:rPr lang="pt" sz="2400" b="0" i="0" u="none" strike="noStrike" cap="none" dirty="0">
                <a:solidFill>
                  <a:srgbClr val="000000"/>
                </a:solidFill>
                <a:latin typeface="Calibri"/>
                <a:ea typeface="Calibri"/>
                <a:cs typeface="Calibri"/>
                <a:sym typeface="Calibri"/>
              </a:rPr>
              <a:t>Uma atitude de complementaridade e não de competição em relação a outros destinos e atrações.</a:t>
            </a:r>
            <a:endParaRPr sz="2400" b="0" i="0"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200"/>
              <a:buFont typeface="Arial"/>
              <a:buChar char="•"/>
            </a:pPr>
            <a:r>
              <a:rPr lang="pt" sz="2400" b="0" i="0" u="none" strike="noStrike" cap="none" dirty="0">
                <a:solidFill>
                  <a:srgbClr val="000000"/>
                </a:solidFill>
                <a:latin typeface="Calibri"/>
                <a:ea typeface="Calibri"/>
                <a:cs typeface="Calibri"/>
                <a:sym typeface="Calibri"/>
              </a:rPr>
              <a:t>A inserção do património cultural local e das suas diversas vertentes num contexto de percursos culturais que podem transcender as fronteiras regionais ou nacionais.</a:t>
            </a:r>
            <a:endParaRPr sz="24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p:nvPr/>
        </p:nvSpPr>
        <p:spPr>
          <a:xfrm>
            <a:off x="0" y="0"/>
            <a:ext cx="12192000" cy="936926"/>
          </a:xfrm>
          <a:prstGeom prst="rect">
            <a:avLst/>
          </a:prstGeom>
          <a:solidFill>
            <a:srgbClr val="132D2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Calibri"/>
              <a:ea typeface="Calibri"/>
              <a:cs typeface="Calibri"/>
              <a:sym typeface="Calibri"/>
            </a:endParaRPr>
          </a:p>
        </p:txBody>
      </p:sp>
      <p:sp>
        <p:nvSpPr>
          <p:cNvPr id="135" name="Google Shape;135;p16"/>
          <p:cNvSpPr txBox="1"/>
          <p:nvPr/>
        </p:nvSpPr>
        <p:spPr>
          <a:xfrm>
            <a:off x="293732" y="2945942"/>
            <a:ext cx="426090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pt" sz="3600" b="1" i="0" u="none" strike="noStrike" cap="none" dirty="0">
                <a:solidFill>
                  <a:srgbClr val="385623"/>
                </a:solidFill>
                <a:latin typeface="Calibri"/>
                <a:ea typeface="Calibri"/>
                <a:cs typeface="Calibri"/>
                <a:sym typeface="Calibri"/>
              </a:rPr>
              <a:t>2b. Por que é importante?</a:t>
            </a:r>
            <a:endParaRPr sz="2800" b="0" i="0" u="none" strike="noStrike" cap="none" dirty="0">
              <a:solidFill>
                <a:schemeClr val="dk1"/>
              </a:solidFill>
              <a:latin typeface="Calibri"/>
              <a:ea typeface="Calibri"/>
              <a:cs typeface="Calibri"/>
              <a:sym typeface="Calibri"/>
            </a:endParaRPr>
          </a:p>
        </p:txBody>
      </p:sp>
      <p:sp>
        <p:nvSpPr>
          <p:cNvPr id="136" name="Google Shape;136;p16"/>
          <p:cNvSpPr txBox="1"/>
          <p:nvPr/>
        </p:nvSpPr>
        <p:spPr>
          <a:xfrm>
            <a:off x="4800203" y="2391944"/>
            <a:ext cx="6100500"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pt" sz="2400" b="0" i="0" u="none" strike="noStrike" cap="none" dirty="0">
                <a:solidFill>
                  <a:schemeClr val="dk1"/>
                </a:solidFill>
                <a:latin typeface="Calibri"/>
                <a:ea typeface="Calibri"/>
                <a:cs typeface="Calibri"/>
                <a:sym typeface="Calibri"/>
              </a:rPr>
              <a:t>À medida que as nossas interações com a tecnologia aumentam e a própria tecnologia continua a avançar, as expetativas do público e os nossos comportamentos de trabalho e lazer estão a mudar; incluindo a maneira como nos envolvemos com a cultura.</a:t>
            </a:r>
            <a:endParaRPr sz="2400" b="0" i="0" u="none" strike="noStrike" cap="none" dirty="0">
              <a:solidFill>
                <a:schemeClr val="dk1"/>
              </a:solidFill>
              <a:latin typeface="Calibri"/>
              <a:ea typeface="Calibri"/>
              <a:cs typeface="Calibri"/>
              <a:sym typeface="Calibri"/>
            </a:endParaRPr>
          </a:p>
        </p:txBody>
      </p:sp>
      <p:pic>
        <p:nvPicPr>
          <p:cNvPr id="137" name="Google Shape;137;p16" descr="Logo, company name&#10;&#10;Description automatically generated"/>
          <p:cNvPicPr preferRelativeResize="0"/>
          <p:nvPr/>
        </p:nvPicPr>
        <p:blipFill rotWithShape="1">
          <a:blip r:embed="rId3">
            <a:alphaModFix/>
          </a:blip>
          <a:srcRect/>
          <a:stretch/>
        </p:blipFill>
        <p:spPr>
          <a:xfrm>
            <a:off x="-1" y="-1"/>
            <a:ext cx="936925" cy="936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7"/>
          <p:cNvSpPr/>
          <p:nvPr/>
        </p:nvSpPr>
        <p:spPr>
          <a:xfrm>
            <a:off x="0" y="0"/>
            <a:ext cx="12192000" cy="936926"/>
          </a:xfrm>
          <a:prstGeom prst="rect">
            <a:avLst/>
          </a:prstGeom>
          <a:solidFill>
            <a:srgbClr val="132D2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Calibri"/>
              <a:ea typeface="Calibri"/>
              <a:cs typeface="Calibri"/>
              <a:sym typeface="Calibri"/>
            </a:endParaRPr>
          </a:p>
        </p:txBody>
      </p:sp>
      <p:sp>
        <p:nvSpPr>
          <p:cNvPr id="143" name="Google Shape;143;p17"/>
          <p:cNvSpPr txBox="1"/>
          <p:nvPr/>
        </p:nvSpPr>
        <p:spPr>
          <a:xfrm>
            <a:off x="293732" y="3207644"/>
            <a:ext cx="426090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pt" sz="3600" b="1" i="0" u="none" strike="noStrike" cap="none" dirty="0">
                <a:solidFill>
                  <a:srgbClr val="385623"/>
                </a:solidFill>
                <a:latin typeface="Calibri"/>
                <a:ea typeface="Calibri"/>
                <a:cs typeface="Calibri"/>
                <a:sym typeface="Calibri"/>
              </a:rPr>
              <a:t>2c. Por que é importante?</a:t>
            </a:r>
            <a:endParaRPr sz="1050" b="0" i="0" u="none" strike="noStrike" cap="none" dirty="0">
              <a:solidFill>
                <a:srgbClr val="000000"/>
              </a:solidFill>
              <a:latin typeface="Calibri"/>
              <a:ea typeface="Calibri"/>
              <a:cs typeface="Calibri"/>
              <a:sym typeface="Calibri"/>
            </a:endParaRPr>
          </a:p>
        </p:txBody>
      </p:sp>
      <p:sp>
        <p:nvSpPr>
          <p:cNvPr id="144" name="Google Shape;144;p17"/>
          <p:cNvSpPr txBox="1"/>
          <p:nvPr/>
        </p:nvSpPr>
        <p:spPr>
          <a:xfrm>
            <a:off x="4267200" y="1794410"/>
            <a:ext cx="6776028" cy="4524275"/>
          </a:xfrm>
          <a:prstGeom prst="rect">
            <a:avLst/>
          </a:prstGeom>
          <a:noFill/>
          <a:ln>
            <a:noFill/>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Clr>
                <a:srgbClr val="000000"/>
              </a:buClr>
              <a:buSzPts val="2400"/>
              <a:buFont typeface="Arial"/>
              <a:buNone/>
            </a:pPr>
            <a:r>
              <a:rPr lang="pt" sz="2400" b="0" i="0" u="none" strike="noStrike" cap="none" dirty="0">
                <a:solidFill>
                  <a:schemeClr val="dk1"/>
                </a:solidFill>
                <a:latin typeface="Calibri"/>
                <a:ea typeface="Calibri"/>
                <a:cs typeface="Calibri"/>
                <a:sym typeface="Calibri"/>
              </a:rPr>
              <a:t>A tecnologia oferece uma oportunidade de aumentar o envolvimento do público,</a:t>
            </a:r>
            <a:endParaRPr sz="2400" b="0" i="0" u="none" strike="noStrike" cap="none" dirty="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400"/>
              <a:buFont typeface="Arial"/>
              <a:buNone/>
            </a:pPr>
            <a:r>
              <a:rPr lang="pt" sz="2400" b="0" i="0" u="none" strike="noStrike" cap="none" dirty="0">
                <a:solidFill>
                  <a:schemeClr val="dk1"/>
                </a:solidFill>
                <a:latin typeface="Calibri"/>
                <a:ea typeface="Calibri"/>
                <a:cs typeface="Calibri"/>
                <a:sym typeface="Calibri"/>
              </a:rPr>
              <a:t>permitindo que as organizações culturais envolvam mais pessoas e alcancem novos</a:t>
            </a:r>
            <a:endParaRPr sz="2400" b="0" i="0" u="none" strike="noStrike" cap="none" dirty="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400"/>
              <a:buFont typeface="Arial"/>
              <a:buNone/>
            </a:pPr>
            <a:r>
              <a:rPr lang="pt" sz="2400" b="0" i="0" u="none" strike="noStrike" cap="none" dirty="0">
                <a:solidFill>
                  <a:schemeClr val="dk1"/>
                </a:solidFill>
                <a:latin typeface="Calibri"/>
                <a:ea typeface="Calibri"/>
                <a:cs typeface="Calibri"/>
                <a:sym typeface="Calibri"/>
              </a:rPr>
              <a:t>audiências.</a:t>
            </a:r>
            <a:endParaRPr sz="2400" b="0" i="0" u="none" strike="noStrike" cap="none" dirty="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400"/>
              <a:buFont typeface="Arial"/>
              <a:buNone/>
            </a:pPr>
            <a:r>
              <a:rPr lang="pt" sz="2400" b="0" i="0" u="none" strike="noStrike" cap="none" dirty="0">
                <a:solidFill>
                  <a:schemeClr val="dk1"/>
                </a:solidFill>
                <a:latin typeface="Calibri"/>
                <a:ea typeface="Calibri"/>
                <a:cs typeface="Calibri"/>
                <a:sym typeface="Calibri"/>
              </a:rPr>
              <a:t>A tecnologia também pode permitir uma relação mais significativa e profunda com o público, incluindo maior interactividade, com os utilizadores a serem capazes de organizar as suas próprias experiências e gerar o seu próprio conteúdo.</a:t>
            </a:r>
            <a:endParaRPr sz="2400" b="0" i="0" u="none" strike="noStrike" cap="none" dirty="0">
              <a:solidFill>
                <a:schemeClr val="dk1"/>
              </a:solidFill>
              <a:latin typeface="Calibri"/>
              <a:ea typeface="Calibri"/>
              <a:cs typeface="Calibri"/>
              <a:sym typeface="Calibri"/>
            </a:endParaRPr>
          </a:p>
        </p:txBody>
      </p:sp>
      <p:pic>
        <p:nvPicPr>
          <p:cNvPr id="145" name="Google Shape;145;p17" descr="Logo, company name&#10;&#10;Description automatically generated"/>
          <p:cNvPicPr preferRelativeResize="0"/>
          <p:nvPr/>
        </p:nvPicPr>
        <p:blipFill rotWithShape="1">
          <a:blip r:embed="rId3">
            <a:alphaModFix/>
          </a:blip>
          <a:srcRect/>
          <a:stretch/>
        </p:blipFill>
        <p:spPr>
          <a:xfrm>
            <a:off x="-1" y="-1"/>
            <a:ext cx="936925" cy="936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8"/>
          <p:cNvSpPr/>
          <p:nvPr/>
        </p:nvSpPr>
        <p:spPr>
          <a:xfrm>
            <a:off x="0" y="0"/>
            <a:ext cx="12192000" cy="936926"/>
          </a:xfrm>
          <a:prstGeom prst="rect">
            <a:avLst/>
          </a:prstGeom>
          <a:solidFill>
            <a:srgbClr val="132D2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Calibri"/>
              <a:ea typeface="Calibri"/>
              <a:cs typeface="Calibri"/>
              <a:sym typeface="Calibri"/>
            </a:endParaRPr>
          </a:p>
        </p:txBody>
      </p:sp>
      <p:sp>
        <p:nvSpPr>
          <p:cNvPr id="151" name="Google Shape;151;p18"/>
          <p:cNvSpPr txBox="1"/>
          <p:nvPr/>
        </p:nvSpPr>
        <p:spPr>
          <a:xfrm>
            <a:off x="293732" y="3207644"/>
            <a:ext cx="426090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pt" sz="3600" b="1" i="0" u="none" strike="noStrike" cap="none" dirty="0">
                <a:solidFill>
                  <a:srgbClr val="385623"/>
                </a:solidFill>
                <a:latin typeface="Calibri"/>
                <a:ea typeface="Calibri"/>
                <a:cs typeface="Calibri"/>
                <a:sym typeface="Calibri"/>
              </a:rPr>
              <a:t>2d. Por que é importante?</a:t>
            </a:r>
            <a:endParaRPr sz="1050" b="0" i="0" u="none" strike="noStrike" cap="none" dirty="0">
              <a:solidFill>
                <a:srgbClr val="000000"/>
              </a:solidFill>
              <a:latin typeface="Calibri"/>
              <a:ea typeface="Calibri"/>
              <a:cs typeface="Calibri"/>
              <a:sym typeface="Calibri"/>
            </a:endParaRPr>
          </a:p>
        </p:txBody>
      </p:sp>
      <p:pic>
        <p:nvPicPr>
          <p:cNvPr id="152" name="Google Shape;152;p18" descr="Logo, company name&#10;&#10;Description automatically generated"/>
          <p:cNvPicPr preferRelativeResize="0"/>
          <p:nvPr/>
        </p:nvPicPr>
        <p:blipFill rotWithShape="1">
          <a:blip r:embed="rId3">
            <a:alphaModFix/>
          </a:blip>
          <a:srcRect/>
          <a:stretch/>
        </p:blipFill>
        <p:spPr>
          <a:xfrm>
            <a:off x="-1" y="-1"/>
            <a:ext cx="936925" cy="936925"/>
          </a:xfrm>
          <a:prstGeom prst="rect">
            <a:avLst/>
          </a:prstGeom>
          <a:noFill/>
          <a:ln>
            <a:noFill/>
          </a:ln>
        </p:spPr>
      </p:pic>
      <p:sp>
        <p:nvSpPr>
          <p:cNvPr id="153" name="Google Shape;153;p18"/>
          <p:cNvSpPr txBox="1"/>
          <p:nvPr/>
        </p:nvSpPr>
        <p:spPr>
          <a:xfrm>
            <a:off x="4876800" y="2209800"/>
            <a:ext cx="5943600" cy="26776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pt" sz="2400" b="0" i="0" u="none" strike="noStrike" cap="none" dirty="0">
                <a:solidFill>
                  <a:srgbClr val="000000"/>
                </a:solidFill>
                <a:latin typeface="Calibri"/>
                <a:ea typeface="Calibri"/>
                <a:cs typeface="Calibri"/>
                <a:sym typeface="Calibri"/>
              </a:rPr>
              <a:t>A comunicação e os conteúdos digitais são ferramentas que podem ajudar a proporcionar maiores níveis de envolvimento cultural. O público mais jovem, em particular, proporciona uma oportunidade para as organizações culturais aumentarem o envolvimento, dados os seus elevados níveis de sofisticação tecnológica e consumo digital.</a:t>
            </a:r>
            <a:endParaRPr sz="24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9"/>
          <p:cNvSpPr/>
          <p:nvPr/>
        </p:nvSpPr>
        <p:spPr>
          <a:xfrm>
            <a:off x="-9897" y="0"/>
            <a:ext cx="12192000" cy="936926"/>
          </a:xfrm>
          <a:prstGeom prst="rect">
            <a:avLst/>
          </a:prstGeom>
          <a:solidFill>
            <a:srgbClr val="132D2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Calibri"/>
              <a:ea typeface="Calibri"/>
              <a:cs typeface="Calibri"/>
              <a:sym typeface="Calibri"/>
            </a:endParaRPr>
          </a:p>
        </p:txBody>
      </p:sp>
      <p:pic>
        <p:nvPicPr>
          <p:cNvPr id="159" name="Google Shape;159;p19" descr="Logo, company name&#10;&#10;Description automatically generated"/>
          <p:cNvPicPr preferRelativeResize="0"/>
          <p:nvPr/>
        </p:nvPicPr>
        <p:blipFill rotWithShape="1">
          <a:blip r:embed="rId3">
            <a:alphaModFix/>
          </a:blip>
          <a:srcRect/>
          <a:stretch/>
        </p:blipFill>
        <p:spPr>
          <a:xfrm>
            <a:off x="-1" y="-1"/>
            <a:ext cx="936925" cy="936925"/>
          </a:xfrm>
          <a:prstGeom prst="rect">
            <a:avLst/>
          </a:prstGeom>
          <a:noFill/>
          <a:ln>
            <a:noFill/>
          </a:ln>
        </p:spPr>
      </p:pic>
      <p:sp>
        <p:nvSpPr>
          <p:cNvPr id="160" name="Google Shape;160;p19"/>
          <p:cNvSpPr txBox="1">
            <a:spLocks noGrp="1"/>
          </p:cNvSpPr>
          <p:nvPr>
            <p:ph type="title"/>
          </p:nvPr>
        </p:nvSpPr>
        <p:spPr>
          <a:xfrm>
            <a:off x="838200" y="1112837"/>
            <a:ext cx="10515600" cy="8683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45454"/>
              <a:buNone/>
            </a:pPr>
            <a:br>
              <a:rPr lang="en-GB"/>
            </a:br>
            <a:endParaRPr/>
          </a:p>
        </p:txBody>
      </p:sp>
      <p:sp>
        <p:nvSpPr>
          <p:cNvPr id="161" name="Google Shape;161;p19"/>
          <p:cNvSpPr txBox="1">
            <a:spLocks noGrp="1"/>
          </p:cNvSpPr>
          <p:nvPr>
            <p:ph type="body" idx="1"/>
          </p:nvPr>
        </p:nvSpPr>
        <p:spPr>
          <a:xfrm>
            <a:off x="685800" y="2895600"/>
            <a:ext cx="4495800" cy="2668786"/>
          </a:xfrm>
          <a:prstGeom prst="rect">
            <a:avLst/>
          </a:prstGeom>
          <a:noFill/>
          <a:ln>
            <a:noFill/>
          </a:ln>
        </p:spPr>
        <p:txBody>
          <a:bodyPr spcFirstLastPara="1" wrap="square" lIns="91425" tIns="45700" rIns="91425" bIns="45700" anchor="t" anchorCtr="0">
            <a:normAutofit fontScale="92500" lnSpcReduction="10000"/>
          </a:bodyPr>
          <a:lstStyle/>
          <a:p>
            <a:pPr marL="114300" lvl="0" indent="0" algn="l" rtl="0">
              <a:lnSpc>
                <a:spcPct val="90000"/>
              </a:lnSpc>
              <a:spcBef>
                <a:spcPts val="1000"/>
              </a:spcBef>
              <a:spcAft>
                <a:spcPts val="0"/>
              </a:spcAft>
              <a:buSzPct val="108107"/>
              <a:buNone/>
            </a:pPr>
            <a:r>
              <a:rPr lang="pt" sz="1800" b="1" dirty="0"/>
              <a:t>Dica</a:t>
            </a:r>
            <a:r>
              <a:rPr lang="pt" sz="1800" dirty="0"/>
              <a:t>: Não subestime a atratividade de assuntos que nem sempre estão incluídos no que reconhecemos como cultura, como por exemplo alimentação, ambiente natural, cultura popular, dialetos, atitudes sociais, vestuários, religiosidade, cultura jovem, etc.</a:t>
            </a:r>
            <a:endParaRPr dirty="0"/>
          </a:p>
          <a:p>
            <a:pPr marL="114300" lvl="0" indent="0" algn="l" rtl="0">
              <a:lnSpc>
                <a:spcPct val="90000"/>
              </a:lnSpc>
              <a:spcBef>
                <a:spcPts val="1000"/>
              </a:spcBef>
              <a:spcAft>
                <a:spcPts val="0"/>
              </a:spcAft>
              <a:buSzPct val="108107"/>
              <a:buNone/>
            </a:pPr>
            <a:r>
              <a:rPr lang="pt" sz="1800" dirty="0"/>
              <a:t>Tente ver a sua identidade cultural com os olhos de um convidado. Faça um pequeno passeio de carro e a pé e veja novamente o ambiente familiar como se fosse a primeira vez.</a:t>
            </a:r>
            <a:endParaRPr dirty="0"/>
          </a:p>
        </p:txBody>
      </p:sp>
      <p:sp>
        <p:nvSpPr>
          <p:cNvPr id="162" name="Google Shape;162;p19"/>
          <p:cNvSpPr txBox="1">
            <a:spLocks noGrp="1"/>
          </p:cNvSpPr>
          <p:nvPr>
            <p:ph type="body" idx="2"/>
          </p:nvPr>
        </p:nvSpPr>
        <p:spPr>
          <a:xfrm>
            <a:off x="5867400" y="2017931"/>
            <a:ext cx="5486400" cy="4159032"/>
          </a:xfrm>
          <a:prstGeom prst="rect">
            <a:avLst/>
          </a:prstGeom>
          <a:noFill/>
          <a:ln>
            <a:noFill/>
          </a:ln>
        </p:spPr>
        <p:txBody>
          <a:bodyPr spcFirstLastPara="1" wrap="square" lIns="91425" tIns="45700" rIns="91425" bIns="45700" anchor="ctr" anchorCtr="0">
            <a:normAutofit/>
          </a:bodyPr>
          <a:lstStyle/>
          <a:p>
            <a:pPr marL="114300" lvl="0" indent="0" algn="l" rtl="0">
              <a:lnSpc>
                <a:spcPct val="90000"/>
              </a:lnSpc>
              <a:spcBef>
                <a:spcPts val="1000"/>
              </a:spcBef>
              <a:spcAft>
                <a:spcPts val="0"/>
              </a:spcAft>
              <a:buSzPts val="1800"/>
              <a:buNone/>
            </a:pPr>
            <a:r>
              <a:rPr lang="pt" sz="2400" dirty="0"/>
              <a:t>Para uma apresentação do património cultural de uma região é aconselhável conceptualizar a cultura como identidade. Desta forma, história e tradição fundem-se no presente. Uma forma adequada de mapear a cultura como uma força viva e dinâmica que abrange todos os aspectos da atividade humana é explorar a forma de enciclopédia na sua apresentação.</a:t>
            </a:r>
            <a:endParaRPr dirty="0"/>
          </a:p>
        </p:txBody>
      </p:sp>
      <p:sp>
        <p:nvSpPr>
          <p:cNvPr id="163" name="Google Shape;163;p19"/>
          <p:cNvSpPr/>
          <p:nvPr/>
        </p:nvSpPr>
        <p:spPr>
          <a:xfrm>
            <a:off x="838200" y="990600"/>
            <a:ext cx="10515600"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pt" sz="3600" b="1" i="0" u="none" strike="noStrike" cap="none">
                <a:solidFill>
                  <a:srgbClr val="385623"/>
                </a:solidFill>
                <a:latin typeface="Calibri"/>
                <a:ea typeface="Calibri"/>
                <a:cs typeface="Calibri"/>
                <a:sym typeface="Calibri"/>
              </a:rPr>
              <a:t>3. Mapeamento da identidade cultural</a:t>
            </a:r>
            <a:endParaRPr sz="1400" b="0" i="0" u="none" strike="noStrike" cap="none">
              <a:solidFill>
                <a:srgbClr val="000000"/>
              </a:solidFill>
              <a:latin typeface="Arial"/>
              <a:ea typeface="Arial"/>
              <a:cs typeface="Arial"/>
              <a:sym typeface="Arial"/>
            </a:endParaRPr>
          </a:p>
        </p:txBody>
      </p:sp>
      <p:sp>
        <p:nvSpPr>
          <p:cNvPr id="164" name="Google Shape;164;p19"/>
          <p:cNvSpPr txBox="1"/>
          <p:nvPr/>
        </p:nvSpPr>
        <p:spPr>
          <a:xfrm>
            <a:off x="685800" y="1871246"/>
            <a:ext cx="213360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pt" sz="1600" b="1" i="0" u="none" strike="noStrike" cap="none">
                <a:solidFill>
                  <a:srgbClr val="FF0000"/>
                </a:solidFill>
                <a:latin typeface="Calibri"/>
                <a:ea typeface="Calibri"/>
                <a:cs typeface="Calibri"/>
                <a:sym typeface="Calibri"/>
              </a:rPr>
              <a:t>Arquitetura</a:t>
            </a:r>
            <a:endParaRPr sz="1600" b="1" i="0" u="none" strike="noStrike" cap="none">
              <a:solidFill>
                <a:srgbClr val="FF0000"/>
              </a:solidFill>
              <a:latin typeface="Calibri"/>
              <a:ea typeface="Calibri"/>
              <a:cs typeface="Calibri"/>
              <a:sym typeface="Calibri"/>
            </a:endParaRPr>
          </a:p>
        </p:txBody>
      </p:sp>
      <p:sp>
        <p:nvSpPr>
          <p:cNvPr id="165" name="Google Shape;165;p19"/>
          <p:cNvSpPr txBox="1"/>
          <p:nvPr/>
        </p:nvSpPr>
        <p:spPr>
          <a:xfrm>
            <a:off x="2819400" y="2057400"/>
            <a:ext cx="281940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pt" sz="1600" b="1" i="0" u="none" strike="noStrike" cap="none">
                <a:solidFill>
                  <a:srgbClr val="2E75B5"/>
                </a:solidFill>
                <a:latin typeface="Calibri"/>
                <a:ea typeface="Calibri"/>
                <a:cs typeface="Calibri"/>
                <a:sym typeface="Calibri"/>
              </a:rPr>
              <a:t>Histórias e lendas</a:t>
            </a:r>
            <a:endParaRPr sz="1600" b="1" i="0" u="none" strike="noStrike" cap="none">
              <a:solidFill>
                <a:srgbClr val="2E75B5"/>
              </a:solidFill>
              <a:latin typeface="Calibri"/>
              <a:ea typeface="Calibri"/>
              <a:cs typeface="Calibri"/>
              <a:sym typeface="Calibri"/>
            </a:endParaRPr>
          </a:p>
        </p:txBody>
      </p:sp>
      <p:sp>
        <p:nvSpPr>
          <p:cNvPr id="166" name="Google Shape;166;p19"/>
          <p:cNvSpPr txBox="1"/>
          <p:nvPr/>
        </p:nvSpPr>
        <p:spPr>
          <a:xfrm>
            <a:off x="838200" y="5847020"/>
            <a:ext cx="190500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pt" sz="1600" b="1" i="0" u="none" strike="noStrike" cap="none">
                <a:solidFill>
                  <a:srgbClr val="C55A11"/>
                </a:solidFill>
                <a:latin typeface="Calibri"/>
                <a:ea typeface="Calibri"/>
                <a:cs typeface="Calibri"/>
                <a:sym typeface="Calibri"/>
              </a:rPr>
              <a:t>Monumentos</a:t>
            </a:r>
            <a:endParaRPr sz="1600" b="1" i="0" u="none" strike="noStrike" cap="none">
              <a:solidFill>
                <a:srgbClr val="C55A11"/>
              </a:solidFill>
              <a:latin typeface="Calibri"/>
              <a:ea typeface="Calibri"/>
              <a:cs typeface="Calibri"/>
              <a:sym typeface="Calibri"/>
            </a:endParaRPr>
          </a:p>
        </p:txBody>
      </p:sp>
      <p:sp>
        <p:nvSpPr>
          <p:cNvPr id="167" name="Google Shape;167;p19"/>
          <p:cNvSpPr txBox="1"/>
          <p:nvPr/>
        </p:nvSpPr>
        <p:spPr>
          <a:xfrm>
            <a:off x="3352800" y="5486400"/>
            <a:ext cx="205740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pt" sz="1600" b="1" i="0" u="none" strike="noStrike" cap="none">
                <a:solidFill>
                  <a:srgbClr val="7F6000"/>
                </a:solidFill>
                <a:latin typeface="Calibri"/>
                <a:ea typeface="Calibri"/>
                <a:cs typeface="Calibri"/>
                <a:sym typeface="Calibri"/>
              </a:rPr>
              <a:t>Vida social</a:t>
            </a:r>
            <a:endParaRPr sz="1600" b="1" i="0" u="none" strike="noStrike" cap="none">
              <a:solidFill>
                <a:srgbClr val="7F6000"/>
              </a:solidFill>
              <a:latin typeface="Calibri"/>
              <a:ea typeface="Calibri"/>
              <a:cs typeface="Calibri"/>
              <a:sym typeface="Calibri"/>
            </a:endParaRPr>
          </a:p>
        </p:txBody>
      </p:sp>
      <p:sp>
        <p:nvSpPr>
          <p:cNvPr id="168" name="Google Shape;168;p19"/>
          <p:cNvSpPr txBox="1"/>
          <p:nvPr/>
        </p:nvSpPr>
        <p:spPr>
          <a:xfrm>
            <a:off x="1295400" y="2362200"/>
            <a:ext cx="228600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pt" sz="1600" b="1" i="0" u="none" strike="noStrike" cap="none">
                <a:solidFill>
                  <a:srgbClr val="385623"/>
                </a:solidFill>
                <a:latin typeface="Calibri"/>
                <a:ea typeface="Calibri"/>
                <a:cs typeface="Calibri"/>
                <a:sym typeface="Calibri"/>
              </a:rPr>
              <a:t>Música</a:t>
            </a:r>
            <a:endParaRPr sz="1600" b="1" i="0" u="none" strike="noStrike" cap="none">
              <a:solidFill>
                <a:srgbClr val="385623"/>
              </a:solidFill>
              <a:latin typeface="Calibri"/>
              <a:ea typeface="Calibri"/>
              <a:cs typeface="Calibri"/>
              <a:sym typeface="Calibri"/>
            </a:endParaRPr>
          </a:p>
        </p:txBody>
      </p:sp>
      <p:sp>
        <p:nvSpPr>
          <p:cNvPr id="169" name="Google Shape;169;p19"/>
          <p:cNvSpPr txBox="1"/>
          <p:nvPr/>
        </p:nvSpPr>
        <p:spPr>
          <a:xfrm>
            <a:off x="2971800" y="5847020"/>
            <a:ext cx="220980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pt" sz="1600" b="1" i="0" u="none" strike="noStrike" cap="none">
                <a:solidFill>
                  <a:srgbClr val="7F7F7F"/>
                </a:solidFill>
                <a:latin typeface="Calibri"/>
                <a:ea typeface="Calibri"/>
                <a:cs typeface="Calibri"/>
                <a:sym typeface="Calibri"/>
              </a:rPr>
              <a:t>Festivais</a:t>
            </a:r>
            <a:endParaRPr sz="1600" b="1" i="0" u="none" strike="noStrike" cap="none">
              <a:solidFill>
                <a:srgbClr val="7F7F7F"/>
              </a:solidFill>
              <a:latin typeface="Calibri"/>
              <a:ea typeface="Calibri"/>
              <a:cs typeface="Calibri"/>
              <a:sym typeface="Calibri"/>
            </a:endParaRPr>
          </a:p>
        </p:txBody>
      </p:sp>
      <p:sp>
        <p:nvSpPr>
          <p:cNvPr id="170" name="Google Shape;170;p19"/>
          <p:cNvSpPr txBox="1"/>
          <p:nvPr/>
        </p:nvSpPr>
        <p:spPr>
          <a:xfrm>
            <a:off x="3581400" y="2472154"/>
            <a:ext cx="220980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pt" sz="1600" b="1" i="0" u="none" strike="noStrike" cap="none">
                <a:solidFill>
                  <a:srgbClr val="BF9000"/>
                </a:solidFill>
                <a:latin typeface="Calibri"/>
                <a:ea typeface="Calibri"/>
                <a:cs typeface="Calibri"/>
                <a:sym typeface="Calibri"/>
              </a:rPr>
              <a:t>Gastronomia Local</a:t>
            </a:r>
            <a:endParaRPr sz="1600" b="1" i="0" u="none" strike="noStrike" cap="none">
              <a:solidFill>
                <a:srgbClr val="BF9000"/>
              </a:solidFill>
              <a:latin typeface="Calibri"/>
              <a:ea typeface="Calibri"/>
              <a:cs typeface="Calibri"/>
              <a:sym typeface="Calibri"/>
            </a:endParaRPr>
          </a:p>
        </p:txBody>
      </p:sp>
      <p:sp>
        <p:nvSpPr>
          <p:cNvPr id="171" name="Google Shape;171;p19"/>
          <p:cNvSpPr txBox="1"/>
          <p:nvPr/>
        </p:nvSpPr>
        <p:spPr>
          <a:xfrm>
            <a:off x="1181100" y="5486400"/>
            <a:ext cx="144780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pt" sz="1600" b="1" i="0" u="none" strike="noStrike" cap="none">
                <a:solidFill>
                  <a:srgbClr val="000000"/>
                </a:solidFill>
                <a:latin typeface="Calibri"/>
                <a:ea typeface="Calibri"/>
                <a:cs typeface="Calibri"/>
                <a:sym typeface="Calibri"/>
              </a:rPr>
              <a:t>Museu </a:t>
            </a:r>
            <a:r>
              <a:rPr lang="pt" sz="1400" b="1" i="0" u="none" strike="noStrike" cap="none">
                <a:solidFill>
                  <a:srgbClr val="000000"/>
                </a:solidFill>
                <a:latin typeface="Arial"/>
                <a:ea typeface="Arial"/>
                <a:cs typeface="Arial"/>
                <a:sym typeface="Arial"/>
              </a:rPr>
              <a:t>_</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0"/>
          <p:cNvSpPr/>
          <p:nvPr/>
        </p:nvSpPr>
        <p:spPr>
          <a:xfrm>
            <a:off x="0" y="0"/>
            <a:ext cx="12192000" cy="936926"/>
          </a:xfrm>
          <a:prstGeom prst="rect">
            <a:avLst/>
          </a:prstGeom>
          <a:solidFill>
            <a:srgbClr val="132D2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Calibri"/>
              <a:ea typeface="Calibri"/>
              <a:cs typeface="Calibri"/>
              <a:sym typeface="Calibri"/>
            </a:endParaRPr>
          </a:p>
        </p:txBody>
      </p:sp>
      <p:pic>
        <p:nvPicPr>
          <p:cNvPr id="177" name="Google Shape;177;p20" descr="Logo, company name&#10;&#10;Description automatically generated"/>
          <p:cNvPicPr preferRelativeResize="0"/>
          <p:nvPr/>
        </p:nvPicPr>
        <p:blipFill rotWithShape="1">
          <a:blip r:embed="rId3">
            <a:alphaModFix/>
          </a:blip>
          <a:srcRect/>
          <a:stretch/>
        </p:blipFill>
        <p:spPr>
          <a:xfrm>
            <a:off x="-1" y="-1"/>
            <a:ext cx="936925" cy="936925"/>
          </a:xfrm>
          <a:prstGeom prst="rect">
            <a:avLst/>
          </a:prstGeom>
          <a:noFill/>
          <a:ln>
            <a:noFill/>
          </a:ln>
        </p:spPr>
      </p:pic>
      <p:sp>
        <p:nvSpPr>
          <p:cNvPr id="178" name="Google Shape;178;p20"/>
          <p:cNvSpPr txBox="1">
            <a:spLocks noGrp="1"/>
          </p:cNvSpPr>
          <p:nvPr>
            <p:ph type="title"/>
          </p:nvPr>
        </p:nvSpPr>
        <p:spPr>
          <a:xfrm>
            <a:off x="838200" y="65563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pt" sz="3600" b="1">
                <a:solidFill>
                  <a:srgbClr val="385623"/>
                </a:solidFill>
              </a:rPr>
              <a:t>4. “Memória e Memórias”</a:t>
            </a:r>
            <a:endParaRPr sz="3600" b="1">
              <a:solidFill>
                <a:srgbClr val="385623"/>
              </a:solidFill>
            </a:endParaRPr>
          </a:p>
        </p:txBody>
      </p:sp>
      <p:sp>
        <p:nvSpPr>
          <p:cNvPr id="179" name="Google Shape;179;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ctr" anchorCtr="0">
            <a:normAutofit/>
          </a:bodyPr>
          <a:lstStyle/>
          <a:p>
            <a:pPr marL="457200" lvl="0" indent="-342900" algn="l" rtl="0">
              <a:lnSpc>
                <a:spcPct val="90000"/>
              </a:lnSpc>
              <a:spcBef>
                <a:spcPts val="1000"/>
              </a:spcBef>
              <a:spcAft>
                <a:spcPts val="0"/>
              </a:spcAft>
              <a:buClr>
                <a:schemeClr val="dk1"/>
              </a:buClr>
              <a:buSzPts val="1800"/>
              <a:buChar char="•"/>
            </a:pPr>
            <a:r>
              <a:rPr lang="pt" i="1"/>
              <a:t>Fotos</a:t>
            </a:r>
            <a:endParaRPr/>
          </a:p>
          <a:p>
            <a:pPr marL="457200" lvl="0" indent="-342900" algn="l" rtl="0">
              <a:lnSpc>
                <a:spcPct val="90000"/>
              </a:lnSpc>
              <a:spcBef>
                <a:spcPts val="1000"/>
              </a:spcBef>
              <a:spcAft>
                <a:spcPts val="0"/>
              </a:spcAft>
              <a:buClr>
                <a:schemeClr val="dk1"/>
              </a:buClr>
              <a:buSzPts val="1800"/>
              <a:buChar char="•"/>
            </a:pPr>
            <a:r>
              <a:rPr lang="pt" i="1"/>
              <a:t>Documentos</a:t>
            </a:r>
            <a:endParaRPr/>
          </a:p>
          <a:p>
            <a:pPr marL="457200" lvl="0" indent="-342900" algn="l" rtl="0">
              <a:lnSpc>
                <a:spcPct val="90000"/>
              </a:lnSpc>
              <a:spcBef>
                <a:spcPts val="1000"/>
              </a:spcBef>
              <a:spcAft>
                <a:spcPts val="0"/>
              </a:spcAft>
              <a:buClr>
                <a:schemeClr val="dk1"/>
              </a:buClr>
              <a:buSzPts val="1800"/>
              <a:buChar char="•"/>
            </a:pPr>
            <a:r>
              <a:rPr lang="pt" i="1"/>
              <a:t>Objetos</a:t>
            </a:r>
            <a:endParaRPr/>
          </a:p>
          <a:p>
            <a:pPr marL="457200" lvl="0" indent="-342900" algn="l" rtl="0">
              <a:lnSpc>
                <a:spcPct val="90000"/>
              </a:lnSpc>
              <a:spcBef>
                <a:spcPts val="1000"/>
              </a:spcBef>
              <a:spcAft>
                <a:spcPts val="0"/>
              </a:spcAft>
              <a:buClr>
                <a:schemeClr val="dk1"/>
              </a:buClr>
              <a:buSzPts val="1800"/>
              <a:buChar char="•"/>
            </a:pPr>
            <a:r>
              <a:rPr lang="pt" i="1"/>
              <a:t>Histórias</a:t>
            </a:r>
            <a:endParaRPr i="1"/>
          </a:p>
        </p:txBody>
      </p:sp>
      <p:sp>
        <p:nvSpPr>
          <p:cNvPr id="180" name="Google Shape;180;p20"/>
          <p:cNvSpPr txBox="1">
            <a:spLocks noGrp="1"/>
          </p:cNvSpPr>
          <p:nvPr>
            <p:ph type="body" idx="2"/>
          </p:nvPr>
        </p:nvSpPr>
        <p:spPr>
          <a:xfrm>
            <a:off x="6172200" y="1825625"/>
            <a:ext cx="5461782" cy="4518904"/>
          </a:xfrm>
          <a:prstGeom prst="rect">
            <a:avLst/>
          </a:prstGeom>
          <a:noFill/>
          <a:ln>
            <a:noFill/>
          </a:ln>
        </p:spPr>
        <p:txBody>
          <a:bodyPr spcFirstLastPara="1" wrap="square" lIns="91425" tIns="45700" rIns="91425" bIns="45700" anchor="t" anchorCtr="0">
            <a:normAutofit fontScale="92500" lnSpcReduction="20000"/>
          </a:bodyPr>
          <a:lstStyle/>
          <a:p>
            <a:pPr marL="114300" lvl="0" indent="0" algn="l" rtl="0">
              <a:lnSpc>
                <a:spcPct val="90000"/>
              </a:lnSpc>
              <a:spcBef>
                <a:spcPts val="1000"/>
              </a:spcBef>
              <a:spcAft>
                <a:spcPts val="0"/>
              </a:spcAft>
              <a:buSzPct val="91836"/>
              <a:buNone/>
            </a:pPr>
            <a:r>
              <a:rPr lang="pt" sz="2400" dirty="0"/>
              <a:t>Histórias pessoais e mitos colectivos, diários, pequenos arquivos da paróquia, da comunidade ou da escola, os livros e papéis dos antiquários locais, etc.</a:t>
            </a:r>
            <a:endParaRPr sz="2400" dirty="0"/>
          </a:p>
          <a:p>
            <a:pPr marL="114300" lvl="0" indent="0" algn="l" rtl="0">
              <a:lnSpc>
                <a:spcPct val="90000"/>
              </a:lnSpc>
              <a:spcBef>
                <a:spcPts val="1000"/>
              </a:spcBef>
              <a:spcAft>
                <a:spcPts val="0"/>
              </a:spcAft>
              <a:buSzPct val="91836"/>
              <a:buNone/>
            </a:pPr>
            <a:r>
              <a:rPr lang="pt" sz="2400" dirty="0"/>
              <a:t>como uma forma de:</a:t>
            </a:r>
            <a:endParaRPr sz="2400" dirty="0"/>
          </a:p>
          <a:p>
            <a:pPr marL="457200" lvl="0" indent="-342900" algn="l" rtl="0">
              <a:lnSpc>
                <a:spcPct val="90000"/>
              </a:lnSpc>
              <a:spcBef>
                <a:spcPts val="1000"/>
              </a:spcBef>
              <a:spcAft>
                <a:spcPts val="0"/>
              </a:spcAft>
              <a:buClr>
                <a:schemeClr val="dk1"/>
              </a:buClr>
              <a:buSzPct val="91836"/>
              <a:buChar char="•"/>
            </a:pPr>
            <a:r>
              <a:rPr lang="pt" sz="2400" dirty="0"/>
              <a:t>fortalecimento e reformulação da identidade local</a:t>
            </a:r>
            <a:endParaRPr sz="2400" dirty="0"/>
          </a:p>
          <a:p>
            <a:pPr marL="457200" lvl="0" indent="-342900" algn="l" rtl="0">
              <a:lnSpc>
                <a:spcPct val="90000"/>
              </a:lnSpc>
              <a:spcBef>
                <a:spcPts val="1000"/>
              </a:spcBef>
              <a:spcAft>
                <a:spcPts val="0"/>
              </a:spcAft>
              <a:buClr>
                <a:schemeClr val="dk1"/>
              </a:buClr>
              <a:buSzPct val="91836"/>
              <a:buChar char="•"/>
            </a:pPr>
            <a:r>
              <a:rPr lang="pt" sz="2400" dirty="0"/>
              <a:t>desenvolvimento de sinergias locais</a:t>
            </a:r>
            <a:endParaRPr sz="2400" dirty="0"/>
          </a:p>
          <a:p>
            <a:pPr marL="457200" lvl="0" indent="-342900" algn="l" rtl="0">
              <a:lnSpc>
                <a:spcPct val="90000"/>
              </a:lnSpc>
              <a:spcBef>
                <a:spcPts val="1000"/>
              </a:spcBef>
              <a:spcAft>
                <a:spcPts val="0"/>
              </a:spcAft>
              <a:buClr>
                <a:schemeClr val="dk1"/>
              </a:buClr>
              <a:buSzPct val="91836"/>
              <a:buChar char="•"/>
            </a:pPr>
            <a:r>
              <a:rPr lang="pt" sz="2400" dirty="0"/>
              <a:t>constituindo um importante volume de informação que permitirá sinergias com instituições de outras localidades ou regiões,</a:t>
            </a:r>
            <a:endParaRPr sz="2400" dirty="0"/>
          </a:p>
          <a:p>
            <a:pPr marL="457200" lvl="0" indent="-342900" algn="l" rtl="0">
              <a:lnSpc>
                <a:spcPct val="90000"/>
              </a:lnSpc>
              <a:spcBef>
                <a:spcPts val="1000"/>
              </a:spcBef>
              <a:spcAft>
                <a:spcPts val="0"/>
              </a:spcAft>
              <a:buClr>
                <a:schemeClr val="dk1"/>
              </a:buClr>
              <a:buSzPct val="91836"/>
              <a:buChar char="•"/>
            </a:pPr>
            <a:r>
              <a:rPr lang="pt" sz="2400" dirty="0"/>
              <a:t>criação de redes que servirão de base para o desenvolvimento de ações comuns para maior valorização e financiamento.</a:t>
            </a:r>
            <a:endParaRPr sz="2400"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1369</Words>
  <Application>Microsoft Office PowerPoint</Application>
  <PresentationFormat>Ecrã Panorâmico</PresentationFormat>
  <Paragraphs>110</Paragraphs>
  <Slides>18</Slides>
  <Notes>18</Notes>
  <HiddenSlides>0</HiddenSlides>
  <MMClips>0</MMClips>
  <ScaleCrop>false</ScaleCrop>
  <HeadingPairs>
    <vt:vector size="6" baseType="variant">
      <vt:variant>
        <vt:lpstr>Tipos de letra usados</vt:lpstr>
      </vt:variant>
      <vt:variant>
        <vt:i4>2</vt:i4>
      </vt:variant>
      <vt:variant>
        <vt:lpstr>Tema</vt:lpstr>
      </vt:variant>
      <vt:variant>
        <vt:i4>1</vt:i4>
      </vt:variant>
      <vt:variant>
        <vt:lpstr>Títulos dos diapositivos</vt:lpstr>
      </vt:variant>
      <vt:variant>
        <vt:i4>18</vt:i4>
      </vt:variant>
    </vt:vector>
  </HeadingPairs>
  <TitlesOfParts>
    <vt:vector size="21" baseType="lpstr">
      <vt:lpstr>Arial</vt:lpstr>
      <vt:lpstr>Calibri</vt:lpstr>
      <vt:lpstr>Office Theme</vt:lpstr>
      <vt:lpstr>Networking, valorização, e promoção do Património Cultural local</vt:lpstr>
      <vt:lpstr>Apresentação do PowerPoint</vt:lpstr>
      <vt:lpstr>Apresentação do PowerPoint</vt:lpstr>
      <vt:lpstr>Apresentação do PowerPoint</vt:lpstr>
      <vt:lpstr>Apresentação do PowerPoint</vt:lpstr>
      <vt:lpstr>Apresentação do PowerPoint</vt:lpstr>
      <vt:lpstr>Apresentação do PowerPoint</vt:lpstr>
      <vt:lpstr> </vt:lpstr>
      <vt:lpstr>4. “Memória e Memórias”</vt:lpstr>
      <vt:lpstr>5a. Como fazer?</vt:lpstr>
      <vt:lpstr>5b. Como fazer?</vt:lpstr>
      <vt:lpstr>5c. Como fazer?</vt:lpstr>
      <vt:lpstr>5d. Como fazer?</vt:lpstr>
      <vt:lpstr>5e. Como fazer?</vt:lpstr>
      <vt:lpstr>5e1. Como fazer?</vt:lpstr>
      <vt:lpstr>5e2. Como fazer?</vt:lpstr>
      <vt:lpstr>5e3. Como fazer?</vt:lpstr>
      <vt:lpstr>5e4. Como fazer?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Networking, valorização, promoção do Património Cultural local</dc:title>
  <dc:creator>Veronika Joukes</dc:creator>
  <cp:lastModifiedBy>Veronique Nelly Paul Marie Joukes</cp:lastModifiedBy>
  <cp:revision>26</cp:revision>
  <dcterms:modified xsi:type="dcterms:W3CDTF">2023-09-06T19:40:08Z</dcterms:modified>
</cp:coreProperties>
</file>