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Lst>
  <p:sldSz cy="6858000" cx="12192000"/>
  <p:notesSz cx="6858000" cy="9144000"/>
  <p:embeddedFontLst>
    <p:embeddedFont>
      <p:font typeface="Roboto"/>
      <p:regular r:id="rId41"/>
      <p:bold r:id="rId42"/>
      <p:italic r:id="rId43"/>
      <p:boldItalic r:id="rId44"/>
    </p:embeddedFont>
    <p:embeddedFont>
      <p:font typeface="Questrial"/>
      <p:regular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46" roundtripDataSignature="AMtx7mh9phWJ+XIKmxG4tD0ehldUw2Dni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42" Type="http://schemas.openxmlformats.org/officeDocument/2006/relationships/font" Target="fonts/Roboto-bold.fntdata"/><Relationship Id="rId41" Type="http://schemas.openxmlformats.org/officeDocument/2006/relationships/font" Target="fonts/Roboto-regular.fntdata"/><Relationship Id="rId22" Type="http://schemas.openxmlformats.org/officeDocument/2006/relationships/slide" Target="slides/slide18.xml"/><Relationship Id="rId44" Type="http://schemas.openxmlformats.org/officeDocument/2006/relationships/font" Target="fonts/Roboto-boldItalic.fntdata"/><Relationship Id="rId21" Type="http://schemas.openxmlformats.org/officeDocument/2006/relationships/slide" Target="slides/slide17.xml"/><Relationship Id="rId43" Type="http://schemas.openxmlformats.org/officeDocument/2006/relationships/font" Target="fonts/Roboto-italic.fntdata"/><Relationship Id="rId24" Type="http://schemas.openxmlformats.org/officeDocument/2006/relationships/slide" Target="slides/slide20.xml"/><Relationship Id="rId46" Type="http://customschemas.google.com/relationships/presentationmetadata" Target="metadata"/><Relationship Id="rId23" Type="http://schemas.openxmlformats.org/officeDocument/2006/relationships/slide" Target="slides/slide19.xml"/><Relationship Id="rId45" Type="http://schemas.openxmlformats.org/officeDocument/2006/relationships/font" Target="fonts/Questrial-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05e06c1d1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g205e06c1d1a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05e06c1d1a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g205e06c1d1a_0_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1896266e3d1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g1896266e3d1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205e06c1d1a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g205e06c1d1a_0_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205e06c1d1a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g205e06c1d1a_0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205e06c1d1a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g205e06c1d1a_0_3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05e06c1d1a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g205e06c1d1a_0_5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22c8094afdd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g22c8094afdd_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23acfaab918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g23acfaab918_0_6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23acfaab91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g23acfaab918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23acfaab918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g23acfaab918_0_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23acfaab918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g23acfaab918_0_2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23acfaab918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g23acfaab918_0_7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23acfaab918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g23acfaab918_0_2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23acfaab918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g23acfaab918_0_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23acfaab918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g23acfaab918_0_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g23acfaab918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g23acfaab918_0_5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23acfaab918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g23acfaab918_0_5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g23acfaab918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g23acfaab918_0_8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23acfaab918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g23acfaab918_0_9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896266e3d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g1896266e3d1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g23acfaab918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g23acfaab918_0_10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g23acfaab918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g23acfaab918_0_10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g23acfaab918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g23acfaab918_0_1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g23acfaab918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g23acfaab918_0_1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1e1f3377b7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g1e1f3377b75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g1e1f3377b75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g1e1f3377b75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g1e1f3377b75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g1e1f3377b75_0_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02295e11f6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g202295e11f6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02295e11f6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g202295e11f6_1_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02295e11f6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g202295e11f6_1_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202295e11f6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g202295e11f6_1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05abc4db7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g205abc4db74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3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38"/>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39"/>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39"/>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31"/>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3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32"/>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32"/>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33"/>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33"/>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33"/>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33"/>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33"/>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3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36"/>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36"/>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3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37"/>
          <p:cNvSpPr/>
          <p:nvPr>
            <p:ph idx="2" type="pic"/>
          </p:nvPr>
        </p:nvSpPr>
        <p:spPr>
          <a:xfrm>
            <a:off x="5183188" y="987425"/>
            <a:ext cx="6172200" cy="4873625"/>
          </a:xfrm>
          <a:prstGeom prst="rect">
            <a:avLst/>
          </a:prstGeom>
          <a:noFill/>
          <a:ln>
            <a:noFill/>
          </a:ln>
        </p:spPr>
      </p:sp>
      <p:sp>
        <p:nvSpPr>
          <p:cNvPr id="64" name="Google Shape;64;p37"/>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5.png"/><Relationship Id="rId6"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 Id="rId4" Type="http://schemas.openxmlformats.org/officeDocument/2006/relationships/hyperlink" Target="https://erasmus-plus.ec.europa.eu/" TargetMode="External"/><Relationship Id="rId5"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png"/><Relationship Id="rId4" Type="http://schemas.openxmlformats.org/officeDocument/2006/relationships/image" Target="../media/image7.png"/><Relationship Id="rId5"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4.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4.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hyperlink" Target="https://drive.google.com/file/d/1cCkuqLMGRn6D3kAMoFRaA1ekgB_ib4Sr/view?usp=drive_link" TargetMode="External"/><Relationship Id="rId4" Type="http://schemas.openxmlformats.org/officeDocument/2006/relationships/hyperlink" Target="https://youtu.be/MCb0EIZWHdg" TargetMode="External"/><Relationship Id="rId5"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7.png"/><Relationship Id="rId5"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hyperlink" Target="https://drive.google.com/file/d/1cCkuqLMGRn6D3kAMoFRaA1ekgB_ib4Sr/view?usp=share_link" TargetMode="External"/><Relationship Id="rId5" Type="http://schemas.openxmlformats.org/officeDocument/2006/relationships/hyperlink" Target="https://drive.google.com/file/d/1cCkuqLMGRn6D3kAMoFRaA1ekgB_ib4Sr/view?usp=share_link"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804672" y="1866160"/>
            <a:ext cx="3476488" cy="178651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4000"/>
              <a:buFont typeface="Calibri"/>
              <a:buNone/>
            </a:pPr>
            <a:r>
              <a:rPr lang="en-US" sz="4000">
                <a:solidFill>
                  <a:schemeClr val="dk2"/>
                </a:solidFill>
              </a:rPr>
              <a:t>International Project Management</a:t>
            </a:r>
            <a:endParaRPr sz="4000">
              <a:solidFill>
                <a:schemeClr val="dk2"/>
              </a:solidFill>
            </a:endParaRPr>
          </a:p>
        </p:txBody>
      </p:sp>
      <p:sp>
        <p:nvSpPr>
          <p:cNvPr id="85" name="Google Shape;85;p1"/>
          <p:cNvSpPr txBox="1"/>
          <p:nvPr>
            <p:ph idx="1" type="subTitle"/>
          </p:nvPr>
        </p:nvSpPr>
        <p:spPr>
          <a:xfrm>
            <a:off x="804672" y="652975"/>
            <a:ext cx="3476488" cy="955111"/>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2"/>
              </a:buClr>
              <a:buSzPts val="2000"/>
              <a:buNone/>
            </a:pPr>
            <a:r>
              <a:rPr lang="en-US" sz="2000">
                <a:solidFill>
                  <a:schemeClr val="dk2"/>
                </a:solidFill>
              </a:rPr>
              <a:t>Blended mobility of VET learners</a:t>
            </a:r>
            <a:endParaRPr sz="2000">
              <a:solidFill>
                <a:schemeClr val="dk2"/>
              </a:solidFill>
            </a:endParaRPr>
          </a:p>
        </p:txBody>
      </p:sp>
      <p:pic>
        <p:nvPicPr>
          <p:cNvPr id="86" name="Google Shape;86;p1"/>
          <p:cNvPicPr preferRelativeResize="0"/>
          <p:nvPr/>
        </p:nvPicPr>
        <p:blipFill rotWithShape="1">
          <a:blip r:embed="rId3">
            <a:alphaModFix/>
          </a:blip>
          <a:srcRect b="0" l="0" r="0" t="0"/>
          <a:stretch/>
        </p:blipFill>
        <p:spPr>
          <a:xfrm>
            <a:off x="6467799" y="652975"/>
            <a:ext cx="4635026" cy="4635026"/>
          </a:xfrm>
          <a:custGeom>
            <a:rect b="b" l="l" r="r" t="t"/>
            <a:pathLst>
              <a:path extrusionOk="0" h="5380277" w="5017317">
                <a:moveTo>
                  <a:pt x="0" y="0"/>
                </a:moveTo>
                <a:lnTo>
                  <a:pt x="5017317" y="0"/>
                </a:lnTo>
                <a:lnTo>
                  <a:pt x="5017317" y="5380277"/>
                </a:lnTo>
                <a:lnTo>
                  <a:pt x="0" y="5380277"/>
                </a:lnTo>
                <a:close/>
              </a:path>
            </a:pathLst>
          </a:custGeom>
          <a:noFill/>
          <a:ln>
            <a:noFill/>
          </a:ln>
        </p:spPr>
      </p:pic>
      <p:sp>
        <p:nvSpPr>
          <p:cNvPr id="87" name="Google Shape;87;p1"/>
          <p:cNvSpPr/>
          <p:nvPr/>
        </p:nvSpPr>
        <p:spPr>
          <a:xfrm>
            <a:off x="804671" y="5697265"/>
            <a:ext cx="5442666" cy="93871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en-US" sz="1100" u="none" cap="none" strike="noStrike">
                <a:solidFill>
                  <a:schemeClr val="dk1"/>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b="0" i="0" sz="1800" u="none" cap="none" strike="noStrike">
              <a:solidFill>
                <a:schemeClr val="dk1"/>
              </a:solidFill>
              <a:latin typeface="Calibri"/>
              <a:ea typeface="Calibri"/>
              <a:cs typeface="Calibri"/>
              <a:sym typeface="Calibri"/>
            </a:endParaRPr>
          </a:p>
          <a:p>
            <a:pPr indent="0" lvl="0" marL="0" marR="0" rtl="0" algn="just">
              <a:spcBef>
                <a:spcPts val="0"/>
              </a:spcBef>
              <a:spcAft>
                <a:spcPts val="0"/>
              </a:spcAft>
              <a:buNone/>
            </a:pPr>
            <a:r>
              <a:rPr b="1" i="0" lang="en-US" sz="1100" u="none" cap="none" strike="noStrike">
                <a:solidFill>
                  <a:schemeClr val="dk1"/>
                </a:solidFill>
                <a:latin typeface="Calibri"/>
                <a:ea typeface="Calibri"/>
                <a:cs typeface="Calibri"/>
                <a:sym typeface="Calibri"/>
              </a:rPr>
              <a:t>ID 2020-1-EL01-KA202-079113</a:t>
            </a:r>
            <a:endParaRPr b="0" i="0" sz="1100" u="none" cap="none" strike="noStrike">
              <a:solidFill>
                <a:schemeClr val="dk1"/>
              </a:solidFill>
              <a:latin typeface="Calibri"/>
              <a:ea typeface="Calibri"/>
              <a:cs typeface="Calibri"/>
              <a:sym typeface="Calibri"/>
            </a:endParaRPr>
          </a:p>
        </p:txBody>
      </p:sp>
      <p:pic>
        <p:nvPicPr>
          <p:cNvPr id="88" name="Google Shape;88;p1"/>
          <p:cNvPicPr preferRelativeResize="0"/>
          <p:nvPr/>
        </p:nvPicPr>
        <p:blipFill rotWithShape="1">
          <a:blip r:embed="rId4">
            <a:alphaModFix/>
          </a:blip>
          <a:srcRect b="0" l="0" r="0" t="0"/>
          <a:stretch/>
        </p:blipFill>
        <p:spPr>
          <a:xfrm>
            <a:off x="6467799" y="5697265"/>
            <a:ext cx="860855" cy="803465"/>
          </a:xfrm>
          <a:prstGeom prst="rect">
            <a:avLst/>
          </a:prstGeom>
          <a:noFill/>
          <a:ln>
            <a:noFill/>
          </a:ln>
        </p:spPr>
      </p:pic>
      <p:sp>
        <p:nvSpPr>
          <p:cNvPr id="89" name="Google Shape;89;p1"/>
          <p:cNvSpPr txBox="1"/>
          <p:nvPr/>
        </p:nvSpPr>
        <p:spPr>
          <a:xfrm>
            <a:off x="804672" y="3429000"/>
            <a:ext cx="3476488" cy="955111"/>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2"/>
              </a:buClr>
              <a:buSzPts val="2000"/>
              <a:buFont typeface="Arial"/>
              <a:buNone/>
            </a:pPr>
            <a:r>
              <a:rPr lang="en-US" sz="2000">
                <a:solidFill>
                  <a:schemeClr val="dk2"/>
                </a:solidFill>
                <a:latin typeface="Calibri"/>
                <a:ea typeface="Calibri"/>
                <a:cs typeface="Calibri"/>
                <a:sym typeface="Calibri"/>
              </a:rPr>
              <a:t>Training Material</a:t>
            </a:r>
            <a:endParaRPr/>
          </a:p>
        </p:txBody>
      </p:sp>
      <p:pic>
        <p:nvPicPr>
          <p:cNvPr id="90" name="Google Shape;90;p1"/>
          <p:cNvPicPr preferRelativeResize="0"/>
          <p:nvPr/>
        </p:nvPicPr>
        <p:blipFill>
          <a:blip r:embed="rId5">
            <a:alphaModFix/>
          </a:blip>
          <a:stretch>
            <a:fillRect/>
          </a:stretch>
        </p:blipFill>
        <p:spPr>
          <a:xfrm>
            <a:off x="7501055" y="5621445"/>
            <a:ext cx="955100" cy="955100"/>
          </a:xfrm>
          <a:prstGeom prst="rect">
            <a:avLst/>
          </a:prstGeom>
          <a:noFill/>
          <a:ln>
            <a:noFill/>
          </a:ln>
        </p:spPr>
      </p:pic>
      <p:pic>
        <p:nvPicPr>
          <p:cNvPr id="91" name="Google Shape;91;p1"/>
          <p:cNvPicPr preferRelativeResize="0"/>
          <p:nvPr/>
        </p:nvPicPr>
        <p:blipFill>
          <a:blip r:embed="rId6">
            <a:alphaModFix/>
          </a:blip>
          <a:stretch>
            <a:fillRect/>
          </a:stretch>
        </p:blipFill>
        <p:spPr>
          <a:xfrm>
            <a:off x="8628550" y="5861836"/>
            <a:ext cx="2857500" cy="6096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g205e06c1d1a_0_0"/>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164" name="Google Shape;164;g205e06c1d1a_0_0"/>
          <p:cNvSpPr txBox="1"/>
          <p:nvPr/>
        </p:nvSpPr>
        <p:spPr>
          <a:xfrm>
            <a:off x="564000" y="1068500"/>
            <a:ext cx="12457200" cy="2524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1. How to build a Strategic Partnership?</a:t>
            </a:r>
            <a:endParaRPr b="1" sz="42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2600">
                <a:solidFill>
                  <a:srgbClr val="385623"/>
                </a:solidFill>
                <a:latin typeface="Questrial"/>
                <a:ea typeface="Questrial"/>
                <a:cs typeface="Questrial"/>
                <a:sym typeface="Questrial"/>
              </a:rPr>
              <a:t> </a:t>
            </a:r>
            <a:r>
              <a:rPr b="1" lang="en-US" sz="2600">
                <a:solidFill>
                  <a:srgbClr val="385623"/>
                </a:solidFill>
                <a:latin typeface="Questrial"/>
                <a:ea typeface="Questrial"/>
                <a:cs typeface="Questrial"/>
                <a:sym typeface="Questrial"/>
              </a:rPr>
              <a:t>1.2 Experiences in Erasmus+ programme</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p:txBody>
      </p:sp>
      <p:pic>
        <p:nvPicPr>
          <p:cNvPr descr="Logo, company name&#10;&#10;Description automatically generated" id="165" name="Google Shape;165;g205e06c1d1a_0_0"/>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66" name="Google Shape;166;g205e06c1d1a_0_0"/>
          <p:cNvSpPr txBox="1"/>
          <p:nvPr/>
        </p:nvSpPr>
        <p:spPr>
          <a:xfrm>
            <a:off x="358200" y="2885150"/>
            <a:ext cx="11475600" cy="3559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US" sz="3100">
                <a:solidFill>
                  <a:schemeClr val="dk1"/>
                </a:solidFill>
              </a:rPr>
              <a:t>The Erasmus+ program offers interesting opportunities for people and all kind of organizations all over the world, to fund research, educational, networking and disseminational actions.</a:t>
            </a:r>
            <a:endParaRPr sz="3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3100">
              <a:solidFill>
                <a:schemeClr val="dk1"/>
              </a:solidFill>
            </a:endParaRPr>
          </a:p>
          <a:p>
            <a:pPr indent="0" lvl="0" marL="0" rtl="0" algn="ctr">
              <a:lnSpc>
                <a:spcPct val="115000"/>
              </a:lnSpc>
              <a:spcBef>
                <a:spcPts val="0"/>
              </a:spcBef>
              <a:spcAft>
                <a:spcPts val="0"/>
              </a:spcAft>
              <a:buClr>
                <a:schemeClr val="dk1"/>
              </a:buClr>
              <a:buSzPts val="1100"/>
              <a:buFont typeface="Arial"/>
              <a:buNone/>
            </a:pPr>
            <a:r>
              <a:rPr lang="en-US" sz="3100" u="sng">
                <a:solidFill>
                  <a:schemeClr val="hlink"/>
                </a:solidFill>
                <a:hlinkClick r:id="rId4"/>
              </a:rPr>
              <a:t>https://erasmus-plus.ec.europa.eu/</a:t>
            </a:r>
            <a:r>
              <a:rPr lang="en-US" sz="3100">
                <a:solidFill>
                  <a:schemeClr val="dk1"/>
                </a:solidFill>
              </a:rPr>
              <a:t> </a:t>
            </a:r>
            <a:endParaRPr sz="3100">
              <a:solidFill>
                <a:schemeClr val="dk1"/>
              </a:solidFill>
            </a:endParaRPr>
          </a:p>
          <a:p>
            <a:pPr indent="0" lvl="0" marL="457200" rtl="0" algn="l">
              <a:lnSpc>
                <a:spcPct val="115000"/>
              </a:lnSpc>
              <a:spcBef>
                <a:spcPts val="0"/>
              </a:spcBef>
              <a:spcAft>
                <a:spcPts val="0"/>
              </a:spcAft>
              <a:buNone/>
            </a:pPr>
            <a:r>
              <a:t/>
            </a:r>
            <a:endParaRPr sz="4100">
              <a:solidFill>
                <a:schemeClr val="dk1"/>
              </a:solidFill>
            </a:endParaRPr>
          </a:p>
        </p:txBody>
      </p:sp>
      <p:pic>
        <p:nvPicPr>
          <p:cNvPr id="167" name="Google Shape;167;g205e06c1d1a_0_0"/>
          <p:cNvPicPr preferRelativeResize="0"/>
          <p:nvPr/>
        </p:nvPicPr>
        <p:blipFill>
          <a:blip r:embed="rId5">
            <a:alphaModFix/>
          </a:blip>
          <a:stretch>
            <a:fillRect/>
          </a:stretch>
        </p:blipFill>
        <p:spPr>
          <a:xfrm>
            <a:off x="7612575" y="936900"/>
            <a:ext cx="2569250" cy="14436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g205e06c1d1a_0_42"/>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173" name="Google Shape;173;g205e06c1d1a_0_42"/>
          <p:cNvSpPr txBox="1"/>
          <p:nvPr/>
        </p:nvSpPr>
        <p:spPr>
          <a:xfrm>
            <a:off x="564000" y="1068500"/>
            <a:ext cx="12457200" cy="2524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1. How to build a Strategic Partnership?</a:t>
            </a:r>
            <a:endParaRPr b="1" sz="42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2600">
                <a:solidFill>
                  <a:srgbClr val="385623"/>
                </a:solidFill>
                <a:latin typeface="Questrial"/>
                <a:ea typeface="Questrial"/>
                <a:cs typeface="Questrial"/>
                <a:sym typeface="Questrial"/>
              </a:rPr>
              <a:t> 1.2 Experiences in Erasmus+ programme</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p:txBody>
      </p:sp>
      <p:pic>
        <p:nvPicPr>
          <p:cNvPr descr="Logo, company name&#10;&#10;Description automatically generated" id="174" name="Google Shape;174;g205e06c1d1a_0_42"/>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75" name="Google Shape;175;g205e06c1d1a_0_42"/>
          <p:cNvSpPr txBox="1"/>
          <p:nvPr/>
        </p:nvSpPr>
        <p:spPr>
          <a:xfrm>
            <a:off x="564000" y="2211975"/>
            <a:ext cx="11475600" cy="4656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US" sz="3100">
                <a:solidFill>
                  <a:schemeClr val="dk1"/>
                </a:solidFill>
              </a:rPr>
              <a:t>But for the proposal to be successful these needs have to converge with the Program’s call </a:t>
            </a:r>
            <a:r>
              <a:rPr b="1" lang="en-US" sz="3100">
                <a:solidFill>
                  <a:schemeClr val="dk1"/>
                </a:solidFill>
              </a:rPr>
              <a:t>priorities </a:t>
            </a:r>
            <a:r>
              <a:rPr lang="en-US" sz="3100">
                <a:solidFill>
                  <a:schemeClr val="dk1"/>
                </a:solidFill>
              </a:rPr>
              <a:t>and type of outputs, activities,... That´s why an organization should also </a:t>
            </a:r>
            <a:r>
              <a:rPr b="1" lang="en-US" sz="3100">
                <a:solidFill>
                  <a:schemeClr val="dk1"/>
                </a:solidFill>
              </a:rPr>
              <a:t>diversify</a:t>
            </a:r>
            <a:r>
              <a:rPr lang="en-US" sz="3100">
                <a:solidFill>
                  <a:schemeClr val="dk1"/>
                </a:solidFill>
              </a:rPr>
              <a:t> its projects, objectives, activities and skills. </a:t>
            </a:r>
            <a:r>
              <a:rPr b="1" lang="en-US" sz="3100">
                <a:solidFill>
                  <a:schemeClr val="dk1"/>
                </a:solidFill>
              </a:rPr>
              <a:t>Lifelong learning </a:t>
            </a:r>
            <a:r>
              <a:rPr lang="en-US" sz="3100">
                <a:solidFill>
                  <a:schemeClr val="dk1"/>
                </a:solidFill>
              </a:rPr>
              <a:t>is indeed a fantastic principle to follow by individuals or by organizations. Include the </a:t>
            </a:r>
            <a:r>
              <a:rPr b="1" lang="en-US" sz="3100">
                <a:solidFill>
                  <a:schemeClr val="dk1"/>
                </a:solidFill>
              </a:rPr>
              <a:t>educational dimension </a:t>
            </a:r>
            <a:r>
              <a:rPr lang="en-US" sz="3100">
                <a:solidFill>
                  <a:schemeClr val="dk1"/>
                </a:solidFill>
              </a:rPr>
              <a:t>is worthy to think about for all organizations whatever their activities be.</a:t>
            </a:r>
            <a:endParaRPr sz="4100">
              <a:solidFill>
                <a:schemeClr val="dk1"/>
              </a:solidFill>
            </a:endParaRPr>
          </a:p>
          <a:p>
            <a:pPr indent="0" lvl="0" marL="457200" rtl="0" algn="l">
              <a:lnSpc>
                <a:spcPct val="115000"/>
              </a:lnSpc>
              <a:spcBef>
                <a:spcPts val="0"/>
              </a:spcBef>
              <a:spcAft>
                <a:spcPts val="0"/>
              </a:spcAft>
              <a:buNone/>
            </a:pPr>
            <a:r>
              <a:t/>
            </a:r>
            <a:endParaRPr sz="4100">
              <a:solidFill>
                <a:schemeClr val="dk1"/>
              </a:solidFill>
            </a:endParaRPr>
          </a:p>
        </p:txBody>
      </p:sp>
      <p:pic>
        <p:nvPicPr>
          <p:cNvPr id="176" name="Google Shape;176;g205e06c1d1a_0_42"/>
          <p:cNvPicPr preferRelativeResize="0"/>
          <p:nvPr/>
        </p:nvPicPr>
        <p:blipFill>
          <a:blip r:embed="rId4">
            <a:alphaModFix/>
          </a:blip>
          <a:stretch>
            <a:fillRect/>
          </a:stretch>
        </p:blipFill>
        <p:spPr>
          <a:xfrm>
            <a:off x="7612575" y="936900"/>
            <a:ext cx="2569250" cy="14436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g1896266e3d1_0_7"/>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182" name="Google Shape;182;g1896266e3d1_0_7"/>
          <p:cNvSpPr txBox="1"/>
          <p:nvPr/>
        </p:nvSpPr>
        <p:spPr>
          <a:xfrm>
            <a:off x="564000" y="1068500"/>
            <a:ext cx="12457200" cy="2524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1. How to build a Strategic Partnership?</a:t>
            </a:r>
            <a:endParaRPr b="1" sz="42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2600">
                <a:solidFill>
                  <a:srgbClr val="385623"/>
                </a:solidFill>
                <a:latin typeface="Questrial"/>
                <a:ea typeface="Questrial"/>
                <a:cs typeface="Questrial"/>
                <a:sym typeface="Questrial"/>
              </a:rPr>
              <a:t> 1.2 Experiences in Erasmus+ programme</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p:txBody>
      </p:sp>
      <p:pic>
        <p:nvPicPr>
          <p:cNvPr descr="Logo, company name&#10;&#10;Description automatically generated" id="183" name="Google Shape;183;g1896266e3d1_0_7"/>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84" name="Google Shape;184;g1896266e3d1_0_7"/>
          <p:cNvSpPr txBox="1"/>
          <p:nvPr/>
        </p:nvSpPr>
        <p:spPr>
          <a:xfrm>
            <a:off x="564000" y="2062475"/>
            <a:ext cx="11475600" cy="3010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US" sz="3100">
                <a:solidFill>
                  <a:schemeClr val="dk1"/>
                </a:solidFill>
              </a:rPr>
              <a:t>Erasmus+ 2021-2027 priorities </a:t>
            </a:r>
            <a:endParaRPr sz="3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3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3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3100">
              <a:solidFill>
                <a:schemeClr val="dk1"/>
              </a:solidFill>
            </a:endParaRPr>
          </a:p>
          <a:p>
            <a:pPr indent="0" lvl="0" marL="457200" rtl="0" algn="l">
              <a:lnSpc>
                <a:spcPct val="115000"/>
              </a:lnSpc>
              <a:spcBef>
                <a:spcPts val="0"/>
              </a:spcBef>
              <a:spcAft>
                <a:spcPts val="0"/>
              </a:spcAft>
              <a:buNone/>
            </a:pPr>
            <a:r>
              <a:t/>
            </a:r>
            <a:endParaRPr sz="4100">
              <a:solidFill>
                <a:schemeClr val="dk1"/>
              </a:solidFill>
            </a:endParaRPr>
          </a:p>
        </p:txBody>
      </p:sp>
      <p:pic>
        <p:nvPicPr>
          <p:cNvPr id="185" name="Google Shape;185;g1896266e3d1_0_7"/>
          <p:cNvPicPr preferRelativeResize="0"/>
          <p:nvPr/>
        </p:nvPicPr>
        <p:blipFill>
          <a:blip r:embed="rId4">
            <a:alphaModFix/>
          </a:blip>
          <a:stretch>
            <a:fillRect/>
          </a:stretch>
        </p:blipFill>
        <p:spPr>
          <a:xfrm>
            <a:off x="7612575" y="936900"/>
            <a:ext cx="2569250" cy="1443600"/>
          </a:xfrm>
          <a:prstGeom prst="rect">
            <a:avLst/>
          </a:prstGeom>
          <a:noFill/>
          <a:ln>
            <a:noFill/>
          </a:ln>
        </p:spPr>
      </p:pic>
      <p:grpSp>
        <p:nvGrpSpPr>
          <p:cNvPr id="186" name="Google Shape;186;g1896266e3d1_0_7"/>
          <p:cNvGrpSpPr/>
          <p:nvPr/>
        </p:nvGrpSpPr>
        <p:grpSpPr>
          <a:xfrm>
            <a:off x="1343939" y="2820358"/>
            <a:ext cx="3395915" cy="3395915"/>
            <a:chOff x="1293736" y="1258050"/>
            <a:chExt cx="2547000" cy="2547000"/>
          </a:xfrm>
        </p:grpSpPr>
        <p:sp>
          <p:nvSpPr>
            <p:cNvPr id="187" name="Google Shape;187;g1896266e3d1_0_7"/>
            <p:cNvSpPr/>
            <p:nvPr/>
          </p:nvSpPr>
          <p:spPr>
            <a:xfrm rot="2700000">
              <a:off x="2286374" y="1011412"/>
              <a:ext cx="561726" cy="3040276"/>
            </a:xfrm>
            <a:prstGeom prst="roundRect">
              <a:avLst>
                <a:gd fmla="val 50000" name="adj"/>
              </a:avLst>
            </a:prstGeom>
            <a:solidFill>
              <a:srgbClr val="0944A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88" name="Google Shape;188;g1896266e3d1_0_7"/>
            <p:cNvSpPr/>
            <p:nvPr/>
          </p:nvSpPr>
          <p:spPr>
            <a:xfrm>
              <a:off x="1510752" y="3205393"/>
              <a:ext cx="374100" cy="374100"/>
            </a:xfrm>
            <a:prstGeom prst="ellipse">
              <a:avLst/>
            </a:prstGeom>
            <a:solidFill>
              <a:srgbClr val="FFFFFF"/>
            </a:solidFill>
            <a:ln>
              <a:noFill/>
            </a:ln>
            <a:effectLst>
              <a:outerShdw blurRad="228600" rotWithShape="0" algn="tl" dir="5400000" dist="50800">
                <a:srgbClr val="000000">
                  <a:alpha val="54900"/>
                </a:srgbClr>
              </a:outerShdw>
            </a:effectLst>
          </p:spPr>
          <p:txBody>
            <a:bodyPr anchorCtr="0" anchor="ctr" bIns="121900" lIns="121900" spcFirstLastPara="1" rIns="121900" wrap="square" tIns="121900">
              <a:noAutofit/>
            </a:bodyPr>
            <a:lstStyle/>
            <a:p>
              <a:pPr indent="0" lvl="0" marL="0" rtl="0" algn="ctr">
                <a:spcBef>
                  <a:spcPts val="0"/>
                </a:spcBef>
                <a:spcAft>
                  <a:spcPts val="0"/>
                </a:spcAft>
                <a:buNone/>
              </a:pPr>
              <a:r>
                <a:rPr b="1" lang="en-US" sz="1600">
                  <a:solidFill>
                    <a:srgbClr val="0944A1"/>
                  </a:solidFill>
                  <a:latin typeface="Roboto"/>
                  <a:ea typeface="Roboto"/>
                  <a:cs typeface="Roboto"/>
                  <a:sym typeface="Roboto"/>
                </a:rPr>
                <a:t>1</a:t>
              </a:r>
              <a:endParaRPr b="1" sz="1600">
                <a:solidFill>
                  <a:srgbClr val="0944A1"/>
                </a:solidFill>
                <a:latin typeface="Roboto"/>
                <a:ea typeface="Roboto"/>
                <a:cs typeface="Roboto"/>
                <a:sym typeface="Roboto"/>
              </a:endParaRPr>
            </a:p>
          </p:txBody>
        </p:sp>
        <p:sp>
          <p:nvSpPr>
            <p:cNvPr id="189" name="Google Shape;189;g1896266e3d1_0_7"/>
            <p:cNvSpPr txBox="1"/>
            <p:nvPr/>
          </p:nvSpPr>
          <p:spPr>
            <a:xfrm rot="-2700000">
              <a:off x="1501398" y="2241353"/>
              <a:ext cx="2332604" cy="393293"/>
            </a:xfrm>
            <a:prstGeom prst="rect">
              <a:avLst/>
            </a:prstGeom>
            <a:noFill/>
            <a:ln>
              <a:noFill/>
            </a:ln>
          </p:spPr>
          <p:txBody>
            <a:bodyPr anchorCtr="0" anchor="ctr" bIns="121900" lIns="121900" spcFirstLastPara="1" rIns="121900" wrap="square" tIns="121900">
              <a:noAutofit/>
            </a:bodyPr>
            <a:lstStyle/>
            <a:p>
              <a:pPr indent="0" lvl="0" marL="0" rtl="0" algn="l">
                <a:lnSpc>
                  <a:spcPct val="115000"/>
                </a:lnSpc>
                <a:spcBef>
                  <a:spcPts val="0"/>
                </a:spcBef>
                <a:spcAft>
                  <a:spcPts val="0"/>
                </a:spcAft>
                <a:buNone/>
              </a:pPr>
              <a:r>
                <a:rPr b="1" lang="en-US" sz="1600">
                  <a:solidFill>
                    <a:srgbClr val="FFFFFF"/>
                  </a:solidFill>
                  <a:latin typeface="Roboto"/>
                  <a:ea typeface="Roboto"/>
                  <a:cs typeface="Roboto"/>
                  <a:sym typeface="Roboto"/>
                </a:rPr>
                <a:t>ENVIRONMENT</a:t>
              </a:r>
              <a:endParaRPr b="1" sz="1100">
                <a:solidFill>
                  <a:srgbClr val="FFFFFF"/>
                </a:solidFill>
                <a:latin typeface="Roboto"/>
                <a:ea typeface="Roboto"/>
                <a:cs typeface="Roboto"/>
                <a:sym typeface="Roboto"/>
              </a:endParaRPr>
            </a:p>
          </p:txBody>
        </p:sp>
      </p:grpSp>
      <p:grpSp>
        <p:nvGrpSpPr>
          <p:cNvPr id="190" name="Google Shape;190;g1896266e3d1_0_7"/>
          <p:cNvGrpSpPr/>
          <p:nvPr/>
        </p:nvGrpSpPr>
        <p:grpSpPr>
          <a:xfrm>
            <a:off x="3890838" y="2820358"/>
            <a:ext cx="3395915" cy="3395915"/>
            <a:chOff x="3203958" y="1258050"/>
            <a:chExt cx="2547000" cy="2547000"/>
          </a:xfrm>
        </p:grpSpPr>
        <p:sp>
          <p:nvSpPr>
            <p:cNvPr id="191" name="Google Shape;191;g1896266e3d1_0_7"/>
            <p:cNvSpPr/>
            <p:nvPr/>
          </p:nvSpPr>
          <p:spPr>
            <a:xfrm rot="2700000">
              <a:off x="4196595" y="1011412"/>
              <a:ext cx="561726" cy="3040276"/>
            </a:xfrm>
            <a:prstGeom prst="roundRect">
              <a:avLst>
                <a:gd fmla="val 50000" name="adj"/>
              </a:avLst>
            </a:prstGeom>
            <a:solidFill>
              <a:srgbClr val="0D5DD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92" name="Google Shape;192;g1896266e3d1_0_7"/>
            <p:cNvSpPr/>
            <p:nvPr/>
          </p:nvSpPr>
          <p:spPr>
            <a:xfrm>
              <a:off x="3420974" y="3205393"/>
              <a:ext cx="374100" cy="374100"/>
            </a:xfrm>
            <a:prstGeom prst="ellipse">
              <a:avLst/>
            </a:prstGeom>
            <a:solidFill>
              <a:srgbClr val="FFFFFF"/>
            </a:solidFill>
            <a:ln>
              <a:noFill/>
            </a:ln>
            <a:effectLst>
              <a:outerShdw blurRad="228600" rotWithShape="0" algn="tl" dir="5400000" dist="50800">
                <a:srgbClr val="000000">
                  <a:alpha val="54900"/>
                </a:srgbClr>
              </a:outerShdw>
            </a:effectLst>
          </p:spPr>
          <p:txBody>
            <a:bodyPr anchorCtr="0" anchor="ctr" bIns="121900" lIns="121900" spcFirstLastPara="1" rIns="121900" wrap="square" tIns="121900">
              <a:noAutofit/>
            </a:bodyPr>
            <a:lstStyle/>
            <a:p>
              <a:pPr indent="0" lvl="0" marL="0" rtl="0" algn="ctr">
                <a:spcBef>
                  <a:spcPts val="0"/>
                </a:spcBef>
                <a:spcAft>
                  <a:spcPts val="0"/>
                </a:spcAft>
                <a:buNone/>
              </a:pPr>
              <a:r>
                <a:rPr b="1" lang="en-US" sz="1600">
                  <a:solidFill>
                    <a:srgbClr val="0D5DDF"/>
                  </a:solidFill>
                  <a:latin typeface="Roboto"/>
                  <a:ea typeface="Roboto"/>
                  <a:cs typeface="Roboto"/>
                  <a:sym typeface="Roboto"/>
                </a:rPr>
                <a:t>2</a:t>
              </a:r>
              <a:endParaRPr b="1" sz="1600">
                <a:solidFill>
                  <a:srgbClr val="0D5DDF"/>
                </a:solidFill>
                <a:latin typeface="Roboto"/>
                <a:ea typeface="Roboto"/>
                <a:cs typeface="Roboto"/>
                <a:sym typeface="Roboto"/>
              </a:endParaRPr>
            </a:p>
          </p:txBody>
        </p:sp>
        <p:sp>
          <p:nvSpPr>
            <p:cNvPr id="193" name="Google Shape;193;g1896266e3d1_0_7"/>
            <p:cNvSpPr txBox="1"/>
            <p:nvPr/>
          </p:nvSpPr>
          <p:spPr>
            <a:xfrm rot="-2700000">
              <a:off x="3410687" y="2240903"/>
              <a:ext cx="2333877" cy="393293"/>
            </a:xfrm>
            <a:prstGeom prst="rect">
              <a:avLst/>
            </a:prstGeom>
            <a:noFill/>
            <a:ln>
              <a:noFill/>
            </a:ln>
          </p:spPr>
          <p:txBody>
            <a:bodyPr anchorCtr="0" anchor="ctr" bIns="121900" lIns="121900" spcFirstLastPara="1" rIns="121900" wrap="square" tIns="121900">
              <a:noAutofit/>
            </a:bodyPr>
            <a:lstStyle/>
            <a:p>
              <a:pPr indent="0" lvl="0" marL="0" rtl="0" algn="l">
                <a:lnSpc>
                  <a:spcPct val="115000"/>
                </a:lnSpc>
                <a:spcBef>
                  <a:spcPts val="0"/>
                </a:spcBef>
                <a:spcAft>
                  <a:spcPts val="0"/>
                </a:spcAft>
                <a:buNone/>
              </a:pPr>
              <a:r>
                <a:rPr b="1" lang="en-US" sz="1600">
                  <a:solidFill>
                    <a:srgbClr val="FFFFFF"/>
                  </a:solidFill>
                  <a:latin typeface="Roboto"/>
                  <a:ea typeface="Roboto"/>
                  <a:cs typeface="Roboto"/>
                  <a:sym typeface="Roboto"/>
                </a:rPr>
                <a:t>INCLUSION</a:t>
              </a:r>
              <a:endParaRPr b="1" sz="1100">
                <a:solidFill>
                  <a:srgbClr val="FFFFFF"/>
                </a:solidFill>
                <a:latin typeface="Roboto"/>
                <a:ea typeface="Roboto"/>
                <a:cs typeface="Roboto"/>
                <a:sym typeface="Roboto"/>
              </a:endParaRPr>
            </a:p>
          </p:txBody>
        </p:sp>
      </p:grpSp>
      <p:grpSp>
        <p:nvGrpSpPr>
          <p:cNvPr id="194" name="Google Shape;194;g1896266e3d1_0_7"/>
          <p:cNvGrpSpPr/>
          <p:nvPr/>
        </p:nvGrpSpPr>
        <p:grpSpPr>
          <a:xfrm>
            <a:off x="6450798" y="2820358"/>
            <a:ext cx="3395915" cy="3395915"/>
            <a:chOff x="5123977" y="1258050"/>
            <a:chExt cx="2547000" cy="2547000"/>
          </a:xfrm>
        </p:grpSpPr>
        <p:sp>
          <p:nvSpPr>
            <p:cNvPr id="195" name="Google Shape;195;g1896266e3d1_0_7"/>
            <p:cNvSpPr/>
            <p:nvPr/>
          </p:nvSpPr>
          <p:spPr>
            <a:xfrm rot="2700000">
              <a:off x="6116614" y="1011412"/>
              <a:ext cx="561726" cy="3040276"/>
            </a:xfrm>
            <a:prstGeom prst="roundRect">
              <a:avLst>
                <a:gd fmla="val 50000" name="adj"/>
              </a:avLst>
            </a:prstGeom>
            <a:solidFill>
              <a:srgbClr val="307BF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96" name="Google Shape;196;g1896266e3d1_0_7"/>
            <p:cNvSpPr/>
            <p:nvPr/>
          </p:nvSpPr>
          <p:spPr>
            <a:xfrm>
              <a:off x="5340992" y="3205393"/>
              <a:ext cx="374100" cy="374100"/>
            </a:xfrm>
            <a:prstGeom prst="ellipse">
              <a:avLst/>
            </a:prstGeom>
            <a:solidFill>
              <a:srgbClr val="FFFFFF"/>
            </a:solidFill>
            <a:ln>
              <a:noFill/>
            </a:ln>
            <a:effectLst>
              <a:outerShdw blurRad="228600" rotWithShape="0" algn="tl" dir="5400000" dist="50800">
                <a:srgbClr val="000000">
                  <a:alpha val="54900"/>
                </a:srgbClr>
              </a:outerShdw>
            </a:effectLst>
          </p:spPr>
          <p:txBody>
            <a:bodyPr anchorCtr="0" anchor="ctr" bIns="121900" lIns="121900" spcFirstLastPara="1" rIns="121900" wrap="square" tIns="121900">
              <a:noAutofit/>
            </a:bodyPr>
            <a:lstStyle/>
            <a:p>
              <a:pPr indent="0" lvl="0" marL="0" rtl="0" algn="ctr">
                <a:spcBef>
                  <a:spcPts val="0"/>
                </a:spcBef>
                <a:spcAft>
                  <a:spcPts val="0"/>
                </a:spcAft>
                <a:buNone/>
              </a:pPr>
              <a:r>
                <a:rPr b="1" lang="en-US" sz="1600">
                  <a:solidFill>
                    <a:srgbClr val="307BF3"/>
                  </a:solidFill>
                  <a:latin typeface="Roboto"/>
                  <a:ea typeface="Roboto"/>
                  <a:cs typeface="Roboto"/>
                  <a:sym typeface="Roboto"/>
                </a:rPr>
                <a:t>3</a:t>
              </a:r>
              <a:endParaRPr b="1" sz="1600">
                <a:solidFill>
                  <a:srgbClr val="307BF3"/>
                </a:solidFill>
                <a:latin typeface="Roboto"/>
                <a:ea typeface="Roboto"/>
                <a:cs typeface="Roboto"/>
                <a:sym typeface="Roboto"/>
              </a:endParaRPr>
            </a:p>
          </p:txBody>
        </p:sp>
        <p:sp>
          <p:nvSpPr>
            <p:cNvPr id="197" name="Google Shape;197;g1896266e3d1_0_7"/>
            <p:cNvSpPr txBox="1"/>
            <p:nvPr/>
          </p:nvSpPr>
          <p:spPr>
            <a:xfrm rot="-2700000">
              <a:off x="5323969" y="2238203"/>
              <a:ext cx="2341513" cy="393293"/>
            </a:xfrm>
            <a:prstGeom prst="rect">
              <a:avLst/>
            </a:prstGeom>
            <a:noFill/>
            <a:ln>
              <a:noFill/>
            </a:ln>
          </p:spPr>
          <p:txBody>
            <a:bodyPr anchorCtr="0" anchor="ctr" bIns="121900" lIns="121900" spcFirstLastPara="1" rIns="121900" wrap="square" tIns="121900">
              <a:noAutofit/>
            </a:bodyPr>
            <a:lstStyle/>
            <a:p>
              <a:pPr indent="0" lvl="0" marL="0" rtl="0" algn="l">
                <a:lnSpc>
                  <a:spcPct val="115000"/>
                </a:lnSpc>
                <a:spcBef>
                  <a:spcPts val="0"/>
                </a:spcBef>
                <a:spcAft>
                  <a:spcPts val="0"/>
                </a:spcAft>
                <a:buNone/>
              </a:pPr>
              <a:r>
                <a:rPr b="1" lang="en-US" sz="1600">
                  <a:solidFill>
                    <a:srgbClr val="FFFFFF"/>
                  </a:solidFill>
                  <a:latin typeface="Roboto"/>
                  <a:ea typeface="Roboto"/>
                  <a:cs typeface="Roboto"/>
                  <a:sym typeface="Roboto"/>
                </a:rPr>
                <a:t>DIGITAL</a:t>
              </a:r>
              <a:endParaRPr b="1" sz="1100">
                <a:solidFill>
                  <a:srgbClr val="FFFFFF"/>
                </a:solidFill>
                <a:latin typeface="Roboto"/>
                <a:ea typeface="Roboto"/>
                <a:cs typeface="Roboto"/>
                <a:sym typeface="Roboto"/>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g205e06c1d1a_0_8"/>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203" name="Google Shape;203;g205e06c1d1a_0_8"/>
          <p:cNvSpPr txBox="1"/>
          <p:nvPr/>
        </p:nvSpPr>
        <p:spPr>
          <a:xfrm>
            <a:off x="564000" y="1068500"/>
            <a:ext cx="12457200" cy="2524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1. How to build a Strategic Partnership?</a:t>
            </a:r>
            <a:endParaRPr b="1" sz="42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2600">
                <a:solidFill>
                  <a:srgbClr val="385623"/>
                </a:solidFill>
                <a:latin typeface="Questrial"/>
                <a:ea typeface="Questrial"/>
                <a:cs typeface="Questrial"/>
                <a:sym typeface="Questrial"/>
              </a:rPr>
              <a:t> 1.2 Experiences in Erasmus+ programme</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p:txBody>
      </p:sp>
      <p:pic>
        <p:nvPicPr>
          <p:cNvPr descr="Logo, company name&#10;&#10;Description automatically generated" id="204" name="Google Shape;204;g205e06c1d1a_0_8"/>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05" name="Google Shape;205;g205e06c1d1a_0_8"/>
          <p:cNvSpPr txBox="1"/>
          <p:nvPr/>
        </p:nvSpPr>
        <p:spPr>
          <a:xfrm>
            <a:off x="564000" y="2211975"/>
            <a:ext cx="11475600" cy="5441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US" sz="2500">
                <a:solidFill>
                  <a:schemeClr val="dk1"/>
                </a:solidFill>
              </a:rPr>
              <a:t>Our experience in the Erasmus+ programme has made us face many different situations. These are some of the </a:t>
            </a:r>
            <a:r>
              <a:rPr b="1" lang="en-US" sz="2500">
                <a:solidFill>
                  <a:schemeClr val="dk1"/>
                </a:solidFill>
              </a:rPr>
              <a:t>frequent problems </a:t>
            </a:r>
            <a:r>
              <a:rPr lang="en-US" sz="2500">
                <a:solidFill>
                  <a:schemeClr val="dk1"/>
                </a:solidFill>
              </a:rPr>
              <a:t>a project may face:</a:t>
            </a:r>
            <a:endParaRPr sz="25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2500">
              <a:solidFill>
                <a:schemeClr val="dk1"/>
              </a:solidFill>
            </a:endParaRPr>
          </a:p>
          <a:p>
            <a:pPr indent="-387350" lvl="0" marL="457200" rtl="0" algn="l">
              <a:lnSpc>
                <a:spcPct val="115000"/>
              </a:lnSpc>
              <a:spcBef>
                <a:spcPts val="0"/>
              </a:spcBef>
              <a:spcAft>
                <a:spcPts val="0"/>
              </a:spcAft>
              <a:buClr>
                <a:schemeClr val="dk1"/>
              </a:buClr>
              <a:buSzPts val="2500"/>
              <a:buChar char="-"/>
            </a:pPr>
            <a:r>
              <a:rPr lang="en-US" sz="2500">
                <a:solidFill>
                  <a:schemeClr val="dk1"/>
                </a:solidFill>
              </a:rPr>
              <a:t>Little implication in tasks and no attendance to meetings (virtual or presential) from a partner or various partners</a:t>
            </a:r>
            <a:endParaRPr sz="2500">
              <a:solidFill>
                <a:schemeClr val="dk1"/>
              </a:solidFill>
            </a:endParaRPr>
          </a:p>
          <a:p>
            <a:pPr indent="-387350" lvl="0" marL="457200" rtl="0" algn="l">
              <a:lnSpc>
                <a:spcPct val="115000"/>
              </a:lnSpc>
              <a:spcBef>
                <a:spcPts val="0"/>
              </a:spcBef>
              <a:spcAft>
                <a:spcPts val="0"/>
              </a:spcAft>
              <a:buClr>
                <a:schemeClr val="dk1"/>
              </a:buClr>
              <a:buSzPts val="2500"/>
              <a:buChar char="-"/>
            </a:pPr>
            <a:r>
              <a:rPr lang="en-US" sz="2500">
                <a:solidFill>
                  <a:schemeClr val="dk1"/>
                </a:solidFill>
              </a:rPr>
              <a:t>Unilateral coordination and completing of tasks thought to be collective</a:t>
            </a:r>
            <a:endParaRPr sz="2500">
              <a:solidFill>
                <a:schemeClr val="dk1"/>
              </a:solidFill>
            </a:endParaRPr>
          </a:p>
          <a:p>
            <a:pPr indent="-387350" lvl="0" marL="457200" rtl="0" algn="l">
              <a:lnSpc>
                <a:spcPct val="115000"/>
              </a:lnSpc>
              <a:spcBef>
                <a:spcPts val="0"/>
              </a:spcBef>
              <a:spcAft>
                <a:spcPts val="0"/>
              </a:spcAft>
              <a:buClr>
                <a:schemeClr val="dk1"/>
              </a:buClr>
              <a:buSzPts val="2500"/>
              <a:buChar char="-"/>
            </a:pPr>
            <a:r>
              <a:rPr lang="en-US" sz="2500">
                <a:solidFill>
                  <a:schemeClr val="dk1"/>
                </a:solidFill>
              </a:rPr>
              <a:t>Low quality in Intellectual outputs development </a:t>
            </a:r>
            <a:endParaRPr sz="2500">
              <a:solidFill>
                <a:schemeClr val="dk1"/>
              </a:solidFill>
            </a:endParaRPr>
          </a:p>
          <a:p>
            <a:pPr indent="-387350" lvl="0" marL="457200" rtl="0" algn="l">
              <a:lnSpc>
                <a:spcPct val="115000"/>
              </a:lnSpc>
              <a:spcBef>
                <a:spcPts val="0"/>
              </a:spcBef>
              <a:spcAft>
                <a:spcPts val="0"/>
              </a:spcAft>
              <a:buClr>
                <a:schemeClr val="dk1"/>
              </a:buClr>
              <a:buSzPts val="2500"/>
              <a:buChar char="-"/>
            </a:pPr>
            <a:r>
              <a:rPr lang="en-US" sz="2500">
                <a:solidFill>
                  <a:schemeClr val="dk1"/>
                </a:solidFill>
              </a:rPr>
              <a:t>Mobility restrictions</a:t>
            </a:r>
            <a:endParaRPr sz="2500">
              <a:solidFill>
                <a:schemeClr val="dk1"/>
              </a:solidFill>
            </a:endParaRPr>
          </a:p>
          <a:p>
            <a:pPr indent="-387350" lvl="0" marL="457200" rtl="0" algn="l">
              <a:lnSpc>
                <a:spcPct val="115000"/>
              </a:lnSpc>
              <a:spcBef>
                <a:spcPts val="0"/>
              </a:spcBef>
              <a:spcAft>
                <a:spcPts val="0"/>
              </a:spcAft>
              <a:buClr>
                <a:schemeClr val="dk1"/>
              </a:buClr>
              <a:buSzPts val="2500"/>
              <a:buChar char="-"/>
            </a:pPr>
            <a:r>
              <a:rPr lang="en-US" sz="2500">
                <a:solidFill>
                  <a:schemeClr val="dk1"/>
                </a:solidFill>
              </a:rPr>
              <a:t>Little and uneven implication of target groups</a:t>
            </a:r>
            <a:endParaRPr sz="2500">
              <a:solidFill>
                <a:schemeClr val="dk1"/>
              </a:solidFill>
            </a:endParaRPr>
          </a:p>
          <a:p>
            <a:pPr indent="-387350" lvl="0" marL="457200" rtl="0" algn="l">
              <a:lnSpc>
                <a:spcPct val="115000"/>
              </a:lnSpc>
              <a:spcBef>
                <a:spcPts val="0"/>
              </a:spcBef>
              <a:spcAft>
                <a:spcPts val="0"/>
              </a:spcAft>
              <a:buClr>
                <a:schemeClr val="dk1"/>
              </a:buClr>
              <a:buSzPts val="2500"/>
              <a:buChar char="-"/>
            </a:pPr>
            <a:r>
              <a:rPr lang="en-US" sz="2500">
                <a:solidFill>
                  <a:schemeClr val="dk1"/>
                </a:solidFill>
              </a:rPr>
              <a:t>Incorrect economic justification in mobility tool</a:t>
            </a:r>
            <a:endParaRPr sz="4400">
              <a:solidFill>
                <a:schemeClr val="dk1"/>
              </a:solidFill>
            </a:endParaRPr>
          </a:p>
          <a:p>
            <a:pPr indent="0" lvl="0" marL="457200" rtl="0" algn="l">
              <a:lnSpc>
                <a:spcPct val="115000"/>
              </a:lnSpc>
              <a:spcBef>
                <a:spcPts val="0"/>
              </a:spcBef>
              <a:spcAft>
                <a:spcPts val="0"/>
              </a:spcAft>
              <a:buNone/>
            </a:pPr>
            <a:r>
              <a:t/>
            </a:r>
            <a:endParaRPr sz="5400">
              <a:solidFill>
                <a:schemeClr val="dk1"/>
              </a:solidFill>
            </a:endParaRPr>
          </a:p>
        </p:txBody>
      </p:sp>
      <p:pic>
        <p:nvPicPr>
          <p:cNvPr id="206" name="Google Shape;206;g205e06c1d1a_0_8"/>
          <p:cNvPicPr preferRelativeResize="0"/>
          <p:nvPr/>
        </p:nvPicPr>
        <p:blipFill>
          <a:blip r:embed="rId4">
            <a:alphaModFix/>
          </a:blip>
          <a:stretch>
            <a:fillRect/>
          </a:stretch>
        </p:blipFill>
        <p:spPr>
          <a:xfrm>
            <a:off x="7612575" y="936900"/>
            <a:ext cx="2569250" cy="14436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g205e06c1d1a_0_18"/>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212" name="Google Shape;212;g205e06c1d1a_0_18"/>
          <p:cNvSpPr txBox="1"/>
          <p:nvPr/>
        </p:nvSpPr>
        <p:spPr>
          <a:xfrm>
            <a:off x="564000" y="1068500"/>
            <a:ext cx="12457200" cy="2524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1. How to build a Strategic Partnership?</a:t>
            </a:r>
            <a:endParaRPr b="1" sz="42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2600">
                <a:solidFill>
                  <a:srgbClr val="385623"/>
                </a:solidFill>
                <a:latin typeface="Questrial"/>
                <a:ea typeface="Questrial"/>
                <a:cs typeface="Questrial"/>
                <a:sym typeface="Questrial"/>
              </a:rPr>
              <a:t> 1.2 Experiences in Erasmus+ programme</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p:txBody>
      </p:sp>
      <p:sp>
        <p:nvSpPr>
          <p:cNvPr id="213" name="Google Shape;213;g205e06c1d1a_0_18"/>
          <p:cNvSpPr txBox="1"/>
          <p:nvPr/>
        </p:nvSpPr>
        <p:spPr>
          <a:xfrm>
            <a:off x="564000" y="2211975"/>
            <a:ext cx="11475600" cy="3224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t/>
            </a:r>
            <a:endParaRPr sz="2500">
              <a:solidFill>
                <a:schemeClr val="dk1"/>
              </a:solidFill>
            </a:endParaRPr>
          </a:p>
          <a:p>
            <a:pPr indent="0" lvl="0" marL="0" rtl="0" algn="l">
              <a:lnSpc>
                <a:spcPct val="115000"/>
              </a:lnSpc>
              <a:spcBef>
                <a:spcPts val="0"/>
              </a:spcBef>
              <a:spcAft>
                <a:spcPts val="0"/>
              </a:spcAft>
              <a:buNone/>
            </a:pPr>
            <a:r>
              <a:t/>
            </a:r>
            <a:endParaRPr sz="2500">
              <a:solidFill>
                <a:schemeClr val="dk1"/>
              </a:solidFill>
            </a:endParaRPr>
          </a:p>
          <a:p>
            <a:pPr indent="0" lvl="0" marL="0" rtl="0" algn="l">
              <a:lnSpc>
                <a:spcPct val="115000"/>
              </a:lnSpc>
              <a:spcBef>
                <a:spcPts val="0"/>
              </a:spcBef>
              <a:spcAft>
                <a:spcPts val="0"/>
              </a:spcAft>
              <a:buNone/>
            </a:pPr>
            <a:r>
              <a:rPr lang="en-US" sz="2500">
                <a:solidFill>
                  <a:schemeClr val="dk1"/>
                </a:solidFill>
              </a:rPr>
              <a:t>Strategic partnerships should learn from these risks and situations, tracing more </a:t>
            </a:r>
            <a:r>
              <a:rPr b="1" lang="en-US" sz="2500">
                <a:solidFill>
                  <a:schemeClr val="dk1"/>
                </a:solidFill>
              </a:rPr>
              <a:t>solid </a:t>
            </a:r>
            <a:r>
              <a:rPr b="1" lang="en-US" sz="2500">
                <a:solidFill>
                  <a:schemeClr val="dk1"/>
                </a:solidFill>
              </a:rPr>
              <a:t>risk</a:t>
            </a:r>
            <a:r>
              <a:rPr b="1" lang="en-US" sz="2500">
                <a:solidFill>
                  <a:schemeClr val="dk1"/>
                </a:solidFill>
              </a:rPr>
              <a:t> plans</a:t>
            </a:r>
            <a:r>
              <a:rPr lang="en-US" sz="2500">
                <a:solidFill>
                  <a:schemeClr val="dk1"/>
                </a:solidFill>
              </a:rPr>
              <a:t>. </a:t>
            </a:r>
            <a:endParaRPr sz="2500">
              <a:solidFill>
                <a:schemeClr val="dk1"/>
              </a:solidFill>
            </a:endParaRPr>
          </a:p>
          <a:p>
            <a:pPr indent="0" lvl="0" marL="0" rtl="0" algn="l">
              <a:lnSpc>
                <a:spcPct val="115000"/>
              </a:lnSpc>
              <a:spcBef>
                <a:spcPts val="0"/>
              </a:spcBef>
              <a:spcAft>
                <a:spcPts val="0"/>
              </a:spcAft>
              <a:buNone/>
            </a:pPr>
            <a:r>
              <a:t/>
            </a:r>
            <a:endParaRPr sz="2500">
              <a:solidFill>
                <a:schemeClr val="dk1"/>
              </a:solidFill>
            </a:endParaRPr>
          </a:p>
          <a:p>
            <a:pPr indent="0" lvl="0" marL="0" rtl="0" algn="l">
              <a:lnSpc>
                <a:spcPct val="115000"/>
              </a:lnSpc>
              <a:spcBef>
                <a:spcPts val="0"/>
              </a:spcBef>
              <a:spcAft>
                <a:spcPts val="0"/>
              </a:spcAft>
              <a:buNone/>
            </a:pPr>
            <a:r>
              <a:rPr lang="en-US" sz="2500">
                <a:solidFill>
                  <a:schemeClr val="dk1"/>
                </a:solidFill>
              </a:rPr>
              <a:t>Also, a long term perspective to build a strategic partnership built on </a:t>
            </a:r>
            <a:r>
              <a:rPr b="1" lang="en-US" sz="2500">
                <a:solidFill>
                  <a:schemeClr val="dk1"/>
                </a:solidFill>
              </a:rPr>
              <a:t>trust</a:t>
            </a:r>
            <a:r>
              <a:rPr lang="en-US" sz="2500">
                <a:solidFill>
                  <a:schemeClr val="dk1"/>
                </a:solidFill>
              </a:rPr>
              <a:t>, </a:t>
            </a:r>
            <a:r>
              <a:rPr b="1" lang="en-US" sz="2500">
                <a:solidFill>
                  <a:schemeClr val="dk1"/>
                </a:solidFill>
              </a:rPr>
              <a:t>responsibility </a:t>
            </a:r>
            <a:r>
              <a:rPr lang="en-US" sz="2500">
                <a:solidFill>
                  <a:schemeClr val="dk1"/>
                </a:solidFill>
              </a:rPr>
              <a:t>and </a:t>
            </a:r>
            <a:r>
              <a:rPr b="1" lang="en-US" sz="2500">
                <a:solidFill>
                  <a:schemeClr val="dk1"/>
                </a:solidFill>
              </a:rPr>
              <a:t>good practices</a:t>
            </a:r>
            <a:r>
              <a:rPr lang="en-US" sz="2500">
                <a:solidFill>
                  <a:schemeClr val="dk1"/>
                </a:solidFill>
              </a:rPr>
              <a:t>.</a:t>
            </a:r>
            <a:endParaRPr sz="5400">
              <a:solidFill>
                <a:schemeClr val="dk1"/>
              </a:solidFill>
            </a:endParaRPr>
          </a:p>
        </p:txBody>
      </p:sp>
      <p:pic>
        <p:nvPicPr>
          <p:cNvPr descr="Logo, company name&#10;&#10;Description automatically generated" id="214" name="Google Shape;214;g205e06c1d1a_0_18"/>
          <p:cNvPicPr preferRelativeResize="0"/>
          <p:nvPr/>
        </p:nvPicPr>
        <p:blipFill rotWithShape="1">
          <a:blip r:embed="rId3">
            <a:alphaModFix/>
          </a:blip>
          <a:srcRect b="0" l="0" r="0" t="0"/>
          <a:stretch/>
        </p:blipFill>
        <p:spPr>
          <a:xfrm>
            <a:off x="-1" y="-1"/>
            <a:ext cx="936925" cy="936925"/>
          </a:xfrm>
          <a:prstGeom prst="rect">
            <a:avLst/>
          </a:prstGeom>
          <a:noFill/>
          <a:ln>
            <a:noFill/>
          </a:ln>
        </p:spPr>
      </p:pic>
      <p:pic>
        <p:nvPicPr>
          <p:cNvPr id="215" name="Google Shape;215;g205e06c1d1a_0_18"/>
          <p:cNvPicPr preferRelativeResize="0"/>
          <p:nvPr/>
        </p:nvPicPr>
        <p:blipFill>
          <a:blip r:embed="rId4">
            <a:alphaModFix/>
          </a:blip>
          <a:stretch>
            <a:fillRect/>
          </a:stretch>
        </p:blipFill>
        <p:spPr>
          <a:xfrm>
            <a:off x="7612575" y="936900"/>
            <a:ext cx="2569250" cy="14436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g205e06c1d1a_0_34"/>
          <p:cNvSpPr txBox="1"/>
          <p:nvPr/>
        </p:nvSpPr>
        <p:spPr>
          <a:xfrm>
            <a:off x="564000" y="2211975"/>
            <a:ext cx="11475600" cy="3720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t/>
            </a:r>
            <a:endParaRPr b="1" sz="2800">
              <a:solidFill>
                <a:srgbClr val="385623"/>
              </a:solidFill>
              <a:latin typeface="Questrial"/>
              <a:ea typeface="Questrial"/>
              <a:cs typeface="Questrial"/>
              <a:sym typeface="Questrial"/>
            </a:endParaRPr>
          </a:p>
          <a:p>
            <a:pPr indent="0" lvl="0" marL="0" rtl="0" algn="l">
              <a:lnSpc>
                <a:spcPct val="115000"/>
              </a:lnSpc>
              <a:spcBef>
                <a:spcPts val="0"/>
              </a:spcBef>
              <a:spcAft>
                <a:spcPts val="0"/>
              </a:spcAft>
              <a:buNone/>
            </a:pPr>
            <a:r>
              <a:t/>
            </a:r>
            <a:endParaRPr sz="2500">
              <a:solidFill>
                <a:schemeClr val="dk1"/>
              </a:solidFill>
            </a:endParaRPr>
          </a:p>
          <a:p>
            <a:pPr indent="0" lvl="0" marL="0" rtl="0" algn="l">
              <a:lnSpc>
                <a:spcPct val="115000"/>
              </a:lnSpc>
              <a:spcBef>
                <a:spcPts val="0"/>
              </a:spcBef>
              <a:spcAft>
                <a:spcPts val="0"/>
              </a:spcAft>
              <a:buNone/>
            </a:pPr>
            <a:r>
              <a:rPr lang="en-US" sz="2500">
                <a:solidFill>
                  <a:schemeClr val="dk1"/>
                </a:solidFill>
              </a:rPr>
              <a:t>In the New Erasmus+ Programe is easier for non experienced organizations to coordinate a project in the modality of Small Scale Strategic Partnerships.</a:t>
            </a:r>
            <a:endParaRPr sz="2500">
              <a:solidFill>
                <a:schemeClr val="dk1"/>
              </a:solidFill>
            </a:endParaRPr>
          </a:p>
          <a:p>
            <a:pPr indent="0" lvl="0" marL="0" rtl="0" algn="l">
              <a:lnSpc>
                <a:spcPct val="115000"/>
              </a:lnSpc>
              <a:spcBef>
                <a:spcPts val="0"/>
              </a:spcBef>
              <a:spcAft>
                <a:spcPts val="0"/>
              </a:spcAft>
              <a:buNone/>
            </a:pPr>
            <a:r>
              <a:t/>
            </a:r>
            <a:endParaRPr sz="2500">
              <a:solidFill>
                <a:schemeClr val="dk1"/>
              </a:solidFill>
            </a:endParaRPr>
          </a:p>
          <a:p>
            <a:pPr indent="0" lvl="0" marL="0" rtl="0" algn="l">
              <a:lnSpc>
                <a:spcPct val="115000"/>
              </a:lnSpc>
              <a:spcBef>
                <a:spcPts val="0"/>
              </a:spcBef>
              <a:spcAft>
                <a:spcPts val="0"/>
              </a:spcAft>
              <a:buNone/>
            </a:pPr>
            <a:r>
              <a:rPr lang="en-US" sz="2500">
                <a:solidFill>
                  <a:schemeClr val="dk1"/>
                </a:solidFill>
              </a:rPr>
              <a:t>They</a:t>
            </a:r>
            <a:r>
              <a:rPr lang="en-US" sz="2500">
                <a:solidFill>
                  <a:schemeClr val="dk1"/>
                </a:solidFill>
              </a:rPr>
              <a:t> are thought for reaching out to grassroots organisations, less experienced organisations and newcomers to the Programme, reducing entry barriers to the programme for organisations with smaller organisational capacity. </a:t>
            </a:r>
            <a:endParaRPr sz="2500">
              <a:solidFill>
                <a:schemeClr val="dk1"/>
              </a:solidFill>
            </a:endParaRPr>
          </a:p>
        </p:txBody>
      </p:sp>
      <p:sp>
        <p:nvSpPr>
          <p:cNvPr id="221" name="Google Shape;221;g205e06c1d1a_0_34"/>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222" name="Google Shape;222;g205e06c1d1a_0_34"/>
          <p:cNvSpPr txBox="1"/>
          <p:nvPr/>
        </p:nvSpPr>
        <p:spPr>
          <a:xfrm>
            <a:off x="564000" y="1068500"/>
            <a:ext cx="12457200" cy="2524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1. How to build a Strategic Partnership?</a:t>
            </a:r>
            <a:endParaRPr b="1" sz="42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2600">
                <a:solidFill>
                  <a:srgbClr val="385623"/>
                </a:solidFill>
                <a:latin typeface="Questrial"/>
                <a:ea typeface="Questrial"/>
                <a:cs typeface="Questrial"/>
                <a:sym typeface="Questrial"/>
              </a:rPr>
              <a:t> 1.</a:t>
            </a:r>
            <a:r>
              <a:rPr b="1" lang="en-US" sz="2600">
                <a:solidFill>
                  <a:srgbClr val="385623"/>
                </a:solidFill>
                <a:latin typeface="Questrial"/>
                <a:ea typeface="Questrial"/>
                <a:cs typeface="Questrial"/>
                <a:sym typeface="Questrial"/>
              </a:rPr>
              <a:t>3 The New Erasmus+ Programe and the Small Scale SP</a:t>
            </a:r>
            <a:endParaRPr b="1" sz="27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p:txBody>
      </p:sp>
      <p:pic>
        <p:nvPicPr>
          <p:cNvPr descr="Logo, company name&#10;&#10;Description automatically generated" id="223" name="Google Shape;223;g205e06c1d1a_0_34"/>
          <p:cNvPicPr preferRelativeResize="0"/>
          <p:nvPr/>
        </p:nvPicPr>
        <p:blipFill rotWithShape="1">
          <a:blip r:embed="rId3">
            <a:alphaModFix/>
          </a:blip>
          <a:srcRect b="0" l="0" r="0" t="0"/>
          <a:stretch/>
        </p:blipFill>
        <p:spPr>
          <a:xfrm>
            <a:off x="-1" y="-1"/>
            <a:ext cx="936925" cy="936925"/>
          </a:xfrm>
          <a:prstGeom prst="rect">
            <a:avLst/>
          </a:prstGeom>
          <a:noFill/>
          <a:ln>
            <a:noFill/>
          </a:ln>
        </p:spPr>
      </p:pic>
      <p:pic>
        <p:nvPicPr>
          <p:cNvPr id="224" name="Google Shape;224;g205e06c1d1a_0_34"/>
          <p:cNvPicPr preferRelativeResize="0"/>
          <p:nvPr/>
        </p:nvPicPr>
        <p:blipFill rotWithShape="1">
          <a:blip r:embed="rId4">
            <a:alphaModFix/>
          </a:blip>
          <a:srcRect b="0" l="0" r="-20467" t="0"/>
          <a:stretch/>
        </p:blipFill>
        <p:spPr>
          <a:xfrm>
            <a:off x="9453525" y="1068500"/>
            <a:ext cx="3095175" cy="14436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g205e06c1d1a_0_56"/>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230" name="Google Shape;230;g205e06c1d1a_0_56"/>
          <p:cNvSpPr txBox="1"/>
          <p:nvPr/>
        </p:nvSpPr>
        <p:spPr>
          <a:xfrm>
            <a:off x="731050" y="2200500"/>
            <a:ext cx="6588900" cy="217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4500">
                <a:solidFill>
                  <a:srgbClr val="385623"/>
                </a:solidFill>
                <a:latin typeface="Questrial"/>
                <a:ea typeface="Questrial"/>
                <a:cs typeface="Questrial"/>
                <a:sym typeface="Questrial"/>
              </a:rPr>
              <a:t>2</a:t>
            </a:r>
            <a:r>
              <a:rPr b="1" lang="en-US" sz="4500">
                <a:solidFill>
                  <a:srgbClr val="385623"/>
                </a:solidFill>
                <a:latin typeface="Questrial"/>
                <a:ea typeface="Questrial"/>
                <a:cs typeface="Questrial"/>
                <a:sym typeface="Questrial"/>
              </a:rPr>
              <a:t>. </a:t>
            </a:r>
            <a:r>
              <a:rPr b="1" lang="en-US" sz="4500">
                <a:solidFill>
                  <a:srgbClr val="385623"/>
                </a:solidFill>
                <a:latin typeface="Questrial"/>
                <a:ea typeface="Questrial"/>
                <a:cs typeface="Questrial"/>
                <a:sym typeface="Questrial"/>
              </a:rPr>
              <a:t>How to build a good project proposal?</a:t>
            </a:r>
            <a:endParaRPr b="1" sz="45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500">
              <a:solidFill>
                <a:srgbClr val="385623"/>
              </a:solidFill>
              <a:latin typeface="Questrial"/>
              <a:ea typeface="Questrial"/>
              <a:cs typeface="Questrial"/>
              <a:sym typeface="Questrial"/>
            </a:endParaRPr>
          </a:p>
        </p:txBody>
      </p:sp>
      <p:pic>
        <p:nvPicPr>
          <p:cNvPr descr="Logo, company name&#10;&#10;Description automatically generated" id="231" name="Google Shape;231;g205e06c1d1a_0_56"/>
          <p:cNvPicPr preferRelativeResize="0"/>
          <p:nvPr/>
        </p:nvPicPr>
        <p:blipFill rotWithShape="1">
          <a:blip r:embed="rId3">
            <a:alphaModFix/>
          </a:blip>
          <a:srcRect b="0" l="0" r="0" t="0"/>
          <a:stretch/>
        </p:blipFill>
        <p:spPr>
          <a:xfrm>
            <a:off x="-1" y="-1"/>
            <a:ext cx="936925" cy="936925"/>
          </a:xfrm>
          <a:prstGeom prst="rect">
            <a:avLst/>
          </a:prstGeom>
          <a:noFill/>
          <a:ln>
            <a:noFill/>
          </a:ln>
        </p:spPr>
      </p:pic>
      <p:pic>
        <p:nvPicPr>
          <p:cNvPr id="232" name="Google Shape;232;g205e06c1d1a_0_56"/>
          <p:cNvPicPr preferRelativeResize="0"/>
          <p:nvPr/>
        </p:nvPicPr>
        <p:blipFill rotWithShape="1">
          <a:blip r:embed="rId4">
            <a:alphaModFix/>
          </a:blip>
          <a:srcRect b="0" l="0" r="0" t="0"/>
          <a:stretch/>
        </p:blipFill>
        <p:spPr>
          <a:xfrm>
            <a:off x="7320035" y="3023765"/>
            <a:ext cx="2290537" cy="3290788"/>
          </a:xfrm>
          <a:prstGeom prst="rect">
            <a:avLst/>
          </a:prstGeom>
          <a:noFill/>
          <a:ln>
            <a:noFill/>
          </a:ln>
        </p:spPr>
      </p:pic>
      <p:pic>
        <p:nvPicPr>
          <p:cNvPr id="233" name="Google Shape;233;g205e06c1d1a_0_56"/>
          <p:cNvPicPr preferRelativeResize="0"/>
          <p:nvPr/>
        </p:nvPicPr>
        <p:blipFill rotWithShape="1">
          <a:blip r:embed="rId5">
            <a:alphaModFix/>
          </a:blip>
          <a:srcRect b="0" l="0" r="0" t="0"/>
          <a:stretch/>
        </p:blipFill>
        <p:spPr>
          <a:xfrm rot="-1358751">
            <a:off x="8721928" y="1271654"/>
            <a:ext cx="1122154" cy="1557699"/>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g22c8094afdd_1_0"/>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239" name="Google Shape;239;g22c8094afdd_1_0"/>
          <p:cNvSpPr txBox="1"/>
          <p:nvPr/>
        </p:nvSpPr>
        <p:spPr>
          <a:xfrm>
            <a:off x="453500" y="936925"/>
            <a:ext cx="11490000" cy="7342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5500">
                <a:solidFill>
                  <a:srgbClr val="385623"/>
                </a:solidFill>
                <a:latin typeface="Questrial"/>
                <a:ea typeface="Questrial"/>
                <a:cs typeface="Questrial"/>
                <a:sym typeface="Questrial"/>
              </a:rPr>
              <a:t> </a:t>
            </a:r>
            <a:endParaRPr b="1" sz="55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30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30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3000">
              <a:solidFill>
                <a:srgbClr val="385623"/>
              </a:solidFill>
              <a:latin typeface="Questrial"/>
              <a:ea typeface="Questrial"/>
              <a:cs typeface="Questrial"/>
              <a:sym typeface="Questrial"/>
            </a:endParaRPr>
          </a:p>
          <a:p>
            <a:pPr indent="0" lvl="0" marL="457200" rtl="0" algn="l">
              <a:spcBef>
                <a:spcPts val="0"/>
              </a:spcBef>
              <a:spcAft>
                <a:spcPts val="0"/>
              </a:spcAft>
              <a:buNone/>
            </a:pPr>
            <a:r>
              <a:t/>
            </a:r>
            <a:endParaRPr b="1" sz="3000">
              <a:solidFill>
                <a:srgbClr val="385623"/>
              </a:solidFill>
              <a:latin typeface="Questrial"/>
              <a:ea typeface="Questrial"/>
              <a:cs typeface="Questrial"/>
              <a:sym typeface="Questrial"/>
            </a:endParaRPr>
          </a:p>
          <a:p>
            <a:pPr indent="0" lvl="0" marL="457200" rtl="0" algn="l">
              <a:spcBef>
                <a:spcPts val="0"/>
              </a:spcBef>
              <a:spcAft>
                <a:spcPts val="0"/>
              </a:spcAft>
              <a:buNone/>
            </a:pPr>
            <a:r>
              <a:t/>
            </a:r>
            <a:endParaRPr b="1" sz="3000">
              <a:solidFill>
                <a:srgbClr val="385623"/>
              </a:solidFill>
              <a:latin typeface="Questrial"/>
              <a:ea typeface="Questrial"/>
              <a:cs typeface="Questrial"/>
              <a:sym typeface="Questrial"/>
            </a:endParaRPr>
          </a:p>
          <a:p>
            <a:pPr indent="-520700" lvl="0" marL="457200" rtl="0" algn="l">
              <a:spcBef>
                <a:spcPts val="0"/>
              </a:spcBef>
              <a:spcAft>
                <a:spcPts val="0"/>
              </a:spcAft>
              <a:buClr>
                <a:srgbClr val="385623"/>
              </a:buClr>
              <a:buSzPts val="4600"/>
              <a:buFont typeface="Questrial"/>
              <a:buAutoNum type="alphaLcParenR"/>
            </a:pPr>
            <a:r>
              <a:rPr b="1" lang="en-US" sz="4600">
                <a:solidFill>
                  <a:srgbClr val="385623"/>
                </a:solidFill>
                <a:latin typeface="Questrial"/>
                <a:ea typeface="Questrial"/>
                <a:cs typeface="Questrial"/>
                <a:sym typeface="Questrial"/>
              </a:rPr>
              <a:t>Principles and Fundamentals</a:t>
            </a:r>
            <a:endParaRPr b="1" sz="71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55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55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55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5500">
              <a:solidFill>
                <a:srgbClr val="385623"/>
              </a:solidFill>
              <a:latin typeface="Questrial"/>
              <a:ea typeface="Questrial"/>
              <a:cs typeface="Questrial"/>
              <a:sym typeface="Questrial"/>
            </a:endParaRPr>
          </a:p>
        </p:txBody>
      </p:sp>
      <p:pic>
        <p:nvPicPr>
          <p:cNvPr descr="Logo, company name&#10;&#10;Description automatically generated" id="240" name="Google Shape;240;g22c8094afdd_1_0"/>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41" name="Google Shape;241;g22c8094afdd_1_0"/>
          <p:cNvSpPr txBox="1"/>
          <p:nvPr/>
        </p:nvSpPr>
        <p:spPr>
          <a:xfrm>
            <a:off x="351000" y="1161100"/>
            <a:ext cx="11592600" cy="2185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6500">
                <a:solidFill>
                  <a:srgbClr val="385623"/>
                </a:solidFill>
                <a:latin typeface="Questrial"/>
                <a:ea typeface="Questrial"/>
                <a:cs typeface="Questrial"/>
                <a:sym typeface="Questrial"/>
              </a:rPr>
              <a:t>2</a:t>
            </a:r>
            <a:r>
              <a:rPr b="1" lang="en-US" sz="6500">
                <a:solidFill>
                  <a:srgbClr val="385623"/>
                </a:solidFill>
                <a:latin typeface="Questrial"/>
                <a:ea typeface="Questrial"/>
                <a:cs typeface="Questrial"/>
                <a:sym typeface="Questrial"/>
              </a:rPr>
              <a:t>. How to design a good project proposal?</a:t>
            </a:r>
            <a:endParaRPr b="1" sz="7900">
              <a:solidFill>
                <a:srgbClr val="385623"/>
              </a:solidFill>
              <a:latin typeface="Questrial"/>
              <a:ea typeface="Questrial"/>
              <a:cs typeface="Questrial"/>
              <a:sym typeface="Quest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g23acfaab918_0_66"/>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247" name="Google Shape;247;g23acfaab918_0_66"/>
          <p:cNvSpPr txBox="1"/>
          <p:nvPr/>
        </p:nvSpPr>
        <p:spPr>
          <a:xfrm>
            <a:off x="351000" y="938500"/>
            <a:ext cx="11490000" cy="69726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2300">
                <a:solidFill>
                  <a:srgbClr val="385623"/>
                </a:solidFill>
                <a:latin typeface="Questrial"/>
                <a:ea typeface="Questrial"/>
                <a:cs typeface="Questrial"/>
                <a:sym typeface="Questrial"/>
              </a:rPr>
              <a:t>Principles and Fundamentals</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Ideally it should imply an intense </a:t>
            </a:r>
            <a:r>
              <a:rPr b="1" lang="en-US" sz="6800">
                <a:solidFill>
                  <a:srgbClr val="385623"/>
                </a:solidFill>
                <a:latin typeface="Questrial"/>
                <a:ea typeface="Questrial"/>
                <a:cs typeface="Questrial"/>
                <a:sym typeface="Questrial"/>
              </a:rPr>
              <a:t>Team Work</a:t>
            </a:r>
            <a:r>
              <a:rPr b="1" lang="en-US" sz="4800">
                <a:solidFill>
                  <a:srgbClr val="385623"/>
                </a:solidFill>
                <a:latin typeface="Questrial"/>
                <a:ea typeface="Questrial"/>
                <a:cs typeface="Questrial"/>
                <a:sym typeface="Questrial"/>
              </a:rPr>
              <a:t>. Although generally ends by being too much a coordinator led process.</a:t>
            </a:r>
            <a:endParaRPr b="1" sz="49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p:txBody>
      </p:sp>
      <p:pic>
        <p:nvPicPr>
          <p:cNvPr descr="Logo, company name&#10;&#10;Description automatically generated" id="248" name="Google Shape;248;g23acfaab918_0_66"/>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49" name="Google Shape;249;g23acfaab918_0_66"/>
          <p:cNvSpPr txBox="1"/>
          <p:nvPr/>
        </p:nvSpPr>
        <p:spPr>
          <a:xfrm>
            <a:off x="351000" y="1161100"/>
            <a:ext cx="7495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2. How to design a good project proposal?</a:t>
            </a:r>
            <a:endParaRPr b="1" sz="4200">
              <a:solidFill>
                <a:srgbClr val="385623"/>
              </a:solidFill>
              <a:latin typeface="Questrial"/>
              <a:ea typeface="Questrial"/>
              <a:cs typeface="Questrial"/>
              <a:sym typeface="Quest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g23acfaab918_0_5"/>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255" name="Google Shape;255;g23acfaab918_0_5"/>
          <p:cNvSpPr txBox="1"/>
          <p:nvPr/>
        </p:nvSpPr>
        <p:spPr>
          <a:xfrm>
            <a:off x="351000" y="938500"/>
            <a:ext cx="11490000" cy="74808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A </a:t>
            </a:r>
            <a:r>
              <a:rPr b="1" lang="en-US" sz="4800">
                <a:solidFill>
                  <a:srgbClr val="385623"/>
                </a:solidFill>
                <a:latin typeface="Questrial"/>
                <a:ea typeface="Questrial"/>
                <a:cs typeface="Questrial"/>
                <a:sym typeface="Questrial"/>
              </a:rPr>
              <a:t>good proposal should however show a good balance between activities and effort distributed among partners. It is common to be penalized for a gap in these aspects.</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p:txBody>
      </p:sp>
      <p:pic>
        <p:nvPicPr>
          <p:cNvPr descr="Logo, company name&#10;&#10;Description automatically generated" id="256" name="Google Shape;256;g23acfaab918_0_5"/>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57" name="Google Shape;257;g23acfaab918_0_5"/>
          <p:cNvSpPr txBox="1"/>
          <p:nvPr/>
        </p:nvSpPr>
        <p:spPr>
          <a:xfrm>
            <a:off x="351000" y="1161100"/>
            <a:ext cx="7495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2. How to design a good project proposal?</a:t>
            </a:r>
            <a:endParaRPr b="1" sz="4200">
              <a:solidFill>
                <a:srgbClr val="385623"/>
              </a:solidFill>
              <a:latin typeface="Questrial"/>
              <a:ea typeface="Questrial"/>
              <a:cs typeface="Questrial"/>
              <a:sym typeface="Quest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2000" u="none" cap="none" strike="noStrike">
              <a:solidFill>
                <a:schemeClr val="lt1"/>
              </a:solidFill>
              <a:latin typeface="Calibri"/>
              <a:ea typeface="Calibri"/>
              <a:cs typeface="Calibri"/>
              <a:sym typeface="Calibri"/>
            </a:endParaRPr>
          </a:p>
        </p:txBody>
      </p:sp>
      <p:sp>
        <p:nvSpPr>
          <p:cNvPr id="97" name="Google Shape;97;p2"/>
          <p:cNvSpPr txBox="1"/>
          <p:nvPr/>
        </p:nvSpPr>
        <p:spPr>
          <a:xfrm>
            <a:off x="127438" y="1906875"/>
            <a:ext cx="11287500" cy="370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700">
                <a:solidFill>
                  <a:srgbClr val="385623"/>
                </a:solidFill>
                <a:latin typeface="Questrial"/>
                <a:ea typeface="Questrial"/>
                <a:cs typeface="Questrial"/>
                <a:sym typeface="Questrial"/>
              </a:rPr>
              <a:t>This material is oriented to those that want to have some basic, key general skills, advices and tips to enter in the world of international project management.</a:t>
            </a:r>
            <a:endParaRPr sz="3900">
              <a:solidFill>
                <a:schemeClr val="dk1"/>
              </a:solidFill>
              <a:latin typeface="Questrial"/>
              <a:ea typeface="Questrial"/>
              <a:cs typeface="Questrial"/>
              <a:sym typeface="Questrial"/>
            </a:endParaRPr>
          </a:p>
        </p:txBody>
      </p:sp>
      <p:pic>
        <p:nvPicPr>
          <p:cNvPr descr="Logo, company name&#10;&#10;Description automatically generated" id="98" name="Google Shape;98;p2"/>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99" name="Google Shape;99;p2"/>
          <p:cNvSpPr txBox="1"/>
          <p:nvPr>
            <p:ph type="title"/>
          </p:nvPr>
        </p:nvSpPr>
        <p:spPr>
          <a:xfrm>
            <a:off x="0" y="879825"/>
            <a:ext cx="10515600" cy="13257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000000"/>
              </a:buClr>
              <a:buFont typeface="Arial"/>
              <a:buNone/>
            </a:pPr>
            <a:r>
              <a:rPr b="1" lang="en-US" sz="4800">
                <a:solidFill>
                  <a:srgbClr val="385623"/>
                </a:solidFill>
                <a:latin typeface="Questrial"/>
                <a:ea typeface="Questrial"/>
                <a:cs typeface="Questrial"/>
                <a:sym typeface="Questrial"/>
              </a:rPr>
              <a:t>INTRODUCTION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g23acfaab918_0_13"/>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263" name="Google Shape;263;g23acfaab918_0_13"/>
          <p:cNvSpPr txBox="1"/>
          <p:nvPr/>
        </p:nvSpPr>
        <p:spPr>
          <a:xfrm>
            <a:off x="351000" y="938500"/>
            <a:ext cx="11490000" cy="76347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It should be based in a </a:t>
            </a:r>
            <a:r>
              <a:rPr b="1" lang="en-US" sz="5800">
                <a:solidFill>
                  <a:srgbClr val="385623"/>
                </a:solidFill>
                <a:latin typeface="Questrial"/>
                <a:ea typeface="Questrial"/>
                <a:cs typeface="Questrial"/>
                <a:sym typeface="Questrial"/>
              </a:rPr>
              <a:t>Long Term </a:t>
            </a:r>
            <a:r>
              <a:rPr b="1" lang="en-US" sz="4800">
                <a:solidFill>
                  <a:srgbClr val="385623"/>
                </a:solidFill>
                <a:latin typeface="Questrial"/>
                <a:ea typeface="Questrial"/>
                <a:cs typeface="Questrial"/>
                <a:sym typeface="Questrial"/>
              </a:rPr>
              <a:t>vision. Time is too short and neurons too expensive.</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Second round proposals have more chances to </a:t>
            </a:r>
            <a:r>
              <a:rPr b="1" lang="en-US" sz="4800">
                <a:solidFill>
                  <a:srgbClr val="385623"/>
                </a:solidFill>
                <a:latin typeface="Questrial"/>
                <a:ea typeface="Questrial"/>
                <a:cs typeface="Questrial"/>
                <a:sym typeface="Questrial"/>
              </a:rPr>
              <a:t>succeed</a:t>
            </a:r>
            <a:r>
              <a:rPr b="1" lang="en-US" sz="4800">
                <a:solidFill>
                  <a:srgbClr val="385623"/>
                </a:solidFill>
                <a:latin typeface="Questrial"/>
                <a:ea typeface="Questrial"/>
                <a:cs typeface="Questrial"/>
                <a:sym typeface="Questrial"/>
              </a:rPr>
              <a:t>.</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p:txBody>
      </p:sp>
      <p:pic>
        <p:nvPicPr>
          <p:cNvPr descr="Logo, company name&#10;&#10;Description automatically generated" id="264" name="Google Shape;264;g23acfaab918_0_13"/>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65" name="Google Shape;265;g23acfaab918_0_13"/>
          <p:cNvSpPr txBox="1"/>
          <p:nvPr/>
        </p:nvSpPr>
        <p:spPr>
          <a:xfrm>
            <a:off x="351000" y="1161100"/>
            <a:ext cx="7495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2. How to design a good project proposal?</a:t>
            </a:r>
            <a:endParaRPr b="1" sz="4200">
              <a:solidFill>
                <a:srgbClr val="385623"/>
              </a:solidFill>
              <a:latin typeface="Questrial"/>
              <a:ea typeface="Questrial"/>
              <a:cs typeface="Questrial"/>
              <a:sym typeface="Quest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g23acfaab918_0_21"/>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271" name="Google Shape;271;g23acfaab918_0_21"/>
          <p:cNvSpPr txBox="1"/>
          <p:nvPr/>
        </p:nvSpPr>
        <p:spPr>
          <a:xfrm>
            <a:off x="351000" y="938500"/>
            <a:ext cx="11490000" cy="4525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Get inspired. Explore similar projects (good practices cases).</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p:txBody>
      </p:sp>
      <p:pic>
        <p:nvPicPr>
          <p:cNvPr descr="Logo, company name&#10;&#10;Description automatically generated" id="272" name="Google Shape;272;g23acfaab918_0_21"/>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73" name="Google Shape;273;g23acfaab918_0_21"/>
          <p:cNvSpPr txBox="1"/>
          <p:nvPr/>
        </p:nvSpPr>
        <p:spPr>
          <a:xfrm>
            <a:off x="351000" y="1161100"/>
            <a:ext cx="7495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2. How to design a good project proposal?</a:t>
            </a:r>
            <a:endParaRPr b="1" sz="4200">
              <a:solidFill>
                <a:srgbClr val="385623"/>
              </a:solidFill>
              <a:latin typeface="Questrial"/>
              <a:ea typeface="Questrial"/>
              <a:cs typeface="Questrial"/>
              <a:sym typeface="Questrial"/>
            </a:endParaRPr>
          </a:p>
        </p:txBody>
      </p:sp>
      <p:sp>
        <p:nvSpPr>
          <p:cNvPr id="274" name="Google Shape;274;g23acfaab918_0_21"/>
          <p:cNvSpPr txBox="1"/>
          <p:nvPr/>
        </p:nvSpPr>
        <p:spPr>
          <a:xfrm>
            <a:off x="0" y="0"/>
            <a:ext cx="3000000" cy="892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300">
                <a:solidFill>
                  <a:srgbClr val="385623"/>
                </a:solidFill>
                <a:latin typeface="Questrial"/>
                <a:ea typeface="Questrial"/>
                <a:cs typeface="Questrial"/>
                <a:sym typeface="Questrial"/>
              </a:rPr>
              <a:t>Principles and Fundamentals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g23acfaab918_0_75"/>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280" name="Google Shape;280;g23acfaab918_0_75"/>
          <p:cNvSpPr txBox="1"/>
          <p:nvPr/>
        </p:nvSpPr>
        <p:spPr>
          <a:xfrm>
            <a:off x="453500" y="936925"/>
            <a:ext cx="11490000" cy="805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5500">
                <a:solidFill>
                  <a:srgbClr val="385623"/>
                </a:solidFill>
                <a:latin typeface="Questrial"/>
                <a:ea typeface="Questrial"/>
                <a:cs typeface="Questrial"/>
                <a:sym typeface="Questrial"/>
              </a:rPr>
              <a:t> </a:t>
            </a:r>
            <a:endParaRPr b="1" sz="55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30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30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3000">
              <a:solidFill>
                <a:srgbClr val="385623"/>
              </a:solidFill>
              <a:latin typeface="Questrial"/>
              <a:ea typeface="Questrial"/>
              <a:cs typeface="Questrial"/>
              <a:sym typeface="Questrial"/>
            </a:endParaRPr>
          </a:p>
          <a:p>
            <a:pPr indent="0" lvl="0" marL="457200" rtl="0" algn="l">
              <a:spcBef>
                <a:spcPts val="0"/>
              </a:spcBef>
              <a:spcAft>
                <a:spcPts val="0"/>
              </a:spcAft>
              <a:buNone/>
            </a:pPr>
            <a:r>
              <a:t/>
            </a:r>
            <a:endParaRPr b="1" sz="3000">
              <a:solidFill>
                <a:srgbClr val="385623"/>
              </a:solidFill>
              <a:latin typeface="Questrial"/>
              <a:ea typeface="Questrial"/>
              <a:cs typeface="Questrial"/>
              <a:sym typeface="Questrial"/>
            </a:endParaRPr>
          </a:p>
          <a:p>
            <a:pPr indent="0" lvl="0" marL="457200" rtl="0" algn="l">
              <a:spcBef>
                <a:spcPts val="0"/>
              </a:spcBef>
              <a:spcAft>
                <a:spcPts val="0"/>
              </a:spcAft>
              <a:buNone/>
            </a:pPr>
            <a:r>
              <a:t/>
            </a:r>
            <a:endParaRPr b="1" sz="3000">
              <a:solidFill>
                <a:srgbClr val="385623"/>
              </a:solidFill>
              <a:latin typeface="Questrial"/>
              <a:ea typeface="Questrial"/>
              <a:cs typeface="Questrial"/>
              <a:sym typeface="Questrial"/>
            </a:endParaRPr>
          </a:p>
          <a:p>
            <a:pPr indent="0" lvl="0" marL="0" rtl="0" algn="l">
              <a:spcBef>
                <a:spcPts val="0"/>
              </a:spcBef>
              <a:spcAft>
                <a:spcPts val="0"/>
              </a:spcAft>
              <a:buNone/>
            </a:pPr>
            <a:r>
              <a:rPr b="1" lang="en-US" sz="4600">
                <a:solidFill>
                  <a:srgbClr val="385623"/>
                </a:solidFill>
                <a:latin typeface="Questrial"/>
                <a:ea typeface="Questrial"/>
                <a:cs typeface="Questrial"/>
                <a:sym typeface="Questrial"/>
              </a:rPr>
              <a:t> b) Experiences in Erasmus+ programme</a:t>
            </a:r>
            <a:endParaRPr b="1" sz="4600">
              <a:solidFill>
                <a:srgbClr val="385623"/>
              </a:solidFill>
              <a:latin typeface="Questrial"/>
              <a:ea typeface="Questrial"/>
              <a:cs typeface="Questrial"/>
              <a:sym typeface="Questrial"/>
            </a:endParaRPr>
          </a:p>
          <a:p>
            <a:pPr indent="0" lvl="0" marL="457200" rtl="0" algn="l">
              <a:spcBef>
                <a:spcPts val="0"/>
              </a:spcBef>
              <a:spcAft>
                <a:spcPts val="0"/>
              </a:spcAft>
              <a:buNone/>
            </a:pPr>
            <a:r>
              <a:t/>
            </a:r>
            <a:endParaRPr b="1" sz="4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55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55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55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5500">
              <a:solidFill>
                <a:srgbClr val="385623"/>
              </a:solidFill>
              <a:latin typeface="Questrial"/>
              <a:ea typeface="Questrial"/>
              <a:cs typeface="Questrial"/>
              <a:sym typeface="Questrial"/>
            </a:endParaRPr>
          </a:p>
        </p:txBody>
      </p:sp>
      <p:pic>
        <p:nvPicPr>
          <p:cNvPr descr="Logo, company name&#10;&#10;Description automatically generated" id="281" name="Google Shape;281;g23acfaab918_0_75"/>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82" name="Google Shape;282;g23acfaab918_0_75"/>
          <p:cNvSpPr txBox="1"/>
          <p:nvPr/>
        </p:nvSpPr>
        <p:spPr>
          <a:xfrm>
            <a:off x="351000" y="1161100"/>
            <a:ext cx="11592600" cy="2185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6500">
                <a:solidFill>
                  <a:srgbClr val="385623"/>
                </a:solidFill>
                <a:latin typeface="Questrial"/>
                <a:ea typeface="Questrial"/>
                <a:cs typeface="Questrial"/>
                <a:sym typeface="Questrial"/>
              </a:rPr>
              <a:t>2. How to design a good project proposal?</a:t>
            </a:r>
            <a:endParaRPr b="1" sz="7900">
              <a:solidFill>
                <a:srgbClr val="385623"/>
              </a:solidFill>
              <a:latin typeface="Questrial"/>
              <a:ea typeface="Questrial"/>
              <a:cs typeface="Questrial"/>
              <a:sym typeface="Quest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g23acfaab918_0_29"/>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288" name="Google Shape;288;g23acfaab918_0_29"/>
          <p:cNvSpPr txBox="1"/>
          <p:nvPr/>
        </p:nvSpPr>
        <p:spPr>
          <a:xfrm>
            <a:off x="351000" y="938500"/>
            <a:ext cx="11490000" cy="4525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A project proposal may be submited in any of the participant partners’ countries</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p:txBody>
      </p:sp>
      <p:pic>
        <p:nvPicPr>
          <p:cNvPr descr="Logo, company name&#10;&#10;Description automatically generated" id="289" name="Google Shape;289;g23acfaab918_0_29"/>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90" name="Google Shape;290;g23acfaab918_0_29"/>
          <p:cNvSpPr txBox="1"/>
          <p:nvPr/>
        </p:nvSpPr>
        <p:spPr>
          <a:xfrm>
            <a:off x="351000" y="1161100"/>
            <a:ext cx="7495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2. How to design a good project proposal?</a:t>
            </a:r>
            <a:endParaRPr b="1" sz="4200">
              <a:solidFill>
                <a:srgbClr val="385623"/>
              </a:solidFill>
              <a:latin typeface="Questrial"/>
              <a:ea typeface="Questrial"/>
              <a:cs typeface="Questrial"/>
              <a:sym typeface="Quest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g23acfaab918_0_37"/>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296" name="Google Shape;296;g23acfaab918_0_37"/>
          <p:cNvSpPr txBox="1"/>
          <p:nvPr/>
        </p:nvSpPr>
        <p:spPr>
          <a:xfrm>
            <a:off x="351000" y="938500"/>
            <a:ext cx="11490000" cy="6003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In the selected country, the coordinator must have more responsibility but not alone, the other </a:t>
            </a:r>
            <a:r>
              <a:rPr b="1" lang="en-US" sz="4800">
                <a:solidFill>
                  <a:srgbClr val="385623"/>
                </a:solidFill>
                <a:latin typeface="Questrial"/>
                <a:ea typeface="Questrial"/>
                <a:cs typeface="Questrial"/>
                <a:sym typeface="Questrial"/>
              </a:rPr>
              <a:t>beneficiary</a:t>
            </a:r>
            <a:r>
              <a:rPr b="1" lang="en-US" sz="4800">
                <a:solidFill>
                  <a:srgbClr val="385623"/>
                </a:solidFill>
                <a:latin typeface="Questrial"/>
                <a:ea typeface="Questrial"/>
                <a:cs typeface="Questrial"/>
                <a:sym typeface="Questrial"/>
              </a:rPr>
              <a:t> partners should participate in all fields</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p:txBody>
      </p:sp>
      <p:pic>
        <p:nvPicPr>
          <p:cNvPr descr="Logo, company name&#10;&#10;Description automatically generated" id="297" name="Google Shape;297;g23acfaab918_0_37"/>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98" name="Google Shape;298;g23acfaab918_0_37"/>
          <p:cNvSpPr txBox="1"/>
          <p:nvPr/>
        </p:nvSpPr>
        <p:spPr>
          <a:xfrm>
            <a:off x="351000" y="1161100"/>
            <a:ext cx="7495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2. How to design a good project proposal?</a:t>
            </a:r>
            <a:endParaRPr b="1" sz="4200">
              <a:solidFill>
                <a:srgbClr val="385623"/>
              </a:solidFill>
              <a:latin typeface="Questrial"/>
              <a:ea typeface="Questrial"/>
              <a:cs typeface="Questrial"/>
              <a:sym typeface="Quest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g23acfaab918_0_45"/>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304" name="Google Shape;304;g23acfaab918_0_45"/>
          <p:cNvSpPr txBox="1"/>
          <p:nvPr/>
        </p:nvSpPr>
        <p:spPr>
          <a:xfrm>
            <a:off x="351000" y="938500"/>
            <a:ext cx="11490000" cy="67419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Budget, concurrency level, transparency in the selection process, are factors to take into </a:t>
            </a:r>
            <a:r>
              <a:rPr b="1" lang="en-US" sz="4800">
                <a:solidFill>
                  <a:srgbClr val="385623"/>
                </a:solidFill>
                <a:latin typeface="Questrial"/>
                <a:ea typeface="Questrial"/>
                <a:cs typeface="Questrial"/>
                <a:sym typeface="Questrial"/>
              </a:rPr>
              <a:t>account</a:t>
            </a:r>
            <a:r>
              <a:rPr b="1" lang="en-US" sz="4800">
                <a:solidFill>
                  <a:srgbClr val="385623"/>
                </a:solidFill>
                <a:latin typeface="Questrial"/>
                <a:ea typeface="Questrial"/>
                <a:cs typeface="Questrial"/>
                <a:sym typeface="Questrial"/>
              </a:rPr>
              <a:t> when selecting in which country and national </a:t>
            </a:r>
            <a:r>
              <a:rPr b="1" lang="en-US" sz="4800">
                <a:solidFill>
                  <a:srgbClr val="385623"/>
                </a:solidFill>
                <a:latin typeface="Questrial"/>
                <a:ea typeface="Questrial"/>
                <a:cs typeface="Questrial"/>
                <a:sym typeface="Questrial"/>
              </a:rPr>
              <a:t>agency</a:t>
            </a:r>
            <a:r>
              <a:rPr b="1" lang="en-US" sz="4800">
                <a:solidFill>
                  <a:srgbClr val="385623"/>
                </a:solidFill>
                <a:latin typeface="Questrial"/>
                <a:ea typeface="Questrial"/>
                <a:cs typeface="Questrial"/>
                <a:sym typeface="Questrial"/>
              </a:rPr>
              <a:t> will the </a:t>
            </a:r>
            <a:r>
              <a:rPr b="1" lang="en-US" sz="4800">
                <a:solidFill>
                  <a:srgbClr val="385623"/>
                </a:solidFill>
                <a:latin typeface="Questrial"/>
                <a:ea typeface="Questrial"/>
                <a:cs typeface="Questrial"/>
                <a:sym typeface="Questrial"/>
              </a:rPr>
              <a:t>evaluation</a:t>
            </a:r>
            <a:r>
              <a:rPr b="1" lang="en-US" sz="4800">
                <a:solidFill>
                  <a:srgbClr val="385623"/>
                </a:solidFill>
                <a:latin typeface="Questrial"/>
                <a:ea typeface="Questrial"/>
                <a:cs typeface="Questrial"/>
                <a:sym typeface="Questrial"/>
              </a:rPr>
              <a:t> be done.</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p:txBody>
      </p:sp>
      <p:pic>
        <p:nvPicPr>
          <p:cNvPr descr="Logo, company name&#10;&#10;Description automatically generated" id="305" name="Google Shape;305;g23acfaab918_0_45"/>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306" name="Google Shape;306;g23acfaab918_0_45"/>
          <p:cNvSpPr txBox="1"/>
          <p:nvPr/>
        </p:nvSpPr>
        <p:spPr>
          <a:xfrm>
            <a:off x="351000" y="1161100"/>
            <a:ext cx="7495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2. How to design a good project proposal?</a:t>
            </a:r>
            <a:endParaRPr b="1" sz="4200">
              <a:solidFill>
                <a:srgbClr val="385623"/>
              </a:solidFill>
              <a:latin typeface="Questrial"/>
              <a:ea typeface="Questrial"/>
              <a:cs typeface="Questrial"/>
              <a:sym typeface="Quest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g23acfaab918_0_52"/>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312" name="Google Shape;312;g23acfaab918_0_52"/>
          <p:cNvSpPr txBox="1"/>
          <p:nvPr/>
        </p:nvSpPr>
        <p:spPr>
          <a:xfrm>
            <a:off x="351000" y="206300"/>
            <a:ext cx="11490000" cy="82194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In every project there is a standarized literature and items that are transferable to new proposals no matter the subject or sector. Proposals can capitalize in former efforts and projects, but attention with presenting the same project in 2 different countries. This is detected and penalized.</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p:txBody>
      </p:sp>
      <p:pic>
        <p:nvPicPr>
          <p:cNvPr descr="Logo, company name&#10;&#10;Description automatically generated" id="313" name="Google Shape;313;g23acfaab918_0_52"/>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314" name="Google Shape;314;g23acfaab918_0_52"/>
          <p:cNvSpPr txBox="1"/>
          <p:nvPr/>
        </p:nvSpPr>
        <p:spPr>
          <a:xfrm>
            <a:off x="351000" y="1161100"/>
            <a:ext cx="7495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2. How to design a good project proposal?</a:t>
            </a:r>
            <a:endParaRPr b="1" sz="4200">
              <a:solidFill>
                <a:srgbClr val="385623"/>
              </a:solidFill>
              <a:latin typeface="Questrial"/>
              <a:ea typeface="Questrial"/>
              <a:cs typeface="Questrial"/>
              <a:sym typeface="Quest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g23acfaab918_0_59"/>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320" name="Google Shape;320;g23acfaab918_0_59"/>
          <p:cNvSpPr txBox="1"/>
          <p:nvPr/>
        </p:nvSpPr>
        <p:spPr>
          <a:xfrm>
            <a:off x="351000" y="206300"/>
            <a:ext cx="11490000" cy="6003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It is also very important to </a:t>
            </a:r>
            <a:r>
              <a:rPr b="1" lang="en-US" sz="4800">
                <a:solidFill>
                  <a:srgbClr val="385623"/>
                </a:solidFill>
                <a:latin typeface="Questrial"/>
                <a:ea typeface="Questrial"/>
                <a:cs typeface="Questrial"/>
                <a:sym typeface="Questrial"/>
              </a:rPr>
              <a:t>carefully</a:t>
            </a:r>
            <a:r>
              <a:rPr b="1" lang="en-US" sz="4800">
                <a:solidFill>
                  <a:srgbClr val="385623"/>
                </a:solidFill>
                <a:latin typeface="Questrial"/>
                <a:ea typeface="Questrial"/>
                <a:cs typeface="Questrial"/>
                <a:sym typeface="Questrial"/>
              </a:rPr>
              <a:t> analyze and incorporate the comments of evaluators and mention the measures that have been taken relating to those.</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p:txBody>
      </p:sp>
      <p:pic>
        <p:nvPicPr>
          <p:cNvPr descr="Logo, company name&#10;&#10;Description automatically generated" id="321" name="Google Shape;321;g23acfaab918_0_59"/>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322" name="Google Shape;322;g23acfaab918_0_59"/>
          <p:cNvSpPr txBox="1"/>
          <p:nvPr/>
        </p:nvSpPr>
        <p:spPr>
          <a:xfrm>
            <a:off x="351000" y="1161100"/>
            <a:ext cx="7495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2. How to design a good project proposal?</a:t>
            </a:r>
            <a:endParaRPr b="1" sz="4200">
              <a:solidFill>
                <a:srgbClr val="385623"/>
              </a:solidFill>
              <a:latin typeface="Questrial"/>
              <a:ea typeface="Questrial"/>
              <a:cs typeface="Questrial"/>
              <a:sym typeface="Quest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g23acfaab918_0_87"/>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328" name="Google Shape;328;g23acfaab918_0_87"/>
          <p:cNvSpPr txBox="1"/>
          <p:nvPr/>
        </p:nvSpPr>
        <p:spPr>
          <a:xfrm>
            <a:off x="453500" y="936925"/>
            <a:ext cx="11490000" cy="805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5500">
                <a:solidFill>
                  <a:srgbClr val="385623"/>
                </a:solidFill>
                <a:latin typeface="Questrial"/>
                <a:ea typeface="Questrial"/>
                <a:cs typeface="Questrial"/>
                <a:sym typeface="Questrial"/>
              </a:rPr>
              <a:t> </a:t>
            </a:r>
            <a:endParaRPr b="1" sz="55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30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30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3000">
              <a:solidFill>
                <a:srgbClr val="385623"/>
              </a:solidFill>
              <a:latin typeface="Questrial"/>
              <a:ea typeface="Questrial"/>
              <a:cs typeface="Questrial"/>
              <a:sym typeface="Questrial"/>
            </a:endParaRPr>
          </a:p>
          <a:p>
            <a:pPr indent="0" lvl="0" marL="457200" rtl="0" algn="l">
              <a:spcBef>
                <a:spcPts val="0"/>
              </a:spcBef>
              <a:spcAft>
                <a:spcPts val="0"/>
              </a:spcAft>
              <a:buNone/>
            </a:pPr>
            <a:r>
              <a:t/>
            </a:r>
            <a:endParaRPr b="1" sz="3000">
              <a:solidFill>
                <a:srgbClr val="385623"/>
              </a:solidFill>
              <a:latin typeface="Questrial"/>
              <a:ea typeface="Questrial"/>
              <a:cs typeface="Questrial"/>
              <a:sym typeface="Questrial"/>
            </a:endParaRPr>
          </a:p>
          <a:p>
            <a:pPr indent="0" lvl="0" marL="457200" rtl="0" algn="l">
              <a:spcBef>
                <a:spcPts val="0"/>
              </a:spcBef>
              <a:spcAft>
                <a:spcPts val="0"/>
              </a:spcAft>
              <a:buNone/>
            </a:pPr>
            <a:r>
              <a:t/>
            </a:r>
            <a:endParaRPr b="1" sz="3000">
              <a:solidFill>
                <a:srgbClr val="385623"/>
              </a:solidFill>
              <a:latin typeface="Questrial"/>
              <a:ea typeface="Questrial"/>
              <a:cs typeface="Questrial"/>
              <a:sym typeface="Questrial"/>
            </a:endParaRPr>
          </a:p>
          <a:p>
            <a:pPr indent="0" lvl="0" marL="0" rtl="0" algn="l">
              <a:spcBef>
                <a:spcPts val="0"/>
              </a:spcBef>
              <a:spcAft>
                <a:spcPts val="0"/>
              </a:spcAft>
              <a:buNone/>
            </a:pPr>
            <a:r>
              <a:rPr b="1" lang="en-US" sz="4600">
                <a:solidFill>
                  <a:srgbClr val="385623"/>
                </a:solidFill>
                <a:latin typeface="Questrial"/>
                <a:ea typeface="Questrial"/>
                <a:cs typeface="Questrial"/>
                <a:sym typeface="Questrial"/>
              </a:rPr>
              <a:t> c) </a:t>
            </a:r>
            <a:r>
              <a:rPr b="1" lang="en-US" sz="4600">
                <a:solidFill>
                  <a:srgbClr val="385623"/>
                </a:solidFill>
                <a:latin typeface="Questrial"/>
                <a:ea typeface="Questrial"/>
                <a:cs typeface="Questrial"/>
                <a:sym typeface="Questrial"/>
              </a:rPr>
              <a:t>Practical tips</a:t>
            </a:r>
            <a:endParaRPr b="1" sz="4600">
              <a:solidFill>
                <a:srgbClr val="385623"/>
              </a:solidFill>
              <a:latin typeface="Questrial"/>
              <a:ea typeface="Questrial"/>
              <a:cs typeface="Questrial"/>
              <a:sym typeface="Questrial"/>
            </a:endParaRPr>
          </a:p>
          <a:p>
            <a:pPr indent="0" lvl="0" marL="457200" rtl="0" algn="l">
              <a:spcBef>
                <a:spcPts val="0"/>
              </a:spcBef>
              <a:spcAft>
                <a:spcPts val="0"/>
              </a:spcAft>
              <a:buNone/>
            </a:pPr>
            <a:r>
              <a:t/>
            </a:r>
            <a:endParaRPr b="1" sz="4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55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55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55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5500">
              <a:solidFill>
                <a:srgbClr val="385623"/>
              </a:solidFill>
              <a:latin typeface="Questrial"/>
              <a:ea typeface="Questrial"/>
              <a:cs typeface="Questrial"/>
              <a:sym typeface="Questrial"/>
            </a:endParaRPr>
          </a:p>
        </p:txBody>
      </p:sp>
      <p:pic>
        <p:nvPicPr>
          <p:cNvPr descr="Logo, company name&#10;&#10;Description automatically generated" id="329" name="Google Shape;329;g23acfaab918_0_87"/>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330" name="Google Shape;330;g23acfaab918_0_87"/>
          <p:cNvSpPr txBox="1"/>
          <p:nvPr/>
        </p:nvSpPr>
        <p:spPr>
          <a:xfrm>
            <a:off x="351000" y="1161100"/>
            <a:ext cx="11592600" cy="2185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6500">
                <a:solidFill>
                  <a:srgbClr val="385623"/>
                </a:solidFill>
                <a:latin typeface="Questrial"/>
                <a:ea typeface="Questrial"/>
                <a:cs typeface="Questrial"/>
                <a:sym typeface="Questrial"/>
              </a:rPr>
              <a:t>2. How to design a good project proposal?</a:t>
            </a:r>
            <a:endParaRPr b="1" sz="7900">
              <a:solidFill>
                <a:srgbClr val="385623"/>
              </a:solidFill>
              <a:latin typeface="Questrial"/>
              <a:ea typeface="Questrial"/>
              <a:cs typeface="Questrial"/>
              <a:sym typeface="Quest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g23acfaab918_0_94"/>
          <p:cNvSpPr txBox="1"/>
          <p:nvPr/>
        </p:nvSpPr>
        <p:spPr>
          <a:xfrm>
            <a:off x="351000" y="206300"/>
            <a:ext cx="11490000" cy="7296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4600">
                <a:solidFill>
                  <a:srgbClr val="385623"/>
                </a:solidFill>
                <a:latin typeface="Questrial"/>
                <a:ea typeface="Questrial"/>
                <a:cs typeface="Questrial"/>
                <a:sym typeface="Questrial"/>
              </a:rPr>
              <a:t>To write a good proposal is a combination of creativity and logical thinking. Build on your good ideas, but do not forget any little aspect that an evaluator may find as a weakness. (insurance, lodgement, credit recognition, impact in all levels, etc.)</a:t>
            </a:r>
            <a:endParaRPr b="1" sz="4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p:txBody>
      </p:sp>
      <p:sp>
        <p:nvSpPr>
          <p:cNvPr id="336" name="Google Shape;336;g23acfaab918_0_94"/>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pic>
        <p:nvPicPr>
          <p:cNvPr descr="Logo, company name&#10;&#10;Description automatically generated" id="337" name="Google Shape;337;g23acfaab918_0_94"/>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338" name="Google Shape;338;g23acfaab918_0_94"/>
          <p:cNvSpPr txBox="1"/>
          <p:nvPr/>
        </p:nvSpPr>
        <p:spPr>
          <a:xfrm>
            <a:off x="351000" y="1161100"/>
            <a:ext cx="7495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2. How to design a good project proposal?</a:t>
            </a:r>
            <a:endParaRPr b="1" sz="4200">
              <a:solidFill>
                <a:srgbClr val="385623"/>
              </a:solidFill>
              <a:latin typeface="Questrial"/>
              <a:ea typeface="Questrial"/>
              <a:cs typeface="Questrial"/>
              <a:sym typeface="Quest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g1896266e3d1_0_0"/>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2000" u="none" cap="none" strike="noStrike">
              <a:solidFill>
                <a:schemeClr val="lt1"/>
              </a:solidFill>
              <a:latin typeface="Calibri"/>
              <a:ea typeface="Calibri"/>
              <a:cs typeface="Calibri"/>
              <a:sym typeface="Calibri"/>
            </a:endParaRPr>
          </a:p>
        </p:txBody>
      </p:sp>
      <p:sp>
        <p:nvSpPr>
          <p:cNvPr id="105" name="Google Shape;105;g1896266e3d1_0_0"/>
          <p:cNvSpPr txBox="1"/>
          <p:nvPr/>
        </p:nvSpPr>
        <p:spPr>
          <a:xfrm>
            <a:off x="127438" y="1906875"/>
            <a:ext cx="11287500" cy="4941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500">
                <a:solidFill>
                  <a:srgbClr val="385623"/>
                </a:solidFill>
                <a:latin typeface="Questrial"/>
                <a:ea typeface="Questrial"/>
                <a:cs typeface="Questrial"/>
                <a:sym typeface="Questrial"/>
              </a:rPr>
              <a:t>A very practical learning by doing module to share experience, expertises and knowledge on principles and practices to build a successful proposal and manage a quality project in Erasmus+ Strategic Partnerships and other European Projects.</a:t>
            </a:r>
            <a:endParaRPr b="1" sz="4500">
              <a:solidFill>
                <a:srgbClr val="385623"/>
              </a:solidFill>
              <a:latin typeface="Questrial"/>
              <a:ea typeface="Questrial"/>
              <a:cs typeface="Questrial"/>
              <a:sym typeface="Questrial"/>
            </a:endParaRPr>
          </a:p>
          <a:p>
            <a:pPr indent="0" lvl="0" marL="0" marR="0" rtl="0" algn="l">
              <a:spcBef>
                <a:spcPts val="0"/>
              </a:spcBef>
              <a:spcAft>
                <a:spcPts val="0"/>
              </a:spcAft>
              <a:buNone/>
            </a:pPr>
            <a:r>
              <a:t/>
            </a:r>
            <a:endParaRPr b="1" sz="4500">
              <a:solidFill>
                <a:srgbClr val="385623"/>
              </a:solidFill>
              <a:latin typeface="Questrial"/>
              <a:ea typeface="Questrial"/>
              <a:cs typeface="Questrial"/>
              <a:sym typeface="Questrial"/>
            </a:endParaRPr>
          </a:p>
        </p:txBody>
      </p:sp>
      <p:pic>
        <p:nvPicPr>
          <p:cNvPr descr="Logo, company name&#10;&#10;Description automatically generated" id="106" name="Google Shape;106;g1896266e3d1_0_0"/>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07" name="Google Shape;107;g1896266e3d1_0_0"/>
          <p:cNvSpPr txBox="1"/>
          <p:nvPr>
            <p:ph type="title"/>
          </p:nvPr>
        </p:nvSpPr>
        <p:spPr>
          <a:xfrm>
            <a:off x="0" y="879825"/>
            <a:ext cx="10515600" cy="13257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000000"/>
              </a:buClr>
              <a:buFont typeface="Arial"/>
              <a:buNone/>
            </a:pPr>
            <a:r>
              <a:rPr b="1" lang="en-US" sz="4800">
                <a:solidFill>
                  <a:srgbClr val="385623"/>
                </a:solidFill>
                <a:latin typeface="Questrial"/>
                <a:ea typeface="Questrial"/>
                <a:cs typeface="Questrial"/>
                <a:sym typeface="Questrial"/>
              </a:rPr>
              <a:t>INTRODUCTION</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g23acfaab918_0_101"/>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344" name="Google Shape;344;g23acfaab918_0_101"/>
          <p:cNvSpPr txBox="1"/>
          <p:nvPr/>
        </p:nvSpPr>
        <p:spPr>
          <a:xfrm>
            <a:off x="453500" y="936925"/>
            <a:ext cx="11490000" cy="7342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5500">
                <a:solidFill>
                  <a:srgbClr val="385623"/>
                </a:solidFill>
                <a:latin typeface="Questrial"/>
                <a:ea typeface="Questrial"/>
                <a:cs typeface="Questrial"/>
                <a:sym typeface="Questrial"/>
              </a:rPr>
              <a:t> </a:t>
            </a:r>
            <a:endParaRPr b="1" sz="55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30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30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3000">
              <a:solidFill>
                <a:srgbClr val="385623"/>
              </a:solidFill>
              <a:latin typeface="Questrial"/>
              <a:ea typeface="Questrial"/>
              <a:cs typeface="Questrial"/>
              <a:sym typeface="Questrial"/>
            </a:endParaRPr>
          </a:p>
          <a:p>
            <a:pPr indent="0" lvl="0" marL="457200" rtl="0" algn="l">
              <a:spcBef>
                <a:spcPts val="0"/>
              </a:spcBef>
              <a:spcAft>
                <a:spcPts val="0"/>
              </a:spcAft>
              <a:buNone/>
            </a:pPr>
            <a:r>
              <a:t/>
            </a:r>
            <a:endParaRPr b="1" sz="3000">
              <a:solidFill>
                <a:srgbClr val="385623"/>
              </a:solidFill>
              <a:latin typeface="Questrial"/>
              <a:ea typeface="Questrial"/>
              <a:cs typeface="Questrial"/>
              <a:sym typeface="Questrial"/>
            </a:endParaRPr>
          </a:p>
          <a:p>
            <a:pPr indent="0" lvl="0" marL="457200" rtl="0" algn="l">
              <a:spcBef>
                <a:spcPts val="0"/>
              </a:spcBef>
              <a:spcAft>
                <a:spcPts val="0"/>
              </a:spcAft>
              <a:buNone/>
            </a:pPr>
            <a:r>
              <a:t/>
            </a:r>
            <a:endParaRPr b="1" sz="3000">
              <a:solidFill>
                <a:srgbClr val="385623"/>
              </a:solidFill>
              <a:latin typeface="Questrial"/>
              <a:ea typeface="Questrial"/>
              <a:cs typeface="Questrial"/>
              <a:sym typeface="Questrial"/>
            </a:endParaRPr>
          </a:p>
          <a:p>
            <a:pPr indent="-520700" lvl="0" marL="457200" rtl="0" algn="l">
              <a:spcBef>
                <a:spcPts val="0"/>
              </a:spcBef>
              <a:spcAft>
                <a:spcPts val="0"/>
              </a:spcAft>
              <a:buClr>
                <a:srgbClr val="385623"/>
              </a:buClr>
              <a:buSzPts val="4600"/>
              <a:buFont typeface="Questrial"/>
              <a:buAutoNum type="alphaLcParenR"/>
            </a:pPr>
            <a:r>
              <a:rPr b="1" lang="en-US" sz="4600">
                <a:solidFill>
                  <a:srgbClr val="385623"/>
                </a:solidFill>
                <a:latin typeface="Questrial"/>
                <a:ea typeface="Questrial"/>
                <a:cs typeface="Questrial"/>
                <a:sym typeface="Questrial"/>
              </a:rPr>
              <a:t>Principles and Fundamentals</a:t>
            </a:r>
            <a:endParaRPr b="1" sz="71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55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55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55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5500">
              <a:solidFill>
                <a:srgbClr val="385623"/>
              </a:solidFill>
              <a:latin typeface="Questrial"/>
              <a:ea typeface="Questrial"/>
              <a:cs typeface="Questrial"/>
              <a:sym typeface="Questrial"/>
            </a:endParaRPr>
          </a:p>
        </p:txBody>
      </p:sp>
      <p:pic>
        <p:nvPicPr>
          <p:cNvPr descr="Logo, company name&#10;&#10;Description automatically generated" id="345" name="Google Shape;345;g23acfaab918_0_101"/>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346" name="Google Shape;346;g23acfaab918_0_101"/>
          <p:cNvSpPr txBox="1"/>
          <p:nvPr/>
        </p:nvSpPr>
        <p:spPr>
          <a:xfrm>
            <a:off x="351000" y="1161100"/>
            <a:ext cx="11592600" cy="2185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6500">
                <a:solidFill>
                  <a:srgbClr val="385623"/>
                </a:solidFill>
                <a:latin typeface="Questrial"/>
                <a:ea typeface="Questrial"/>
                <a:cs typeface="Questrial"/>
                <a:sym typeface="Questrial"/>
              </a:rPr>
              <a:t>2. How to manage an international </a:t>
            </a:r>
            <a:r>
              <a:rPr b="1" lang="en-US" sz="6500">
                <a:solidFill>
                  <a:srgbClr val="385623"/>
                </a:solidFill>
                <a:latin typeface="Questrial"/>
                <a:ea typeface="Questrial"/>
                <a:cs typeface="Questrial"/>
                <a:sym typeface="Questrial"/>
              </a:rPr>
              <a:t>project</a:t>
            </a:r>
            <a:r>
              <a:rPr b="1" lang="en-US" sz="6500">
                <a:solidFill>
                  <a:srgbClr val="385623"/>
                </a:solidFill>
                <a:latin typeface="Questrial"/>
                <a:ea typeface="Questrial"/>
                <a:cs typeface="Questrial"/>
                <a:sym typeface="Questrial"/>
              </a:rPr>
              <a:t>?</a:t>
            </a:r>
            <a:endParaRPr b="1" sz="7900">
              <a:solidFill>
                <a:srgbClr val="385623"/>
              </a:solidFill>
              <a:latin typeface="Questrial"/>
              <a:ea typeface="Questrial"/>
              <a:cs typeface="Questrial"/>
              <a:sym typeface="Questria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g23acfaab918_0_108"/>
          <p:cNvSpPr txBox="1"/>
          <p:nvPr/>
        </p:nvSpPr>
        <p:spPr>
          <a:xfrm>
            <a:off x="351000" y="206300"/>
            <a:ext cx="11490000" cy="48795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4600">
                <a:solidFill>
                  <a:srgbClr val="385623"/>
                </a:solidFill>
                <a:latin typeface="Questrial"/>
                <a:ea typeface="Questrial"/>
                <a:cs typeface="Questrial"/>
                <a:sym typeface="Questrial"/>
              </a:rPr>
              <a:t>If you are the coordinator, </a:t>
            </a:r>
            <a:r>
              <a:rPr b="1" lang="en-US" sz="6500">
                <a:solidFill>
                  <a:srgbClr val="385623"/>
                </a:solidFill>
                <a:latin typeface="Questrial"/>
                <a:ea typeface="Questrial"/>
                <a:cs typeface="Questrial"/>
                <a:sym typeface="Questrial"/>
              </a:rPr>
              <a:t>delegate</a:t>
            </a:r>
            <a:r>
              <a:rPr b="1" lang="en-US" sz="4600">
                <a:solidFill>
                  <a:srgbClr val="385623"/>
                </a:solidFill>
                <a:latin typeface="Questrial"/>
                <a:ea typeface="Questrial"/>
                <a:cs typeface="Questrial"/>
                <a:sym typeface="Questrial"/>
              </a:rPr>
              <a:t>, form part of a </a:t>
            </a:r>
            <a:r>
              <a:rPr b="1" lang="en-US" sz="5400">
                <a:solidFill>
                  <a:srgbClr val="385623"/>
                </a:solidFill>
                <a:latin typeface="Questrial"/>
                <a:ea typeface="Questrial"/>
                <a:cs typeface="Questrial"/>
                <a:sym typeface="Questrial"/>
              </a:rPr>
              <a:t>steering committee</a:t>
            </a:r>
            <a:r>
              <a:rPr b="1" lang="en-US" sz="4600">
                <a:solidFill>
                  <a:srgbClr val="385623"/>
                </a:solidFill>
                <a:latin typeface="Questrial"/>
                <a:ea typeface="Questrial"/>
                <a:cs typeface="Questrial"/>
                <a:sym typeface="Questrial"/>
              </a:rPr>
              <a:t>.</a:t>
            </a:r>
            <a:endParaRPr b="1" sz="4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p:txBody>
      </p:sp>
      <p:sp>
        <p:nvSpPr>
          <p:cNvPr id="352" name="Google Shape;352;g23acfaab918_0_108"/>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pic>
        <p:nvPicPr>
          <p:cNvPr descr="Logo, company name&#10;&#10;Description automatically generated" id="353" name="Google Shape;353;g23acfaab918_0_108"/>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354" name="Google Shape;354;g23acfaab918_0_108"/>
          <p:cNvSpPr txBox="1"/>
          <p:nvPr/>
        </p:nvSpPr>
        <p:spPr>
          <a:xfrm>
            <a:off x="351000" y="1161100"/>
            <a:ext cx="7495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3</a:t>
            </a:r>
            <a:r>
              <a:rPr b="1" lang="en-US" sz="2800">
                <a:solidFill>
                  <a:srgbClr val="385623"/>
                </a:solidFill>
                <a:latin typeface="Questrial"/>
                <a:ea typeface="Questrial"/>
                <a:cs typeface="Questrial"/>
                <a:sym typeface="Questrial"/>
              </a:rPr>
              <a:t>. How to manage an international project?</a:t>
            </a:r>
            <a:endParaRPr b="1" sz="4200">
              <a:solidFill>
                <a:srgbClr val="385623"/>
              </a:solidFill>
              <a:latin typeface="Questrial"/>
              <a:ea typeface="Questrial"/>
              <a:cs typeface="Questrial"/>
              <a:sym typeface="Questria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g23acfaab918_0_115"/>
          <p:cNvSpPr txBox="1"/>
          <p:nvPr/>
        </p:nvSpPr>
        <p:spPr>
          <a:xfrm>
            <a:off x="351000" y="206300"/>
            <a:ext cx="11490000" cy="51717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4600">
                <a:solidFill>
                  <a:srgbClr val="385623"/>
                </a:solidFill>
                <a:latin typeface="Questrial"/>
                <a:ea typeface="Questrial"/>
                <a:cs typeface="Questrial"/>
                <a:sym typeface="Questrial"/>
              </a:rPr>
              <a:t>If you are the coordinator, be flexible but assertive (you can also rely in other partners  to encourage slow partners).</a:t>
            </a:r>
            <a:endParaRPr b="1" sz="4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p:txBody>
      </p:sp>
      <p:sp>
        <p:nvSpPr>
          <p:cNvPr id="360" name="Google Shape;360;g23acfaab918_0_115"/>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pic>
        <p:nvPicPr>
          <p:cNvPr descr="Logo, company name&#10;&#10;Description automatically generated" id="361" name="Google Shape;361;g23acfaab918_0_115"/>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362" name="Google Shape;362;g23acfaab918_0_115"/>
          <p:cNvSpPr txBox="1"/>
          <p:nvPr/>
        </p:nvSpPr>
        <p:spPr>
          <a:xfrm>
            <a:off x="351000" y="1161100"/>
            <a:ext cx="7495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3. How to manage an international project?</a:t>
            </a:r>
            <a:endParaRPr b="1" sz="4200">
              <a:solidFill>
                <a:srgbClr val="385623"/>
              </a:solidFill>
              <a:latin typeface="Questrial"/>
              <a:ea typeface="Questrial"/>
              <a:cs typeface="Questrial"/>
              <a:sym typeface="Questria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g23acfaab918_0_122"/>
          <p:cNvSpPr txBox="1"/>
          <p:nvPr/>
        </p:nvSpPr>
        <p:spPr>
          <a:xfrm>
            <a:off x="351000" y="206300"/>
            <a:ext cx="11490000" cy="6126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4600">
                <a:solidFill>
                  <a:srgbClr val="385623"/>
                </a:solidFill>
                <a:latin typeface="Questrial"/>
                <a:ea typeface="Questrial"/>
                <a:cs typeface="Questrial"/>
                <a:sym typeface="Questrial"/>
              </a:rPr>
              <a:t>Wether you </a:t>
            </a:r>
            <a:r>
              <a:rPr b="1" lang="en-US" sz="4600">
                <a:solidFill>
                  <a:srgbClr val="385623"/>
                </a:solidFill>
                <a:latin typeface="Questrial"/>
                <a:ea typeface="Questrial"/>
                <a:cs typeface="Questrial"/>
                <a:sym typeface="Questrial"/>
              </a:rPr>
              <a:t>are the coordinator or a beneficiary partner, take advantage of every </a:t>
            </a:r>
            <a:r>
              <a:rPr b="1" lang="en-US" sz="6200">
                <a:solidFill>
                  <a:srgbClr val="385623"/>
                </a:solidFill>
                <a:latin typeface="Questrial"/>
                <a:ea typeface="Questrial"/>
                <a:cs typeface="Questrial"/>
                <a:sym typeface="Questrial"/>
              </a:rPr>
              <a:t>opportunity</a:t>
            </a:r>
            <a:r>
              <a:rPr b="1" lang="en-US" sz="6200">
                <a:solidFill>
                  <a:srgbClr val="385623"/>
                </a:solidFill>
                <a:latin typeface="Questrial"/>
                <a:ea typeface="Questrial"/>
                <a:cs typeface="Questrial"/>
                <a:sym typeface="Questrial"/>
              </a:rPr>
              <a:t> </a:t>
            </a:r>
            <a:r>
              <a:rPr b="1" lang="en-US" sz="4600">
                <a:solidFill>
                  <a:srgbClr val="385623"/>
                </a:solidFill>
                <a:latin typeface="Questrial"/>
                <a:ea typeface="Questrial"/>
                <a:cs typeface="Questrial"/>
                <a:sym typeface="Questrial"/>
              </a:rPr>
              <a:t>beyond the project initial planning.</a:t>
            </a:r>
            <a:endParaRPr b="1" sz="62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p:txBody>
      </p:sp>
      <p:sp>
        <p:nvSpPr>
          <p:cNvPr id="368" name="Google Shape;368;g23acfaab918_0_122"/>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pic>
        <p:nvPicPr>
          <p:cNvPr descr="Logo, company name&#10;&#10;Description automatically generated" id="369" name="Google Shape;369;g23acfaab918_0_122"/>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370" name="Google Shape;370;g23acfaab918_0_122"/>
          <p:cNvSpPr txBox="1"/>
          <p:nvPr/>
        </p:nvSpPr>
        <p:spPr>
          <a:xfrm>
            <a:off x="351000" y="1161100"/>
            <a:ext cx="7495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3. How to manage an international project?</a:t>
            </a:r>
            <a:endParaRPr b="1" sz="4200">
              <a:solidFill>
                <a:srgbClr val="385623"/>
              </a:solidFill>
              <a:latin typeface="Questrial"/>
              <a:ea typeface="Questrial"/>
              <a:cs typeface="Questrial"/>
              <a:sym typeface="Questria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g1e1f3377b75_0_0"/>
          <p:cNvSpPr txBox="1"/>
          <p:nvPr/>
        </p:nvSpPr>
        <p:spPr>
          <a:xfrm>
            <a:off x="351000" y="206300"/>
            <a:ext cx="11490000" cy="5880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4600">
                <a:solidFill>
                  <a:srgbClr val="385623"/>
                </a:solidFill>
                <a:latin typeface="Questrial"/>
                <a:ea typeface="Questrial"/>
                <a:cs typeface="Questrial"/>
                <a:sym typeface="Questrial"/>
              </a:rPr>
              <a:t>If </a:t>
            </a:r>
            <a:r>
              <a:rPr b="1" lang="en-US" sz="4600">
                <a:solidFill>
                  <a:srgbClr val="385623"/>
                </a:solidFill>
                <a:latin typeface="Questrial"/>
                <a:ea typeface="Questrial"/>
                <a:cs typeface="Questrial"/>
                <a:sym typeface="Questrial"/>
              </a:rPr>
              <a:t>you are the coordinator, be the first in the frontline</a:t>
            </a:r>
            <a:r>
              <a:rPr b="1" lang="en-US" sz="4600">
                <a:solidFill>
                  <a:srgbClr val="385623"/>
                </a:solidFill>
                <a:latin typeface="Questrial"/>
                <a:ea typeface="Questrial"/>
                <a:cs typeface="Questrial"/>
                <a:sym typeface="Questrial"/>
              </a:rPr>
              <a:t>. Careful with deadlines. Set 3 months reports, as well as the intermediate and final report.</a:t>
            </a:r>
            <a:endParaRPr b="1" sz="62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p:txBody>
      </p:sp>
      <p:sp>
        <p:nvSpPr>
          <p:cNvPr id="376" name="Google Shape;376;g1e1f3377b75_0_0"/>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pic>
        <p:nvPicPr>
          <p:cNvPr descr="Logo, company name&#10;&#10;Description automatically generated" id="377" name="Google Shape;377;g1e1f3377b75_0_0"/>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378" name="Google Shape;378;g1e1f3377b75_0_0"/>
          <p:cNvSpPr txBox="1"/>
          <p:nvPr/>
        </p:nvSpPr>
        <p:spPr>
          <a:xfrm>
            <a:off x="351000" y="1161100"/>
            <a:ext cx="7495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3. How to manage an international project?</a:t>
            </a:r>
            <a:endParaRPr b="1" sz="4200">
              <a:solidFill>
                <a:srgbClr val="385623"/>
              </a:solidFill>
              <a:latin typeface="Questrial"/>
              <a:ea typeface="Questrial"/>
              <a:cs typeface="Questrial"/>
              <a:sym typeface="Questria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g1e1f3377b75_0_7"/>
          <p:cNvSpPr txBox="1"/>
          <p:nvPr/>
        </p:nvSpPr>
        <p:spPr>
          <a:xfrm>
            <a:off x="351000" y="206300"/>
            <a:ext cx="11490000" cy="5880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4600">
                <a:solidFill>
                  <a:srgbClr val="385623"/>
                </a:solidFill>
                <a:latin typeface="Questrial"/>
                <a:ea typeface="Questrial"/>
                <a:cs typeface="Questrial"/>
                <a:sym typeface="Questrial"/>
              </a:rPr>
              <a:t>Make the project tree in the cloud drive to grow with many branches but do a master document with links to the most relevant folders.</a:t>
            </a:r>
            <a:endParaRPr b="1" sz="62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p:txBody>
      </p:sp>
      <p:sp>
        <p:nvSpPr>
          <p:cNvPr id="384" name="Google Shape;384;g1e1f3377b75_0_7"/>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pic>
        <p:nvPicPr>
          <p:cNvPr descr="Logo, company name&#10;&#10;Description automatically generated" id="385" name="Google Shape;385;g1e1f3377b75_0_7"/>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386" name="Google Shape;386;g1e1f3377b75_0_7"/>
          <p:cNvSpPr txBox="1"/>
          <p:nvPr/>
        </p:nvSpPr>
        <p:spPr>
          <a:xfrm>
            <a:off x="351000" y="1161100"/>
            <a:ext cx="7495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3. How to manage an international project?</a:t>
            </a:r>
            <a:endParaRPr b="1" sz="4200">
              <a:solidFill>
                <a:srgbClr val="385623"/>
              </a:solidFill>
              <a:latin typeface="Questrial"/>
              <a:ea typeface="Questrial"/>
              <a:cs typeface="Questrial"/>
              <a:sym typeface="Questria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sp>
        <p:nvSpPr>
          <p:cNvPr id="391" name="Google Shape;391;g1e1f3377b75_0_14"/>
          <p:cNvSpPr txBox="1"/>
          <p:nvPr/>
        </p:nvSpPr>
        <p:spPr>
          <a:xfrm>
            <a:off x="351000" y="206300"/>
            <a:ext cx="11490000" cy="7296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4800">
                <a:solidFill>
                  <a:srgbClr val="385623"/>
                </a:solidFill>
                <a:latin typeface="Questrial"/>
                <a:ea typeface="Questrial"/>
                <a:cs typeface="Questrial"/>
                <a:sym typeface="Questrial"/>
              </a:rPr>
              <a:t>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4600">
                <a:solidFill>
                  <a:srgbClr val="385623"/>
                </a:solidFill>
                <a:latin typeface="Questrial"/>
                <a:ea typeface="Questrial"/>
                <a:cs typeface="Questrial"/>
                <a:sym typeface="Questrial"/>
              </a:rPr>
              <a:t>Learn on good practices to be a best partner and leader.</a:t>
            </a:r>
            <a:endParaRPr b="1" sz="4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3400">
                <a:solidFill>
                  <a:srgbClr val="385623"/>
                </a:solidFill>
                <a:latin typeface="Questrial"/>
                <a:ea typeface="Questrial"/>
                <a:cs typeface="Questrial"/>
                <a:sym typeface="Questrial"/>
              </a:rPr>
              <a:t>Materials: </a:t>
            </a:r>
            <a:r>
              <a:rPr b="1" lang="en-US" sz="2600" u="sng">
                <a:solidFill>
                  <a:schemeClr val="hlink"/>
                </a:solidFill>
                <a:latin typeface="Questrial"/>
                <a:ea typeface="Questrial"/>
                <a:cs typeface="Questrial"/>
                <a:sym typeface="Questrial"/>
                <a:hlinkClick r:id="rId3"/>
              </a:rPr>
              <a:t>https://drive.google.com/file/d/1cCkuqLMGRn6D3kAMoFRaA1ekgB_ib4Sr/view?usp=drive_link</a:t>
            </a:r>
            <a:r>
              <a:rPr b="1" lang="en-US" sz="2600">
                <a:solidFill>
                  <a:srgbClr val="385623"/>
                </a:solidFill>
                <a:latin typeface="Questrial"/>
                <a:ea typeface="Questrial"/>
                <a:cs typeface="Questrial"/>
                <a:sym typeface="Questrial"/>
              </a:rPr>
              <a:t>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2600" u="sng">
                <a:solidFill>
                  <a:schemeClr val="hlink"/>
                </a:solidFill>
                <a:latin typeface="Questrial"/>
                <a:ea typeface="Questrial"/>
                <a:cs typeface="Questrial"/>
                <a:sym typeface="Questrial"/>
                <a:hlinkClick r:id="rId4"/>
              </a:rPr>
              <a:t>https://youtu.be/MCb0EIZWHdg</a:t>
            </a:r>
            <a:r>
              <a:rPr b="1" lang="en-US" sz="2600">
                <a:solidFill>
                  <a:srgbClr val="385623"/>
                </a:solidFill>
                <a:latin typeface="Questrial"/>
                <a:ea typeface="Questrial"/>
                <a:cs typeface="Questrial"/>
                <a:sym typeface="Questrial"/>
              </a:rPr>
              <a:t>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4800">
              <a:solidFill>
                <a:srgbClr val="385623"/>
              </a:solidFill>
              <a:latin typeface="Questrial"/>
              <a:ea typeface="Questrial"/>
              <a:cs typeface="Questrial"/>
              <a:sym typeface="Questrial"/>
            </a:endParaRPr>
          </a:p>
        </p:txBody>
      </p:sp>
      <p:sp>
        <p:nvSpPr>
          <p:cNvPr id="392" name="Google Shape;392;g1e1f3377b75_0_14"/>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pic>
        <p:nvPicPr>
          <p:cNvPr descr="Logo, company name&#10;&#10;Description automatically generated" id="393" name="Google Shape;393;g1e1f3377b75_0_14"/>
          <p:cNvPicPr preferRelativeResize="0"/>
          <p:nvPr/>
        </p:nvPicPr>
        <p:blipFill rotWithShape="1">
          <a:blip r:embed="rId5">
            <a:alphaModFix/>
          </a:blip>
          <a:srcRect b="0" l="0" r="0" t="0"/>
          <a:stretch/>
        </p:blipFill>
        <p:spPr>
          <a:xfrm>
            <a:off x="-1" y="-1"/>
            <a:ext cx="936925" cy="936925"/>
          </a:xfrm>
          <a:prstGeom prst="rect">
            <a:avLst/>
          </a:prstGeom>
          <a:noFill/>
          <a:ln>
            <a:noFill/>
          </a:ln>
        </p:spPr>
      </p:pic>
      <p:sp>
        <p:nvSpPr>
          <p:cNvPr id="394" name="Google Shape;394;g1e1f3377b75_0_14"/>
          <p:cNvSpPr txBox="1"/>
          <p:nvPr/>
        </p:nvSpPr>
        <p:spPr>
          <a:xfrm>
            <a:off x="351000" y="1161100"/>
            <a:ext cx="7495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3. How to manage an international project?</a:t>
            </a:r>
            <a:endParaRPr b="1" sz="4200">
              <a:solidFill>
                <a:srgbClr val="385623"/>
              </a:solidFill>
              <a:latin typeface="Questrial"/>
              <a:ea typeface="Questrial"/>
              <a:cs typeface="Questrial"/>
              <a:sym typeface="Quest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g202295e11f6_0_1"/>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2000" u="none" cap="none" strike="noStrike">
              <a:solidFill>
                <a:schemeClr val="lt1"/>
              </a:solidFill>
              <a:latin typeface="Calibri"/>
              <a:ea typeface="Calibri"/>
              <a:cs typeface="Calibri"/>
              <a:sym typeface="Calibri"/>
            </a:endParaRPr>
          </a:p>
        </p:txBody>
      </p:sp>
      <p:sp>
        <p:nvSpPr>
          <p:cNvPr id="113" name="Google Shape;113;g202295e11f6_0_1"/>
          <p:cNvSpPr txBox="1"/>
          <p:nvPr/>
        </p:nvSpPr>
        <p:spPr>
          <a:xfrm>
            <a:off x="127438" y="1906875"/>
            <a:ext cx="11287500" cy="5371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100"/>
              <a:buFont typeface="Arial"/>
              <a:buNone/>
            </a:pPr>
            <a:r>
              <a:rPr b="1" lang="en-US" sz="3400">
                <a:solidFill>
                  <a:srgbClr val="385623"/>
                </a:solidFill>
                <a:latin typeface="Questrial"/>
                <a:ea typeface="Questrial"/>
                <a:cs typeface="Questrial"/>
                <a:sym typeface="Questrial"/>
              </a:rPr>
              <a:t>1. How to build a Strategic Partnership?</a:t>
            </a:r>
            <a:endParaRPr b="1" sz="3400">
              <a:solidFill>
                <a:srgbClr val="385623"/>
              </a:solidFill>
              <a:latin typeface="Questrial"/>
              <a:ea typeface="Questrial"/>
              <a:cs typeface="Questrial"/>
              <a:sym typeface="Questrial"/>
            </a:endParaRPr>
          </a:p>
          <a:p>
            <a:pPr indent="0" lvl="0" marL="0" marR="0" rtl="0" algn="l">
              <a:spcBef>
                <a:spcPts val="0"/>
              </a:spcBef>
              <a:spcAft>
                <a:spcPts val="0"/>
              </a:spcAft>
              <a:buClr>
                <a:schemeClr val="dk1"/>
              </a:buClr>
              <a:buSzPts val="1100"/>
              <a:buFont typeface="Arial"/>
              <a:buNone/>
            </a:pPr>
            <a:r>
              <a:rPr b="1" lang="en-US" sz="2300">
                <a:solidFill>
                  <a:srgbClr val="385623"/>
                </a:solidFill>
                <a:latin typeface="Questrial"/>
                <a:ea typeface="Questrial"/>
                <a:cs typeface="Questrial"/>
                <a:sym typeface="Questrial"/>
              </a:rPr>
              <a:t>a. Principles and Fundamentals</a:t>
            </a:r>
            <a:endParaRPr b="1" sz="2300">
              <a:solidFill>
                <a:srgbClr val="385623"/>
              </a:solidFill>
              <a:latin typeface="Questrial"/>
              <a:ea typeface="Questrial"/>
              <a:cs typeface="Questrial"/>
              <a:sym typeface="Questrial"/>
            </a:endParaRPr>
          </a:p>
          <a:p>
            <a:pPr indent="0" lvl="0" marL="0" marR="0" rtl="0" algn="l">
              <a:spcBef>
                <a:spcPts val="0"/>
              </a:spcBef>
              <a:spcAft>
                <a:spcPts val="0"/>
              </a:spcAft>
              <a:buClr>
                <a:schemeClr val="dk1"/>
              </a:buClr>
              <a:buSzPts val="1100"/>
              <a:buFont typeface="Arial"/>
              <a:buNone/>
            </a:pPr>
            <a:r>
              <a:rPr b="1" lang="en-US" sz="2300">
                <a:solidFill>
                  <a:srgbClr val="385623"/>
                </a:solidFill>
                <a:latin typeface="Questrial"/>
                <a:ea typeface="Questrial"/>
                <a:cs typeface="Questrial"/>
                <a:sym typeface="Questrial"/>
              </a:rPr>
              <a:t>b. Experiences in Erasmus+ programme</a:t>
            </a:r>
            <a:endParaRPr b="1" sz="2300">
              <a:solidFill>
                <a:srgbClr val="385623"/>
              </a:solidFill>
              <a:latin typeface="Questrial"/>
              <a:ea typeface="Questrial"/>
              <a:cs typeface="Questrial"/>
              <a:sym typeface="Questrial"/>
            </a:endParaRPr>
          </a:p>
          <a:p>
            <a:pPr indent="0" lvl="0" marL="0" marR="0" rtl="0" algn="l">
              <a:spcBef>
                <a:spcPts val="0"/>
              </a:spcBef>
              <a:spcAft>
                <a:spcPts val="0"/>
              </a:spcAft>
              <a:buClr>
                <a:schemeClr val="dk1"/>
              </a:buClr>
              <a:buSzPts val="1100"/>
              <a:buFont typeface="Arial"/>
              <a:buNone/>
            </a:pPr>
            <a:r>
              <a:t/>
            </a:r>
            <a:endParaRPr b="1" sz="2300">
              <a:solidFill>
                <a:srgbClr val="385623"/>
              </a:solidFill>
              <a:latin typeface="Questrial"/>
              <a:ea typeface="Questrial"/>
              <a:cs typeface="Questrial"/>
              <a:sym typeface="Questrial"/>
            </a:endParaRPr>
          </a:p>
          <a:p>
            <a:pPr indent="0" lvl="0" marL="0" marR="0" rtl="0" algn="l">
              <a:spcBef>
                <a:spcPts val="0"/>
              </a:spcBef>
              <a:spcAft>
                <a:spcPts val="0"/>
              </a:spcAft>
              <a:buClr>
                <a:schemeClr val="dk1"/>
              </a:buClr>
              <a:buSzPts val="1100"/>
              <a:buFont typeface="Arial"/>
              <a:buNone/>
            </a:pPr>
            <a:r>
              <a:rPr b="1" lang="en-US" sz="3400">
                <a:solidFill>
                  <a:srgbClr val="385623"/>
                </a:solidFill>
                <a:latin typeface="Questrial"/>
                <a:ea typeface="Questrial"/>
                <a:cs typeface="Questrial"/>
                <a:sym typeface="Questrial"/>
              </a:rPr>
              <a:t>2. How to build a good project proposal?</a:t>
            </a:r>
            <a:endParaRPr b="1" sz="3400">
              <a:solidFill>
                <a:srgbClr val="385623"/>
              </a:solidFill>
              <a:latin typeface="Questrial"/>
              <a:ea typeface="Questrial"/>
              <a:cs typeface="Questrial"/>
              <a:sym typeface="Questrial"/>
            </a:endParaRPr>
          </a:p>
          <a:p>
            <a:pPr indent="0" lvl="0" marL="0" marR="0" rtl="0" algn="l">
              <a:spcBef>
                <a:spcPts val="0"/>
              </a:spcBef>
              <a:spcAft>
                <a:spcPts val="0"/>
              </a:spcAft>
              <a:buClr>
                <a:schemeClr val="dk1"/>
              </a:buClr>
              <a:buSzPts val="1100"/>
              <a:buFont typeface="Arial"/>
              <a:buNone/>
            </a:pPr>
            <a:r>
              <a:rPr b="1" lang="en-US" sz="2300">
                <a:solidFill>
                  <a:srgbClr val="385623"/>
                </a:solidFill>
                <a:latin typeface="Questrial"/>
                <a:ea typeface="Questrial"/>
                <a:cs typeface="Questrial"/>
                <a:sym typeface="Questrial"/>
              </a:rPr>
              <a:t>a. Principles and Fundamentals</a:t>
            </a:r>
            <a:endParaRPr b="1" sz="2300">
              <a:solidFill>
                <a:srgbClr val="385623"/>
              </a:solidFill>
              <a:latin typeface="Questrial"/>
              <a:ea typeface="Questrial"/>
              <a:cs typeface="Questrial"/>
              <a:sym typeface="Questrial"/>
            </a:endParaRPr>
          </a:p>
          <a:p>
            <a:pPr indent="0" lvl="0" marL="0" marR="0" rtl="0" algn="l">
              <a:spcBef>
                <a:spcPts val="0"/>
              </a:spcBef>
              <a:spcAft>
                <a:spcPts val="0"/>
              </a:spcAft>
              <a:buClr>
                <a:schemeClr val="dk1"/>
              </a:buClr>
              <a:buSzPts val="1100"/>
              <a:buFont typeface="Arial"/>
              <a:buNone/>
            </a:pPr>
            <a:r>
              <a:rPr b="1" lang="en-US" sz="2300">
                <a:solidFill>
                  <a:srgbClr val="385623"/>
                </a:solidFill>
                <a:latin typeface="Questrial"/>
                <a:ea typeface="Questrial"/>
                <a:cs typeface="Questrial"/>
                <a:sym typeface="Questrial"/>
              </a:rPr>
              <a:t>b. Experiences in Erasmus+ programme</a:t>
            </a:r>
            <a:endParaRPr b="1" sz="2300">
              <a:solidFill>
                <a:srgbClr val="385623"/>
              </a:solidFill>
              <a:latin typeface="Questrial"/>
              <a:ea typeface="Questrial"/>
              <a:cs typeface="Questrial"/>
              <a:sym typeface="Questrial"/>
            </a:endParaRPr>
          </a:p>
          <a:p>
            <a:pPr indent="0" lvl="0" marL="0" marR="0" rtl="0" algn="l">
              <a:spcBef>
                <a:spcPts val="0"/>
              </a:spcBef>
              <a:spcAft>
                <a:spcPts val="0"/>
              </a:spcAft>
              <a:buClr>
                <a:schemeClr val="dk1"/>
              </a:buClr>
              <a:buSzPts val="1100"/>
              <a:buFont typeface="Arial"/>
              <a:buNone/>
            </a:pPr>
            <a:r>
              <a:rPr b="1" lang="en-US" sz="2300">
                <a:solidFill>
                  <a:srgbClr val="385623"/>
                </a:solidFill>
                <a:latin typeface="Questrial"/>
                <a:ea typeface="Questrial"/>
                <a:cs typeface="Questrial"/>
                <a:sym typeface="Questrial"/>
              </a:rPr>
              <a:t>c. Practical tips</a:t>
            </a:r>
            <a:endParaRPr b="1" sz="2300">
              <a:solidFill>
                <a:srgbClr val="385623"/>
              </a:solidFill>
              <a:latin typeface="Questrial"/>
              <a:ea typeface="Questrial"/>
              <a:cs typeface="Questrial"/>
              <a:sym typeface="Questrial"/>
            </a:endParaRPr>
          </a:p>
          <a:p>
            <a:pPr indent="0" lvl="0" marL="0" marR="0" rtl="0" algn="l">
              <a:spcBef>
                <a:spcPts val="0"/>
              </a:spcBef>
              <a:spcAft>
                <a:spcPts val="0"/>
              </a:spcAft>
              <a:buClr>
                <a:schemeClr val="dk1"/>
              </a:buClr>
              <a:buSzPts val="1100"/>
              <a:buFont typeface="Arial"/>
              <a:buNone/>
            </a:pPr>
            <a:r>
              <a:rPr b="1" lang="en-US" sz="3400">
                <a:solidFill>
                  <a:srgbClr val="385623"/>
                </a:solidFill>
                <a:latin typeface="Questrial"/>
                <a:ea typeface="Questrial"/>
                <a:cs typeface="Questrial"/>
                <a:sym typeface="Questrial"/>
              </a:rPr>
              <a:t>3. How to manage an international project?</a:t>
            </a:r>
            <a:endParaRPr b="1" sz="3400">
              <a:solidFill>
                <a:srgbClr val="385623"/>
              </a:solidFill>
              <a:latin typeface="Questrial"/>
              <a:ea typeface="Questrial"/>
              <a:cs typeface="Questrial"/>
              <a:sym typeface="Questrial"/>
            </a:endParaRPr>
          </a:p>
          <a:p>
            <a:pPr indent="0" lvl="0" marL="0" marR="0" rtl="0" algn="l">
              <a:spcBef>
                <a:spcPts val="0"/>
              </a:spcBef>
              <a:spcAft>
                <a:spcPts val="0"/>
              </a:spcAft>
              <a:buClr>
                <a:schemeClr val="dk1"/>
              </a:buClr>
              <a:buSzPts val="1100"/>
              <a:buFont typeface="Arial"/>
              <a:buNone/>
            </a:pPr>
            <a:r>
              <a:rPr b="1" lang="en-US" sz="2300">
                <a:solidFill>
                  <a:srgbClr val="385623"/>
                </a:solidFill>
                <a:latin typeface="Questrial"/>
                <a:ea typeface="Questrial"/>
                <a:cs typeface="Questrial"/>
                <a:sym typeface="Questrial"/>
              </a:rPr>
              <a:t>a. Principles and Fundamentals</a:t>
            </a:r>
            <a:endParaRPr b="1" sz="2300">
              <a:solidFill>
                <a:srgbClr val="385623"/>
              </a:solidFill>
              <a:latin typeface="Questrial"/>
              <a:ea typeface="Questrial"/>
              <a:cs typeface="Questrial"/>
              <a:sym typeface="Questrial"/>
            </a:endParaRPr>
          </a:p>
          <a:p>
            <a:pPr indent="0" lvl="0" marL="0" marR="0" rtl="0" algn="l">
              <a:spcBef>
                <a:spcPts val="0"/>
              </a:spcBef>
              <a:spcAft>
                <a:spcPts val="0"/>
              </a:spcAft>
              <a:buClr>
                <a:schemeClr val="dk1"/>
              </a:buClr>
              <a:buSzPts val="1100"/>
              <a:buFont typeface="Arial"/>
              <a:buNone/>
            </a:pPr>
            <a:r>
              <a:rPr b="1" lang="en-US" sz="2300">
                <a:solidFill>
                  <a:srgbClr val="385623"/>
                </a:solidFill>
                <a:latin typeface="Questrial"/>
                <a:ea typeface="Questrial"/>
                <a:cs typeface="Questrial"/>
                <a:sym typeface="Questrial"/>
              </a:rPr>
              <a:t>b. Experiences in Erasmus+ programme</a:t>
            </a:r>
            <a:endParaRPr b="1" sz="2300">
              <a:solidFill>
                <a:srgbClr val="385623"/>
              </a:solidFill>
              <a:latin typeface="Questrial"/>
              <a:ea typeface="Questrial"/>
              <a:cs typeface="Questrial"/>
              <a:sym typeface="Questrial"/>
            </a:endParaRPr>
          </a:p>
          <a:p>
            <a:pPr indent="0" lvl="0" marL="0" marR="0" rtl="0" algn="l">
              <a:spcBef>
                <a:spcPts val="0"/>
              </a:spcBef>
              <a:spcAft>
                <a:spcPts val="0"/>
              </a:spcAft>
              <a:buClr>
                <a:schemeClr val="dk1"/>
              </a:buClr>
              <a:buSzPts val="1100"/>
              <a:buFont typeface="Arial"/>
              <a:buNone/>
            </a:pPr>
            <a:r>
              <a:rPr b="1" lang="en-US" sz="2300">
                <a:solidFill>
                  <a:srgbClr val="385623"/>
                </a:solidFill>
                <a:latin typeface="Questrial"/>
                <a:ea typeface="Questrial"/>
                <a:cs typeface="Questrial"/>
                <a:sym typeface="Questrial"/>
              </a:rPr>
              <a:t>c. Performance indicators and Quality Plan</a:t>
            </a:r>
            <a:endParaRPr b="1" sz="2300">
              <a:solidFill>
                <a:srgbClr val="385623"/>
              </a:solidFill>
              <a:latin typeface="Questrial"/>
              <a:ea typeface="Questrial"/>
              <a:cs typeface="Questrial"/>
              <a:sym typeface="Questrial"/>
            </a:endParaRPr>
          </a:p>
          <a:p>
            <a:pPr indent="0" lvl="0" marL="0" marR="0" rtl="0" algn="l">
              <a:spcBef>
                <a:spcPts val="0"/>
              </a:spcBef>
              <a:spcAft>
                <a:spcPts val="0"/>
              </a:spcAft>
              <a:buNone/>
            </a:pPr>
            <a:r>
              <a:t/>
            </a:r>
            <a:endParaRPr b="1" sz="3400">
              <a:solidFill>
                <a:srgbClr val="385623"/>
              </a:solidFill>
              <a:latin typeface="Questrial"/>
              <a:ea typeface="Questrial"/>
              <a:cs typeface="Questrial"/>
              <a:sym typeface="Questrial"/>
            </a:endParaRPr>
          </a:p>
        </p:txBody>
      </p:sp>
      <p:pic>
        <p:nvPicPr>
          <p:cNvPr descr="Logo, company name&#10;&#10;Description automatically generated" id="114" name="Google Shape;114;g202295e11f6_0_1"/>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15" name="Google Shape;115;g202295e11f6_0_1"/>
          <p:cNvSpPr txBox="1"/>
          <p:nvPr>
            <p:ph type="title"/>
          </p:nvPr>
        </p:nvSpPr>
        <p:spPr>
          <a:xfrm>
            <a:off x="0" y="879825"/>
            <a:ext cx="10515600" cy="13257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000000"/>
              </a:buClr>
              <a:buFont typeface="Arial"/>
              <a:buNone/>
            </a:pPr>
            <a:r>
              <a:rPr b="1" lang="en-US" sz="4800">
                <a:solidFill>
                  <a:srgbClr val="385623"/>
                </a:solidFill>
                <a:latin typeface="Questrial"/>
                <a:ea typeface="Questrial"/>
                <a:cs typeface="Questrial"/>
                <a:sym typeface="Questrial"/>
              </a:rPr>
              <a:t>CONTENTS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9"/>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121" name="Google Shape;121;p9"/>
          <p:cNvSpPr txBox="1"/>
          <p:nvPr/>
        </p:nvSpPr>
        <p:spPr>
          <a:xfrm>
            <a:off x="731050" y="2200500"/>
            <a:ext cx="6588900" cy="14775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b="1" lang="en-US" sz="4500">
                <a:solidFill>
                  <a:srgbClr val="385623"/>
                </a:solidFill>
                <a:latin typeface="Questrial"/>
                <a:ea typeface="Questrial"/>
                <a:cs typeface="Questrial"/>
                <a:sym typeface="Questrial"/>
              </a:rPr>
              <a:t>1. How to build a Strategic Partnership?</a:t>
            </a:r>
            <a:endParaRPr b="1" sz="5900">
              <a:solidFill>
                <a:srgbClr val="385623"/>
              </a:solidFill>
              <a:latin typeface="Questrial"/>
              <a:ea typeface="Questrial"/>
              <a:cs typeface="Questrial"/>
              <a:sym typeface="Questrial"/>
            </a:endParaRPr>
          </a:p>
        </p:txBody>
      </p:sp>
      <p:pic>
        <p:nvPicPr>
          <p:cNvPr descr="Logo, company name&#10;&#10;Description automatically generated" id="122" name="Google Shape;122;p9"/>
          <p:cNvPicPr preferRelativeResize="0"/>
          <p:nvPr/>
        </p:nvPicPr>
        <p:blipFill rotWithShape="1">
          <a:blip r:embed="rId3">
            <a:alphaModFix/>
          </a:blip>
          <a:srcRect b="0" l="0" r="0" t="0"/>
          <a:stretch/>
        </p:blipFill>
        <p:spPr>
          <a:xfrm>
            <a:off x="-1" y="-1"/>
            <a:ext cx="936925" cy="936925"/>
          </a:xfrm>
          <a:prstGeom prst="rect">
            <a:avLst/>
          </a:prstGeom>
          <a:noFill/>
          <a:ln>
            <a:noFill/>
          </a:ln>
        </p:spPr>
      </p:pic>
      <p:pic>
        <p:nvPicPr>
          <p:cNvPr id="123" name="Google Shape;123;p9"/>
          <p:cNvPicPr preferRelativeResize="0"/>
          <p:nvPr/>
        </p:nvPicPr>
        <p:blipFill rotWithShape="1">
          <a:blip r:embed="rId4">
            <a:alphaModFix/>
          </a:blip>
          <a:srcRect b="0" l="0" r="0" t="0"/>
          <a:stretch/>
        </p:blipFill>
        <p:spPr>
          <a:xfrm>
            <a:off x="7320035" y="3023765"/>
            <a:ext cx="2290537" cy="3290788"/>
          </a:xfrm>
          <a:prstGeom prst="rect">
            <a:avLst/>
          </a:prstGeom>
          <a:noFill/>
          <a:ln>
            <a:noFill/>
          </a:ln>
        </p:spPr>
      </p:pic>
      <p:pic>
        <p:nvPicPr>
          <p:cNvPr id="124" name="Google Shape;124;p9"/>
          <p:cNvPicPr preferRelativeResize="0"/>
          <p:nvPr/>
        </p:nvPicPr>
        <p:blipFill rotWithShape="1">
          <a:blip r:embed="rId5">
            <a:alphaModFix/>
          </a:blip>
          <a:srcRect b="0" l="0" r="0" t="0"/>
          <a:stretch/>
        </p:blipFill>
        <p:spPr>
          <a:xfrm rot="-1358751">
            <a:off x="8721928" y="1271654"/>
            <a:ext cx="1122154" cy="15576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g202295e11f6_1_2"/>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130" name="Google Shape;130;g202295e11f6_1_2"/>
          <p:cNvSpPr txBox="1"/>
          <p:nvPr/>
        </p:nvSpPr>
        <p:spPr>
          <a:xfrm>
            <a:off x="206175" y="1294625"/>
            <a:ext cx="12457200" cy="17238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1. How to build a Strategic Partnership?</a:t>
            </a:r>
            <a:endParaRPr b="1" sz="42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2600">
                <a:solidFill>
                  <a:srgbClr val="385623"/>
                </a:solidFill>
                <a:latin typeface="Questrial"/>
                <a:ea typeface="Questrial"/>
                <a:cs typeface="Questrial"/>
                <a:sym typeface="Questrial"/>
              </a:rPr>
              <a:t>1. 1. Principles and fundamentals</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p:txBody>
      </p:sp>
      <p:pic>
        <p:nvPicPr>
          <p:cNvPr descr="Logo, company name&#10;&#10;Description automatically generated" id="131" name="Google Shape;131;g202295e11f6_1_2"/>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32" name="Google Shape;132;g202295e11f6_1_2"/>
          <p:cNvSpPr txBox="1"/>
          <p:nvPr/>
        </p:nvSpPr>
        <p:spPr>
          <a:xfrm>
            <a:off x="605125" y="2702200"/>
            <a:ext cx="11475600" cy="4028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US" sz="2200">
                <a:solidFill>
                  <a:schemeClr val="dk1"/>
                </a:solidFill>
              </a:rPr>
              <a:t>The more important thing to build a valuable Strategic Partnership (SP) is to have </a:t>
            </a:r>
            <a:r>
              <a:rPr b="1" lang="en-US" sz="2200">
                <a:solidFill>
                  <a:schemeClr val="dk1"/>
                </a:solidFill>
              </a:rPr>
              <a:t>good partners</a:t>
            </a:r>
            <a:r>
              <a:rPr lang="en-US" sz="2200">
                <a:solidFill>
                  <a:schemeClr val="dk1"/>
                </a:solidFill>
              </a:rPr>
              <a:t>. But what is to be a good partner? This are some of the requirements for being a good partner:</a:t>
            </a:r>
            <a:endParaRPr sz="2200">
              <a:solidFill>
                <a:schemeClr val="dk1"/>
              </a:solidFill>
            </a:endParaRPr>
          </a:p>
          <a:p>
            <a:pPr indent="0" lvl="0" marL="0" rtl="0" algn="l">
              <a:lnSpc>
                <a:spcPct val="115000"/>
              </a:lnSpc>
              <a:spcBef>
                <a:spcPts val="0"/>
              </a:spcBef>
              <a:spcAft>
                <a:spcPts val="0"/>
              </a:spcAft>
              <a:buNone/>
            </a:pPr>
            <a:r>
              <a:t/>
            </a:r>
            <a:endParaRPr sz="2200">
              <a:solidFill>
                <a:schemeClr val="dk1"/>
              </a:solidFill>
            </a:endParaRPr>
          </a:p>
          <a:p>
            <a:pPr indent="-368300" lvl="0" marL="457200" rtl="0" algn="l">
              <a:lnSpc>
                <a:spcPct val="115000"/>
              </a:lnSpc>
              <a:spcBef>
                <a:spcPts val="0"/>
              </a:spcBef>
              <a:spcAft>
                <a:spcPts val="0"/>
              </a:spcAft>
              <a:buClr>
                <a:schemeClr val="dk1"/>
              </a:buClr>
              <a:buSzPts val="2200"/>
              <a:buAutoNum type="arabicPeriod"/>
            </a:pPr>
            <a:r>
              <a:rPr lang="en-US" sz="2200">
                <a:solidFill>
                  <a:schemeClr val="dk1"/>
                </a:solidFill>
              </a:rPr>
              <a:t>They are </a:t>
            </a:r>
            <a:r>
              <a:rPr b="1" lang="en-US" sz="2200">
                <a:solidFill>
                  <a:schemeClr val="dk1"/>
                </a:solidFill>
              </a:rPr>
              <a:t>motivated </a:t>
            </a:r>
            <a:r>
              <a:rPr lang="en-US" sz="2200">
                <a:solidFill>
                  <a:schemeClr val="dk1"/>
                </a:solidFill>
              </a:rPr>
              <a:t>from the first moment and </a:t>
            </a:r>
            <a:r>
              <a:rPr b="1" lang="en-US" sz="2200">
                <a:solidFill>
                  <a:schemeClr val="dk1"/>
                </a:solidFill>
              </a:rPr>
              <a:t>work </a:t>
            </a:r>
            <a:r>
              <a:rPr lang="en-US" sz="2200">
                <a:solidFill>
                  <a:schemeClr val="dk1"/>
                </a:solidFill>
              </a:rPr>
              <a:t>as much as possible (if possible as much as the coordinator) in designing the project proposal and implementing after the funded project.</a:t>
            </a:r>
            <a:endParaRPr sz="2200">
              <a:solidFill>
                <a:schemeClr val="dk1"/>
              </a:solidFill>
            </a:endParaRPr>
          </a:p>
          <a:p>
            <a:pPr indent="0" lvl="0" marL="457200" rtl="0" algn="l">
              <a:lnSpc>
                <a:spcPct val="115000"/>
              </a:lnSpc>
              <a:spcBef>
                <a:spcPts val="0"/>
              </a:spcBef>
              <a:spcAft>
                <a:spcPts val="0"/>
              </a:spcAft>
              <a:buNone/>
            </a:pPr>
            <a:r>
              <a:t/>
            </a:r>
            <a:endParaRPr sz="2200">
              <a:solidFill>
                <a:schemeClr val="dk1"/>
              </a:solidFill>
            </a:endParaRPr>
          </a:p>
          <a:p>
            <a:pPr indent="-368300" lvl="0" marL="457200" rtl="0" algn="l">
              <a:lnSpc>
                <a:spcPct val="115000"/>
              </a:lnSpc>
              <a:spcBef>
                <a:spcPts val="0"/>
              </a:spcBef>
              <a:spcAft>
                <a:spcPts val="0"/>
              </a:spcAft>
              <a:buClr>
                <a:schemeClr val="dk1"/>
              </a:buClr>
              <a:buSzPts val="2200"/>
              <a:buAutoNum type="arabicPeriod"/>
            </a:pPr>
            <a:r>
              <a:rPr lang="en-US" sz="2200">
                <a:solidFill>
                  <a:schemeClr val="dk1"/>
                </a:solidFill>
              </a:rPr>
              <a:t>They </a:t>
            </a:r>
            <a:r>
              <a:rPr b="1" lang="en-US" sz="2200">
                <a:solidFill>
                  <a:schemeClr val="dk1"/>
                </a:solidFill>
              </a:rPr>
              <a:t>align </a:t>
            </a:r>
            <a:r>
              <a:rPr lang="en-US" sz="2200">
                <a:solidFill>
                  <a:schemeClr val="dk1"/>
                </a:solidFill>
              </a:rPr>
              <a:t>other projects or activities with the project aims and objectives, so they can </a:t>
            </a:r>
            <a:r>
              <a:rPr b="1" lang="en-US" sz="2200">
                <a:solidFill>
                  <a:schemeClr val="dk1"/>
                </a:solidFill>
              </a:rPr>
              <a:t>propose new different activities </a:t>
            </a:r>
            <a:r>
              <a:rPr lang="en-US" sz="2200">
                <a:solidFill>
                  <a:schemeClr val="dk1"/>
                </a:solidFill>
              </a:rPr>
              <a:t>than what was planned and submitted.</a:t>
            </a:r>
            <a:endParaRPr sz="2400"/>
          </a:p>
        </p:txBody>
      </p:sp>
      <p:sp>
        <p:nvSpPr>
          <p:cNvPr id="133" name="Google Shape;133;g202295e11f6_1_2"/>
          <p:cNvSpPr/>
          <p:nvPr/>
        </p:nvSpPr>
        <p:spPr>
          <a:xfrm>
            <a:off x="9210275" y="1137950"/>
            <a:ext cx="1363200" cy="1363200"/>
          </a:xfrm>
          <a:prstGeom prst="smileyFace">
            <a:avLst>
              <a:gd fmla="val 4653"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g202295e11f6_1_2"/>
          <p:cNvSpPr/>
          <p:nvPr/>
        </p:nvSpPr>
        <p:spPr>
          <a:xfrm>
            <a:off x="7960775" y="373900"/>
            <a:ext cx="1476600" cy="1025700"/>
          </a:xfrm>
          <a:prstGeom prst="wedgeRoundRectCallout">
            <a:avLst>
              <a:gd fmla="val -20833" name="adj1"/>
              <a:gd fmla="val 62500"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sz="400"/>
          </a:p>
          <a:p>
            <a:pPr indent="0" lvl="0" marL="0" rtl="0" algn="l">
              <a:lnSpc>
                <a:spcPct val="115000"/>
              </a:lnSpc>
              <a:spcBef>
                <a:spcPts val="0"/>
              </a:spcBef>
              <a:spcAft>
                <a:spcPts val="0"/>
              </a:spcAft>
              <a:buNone/>
            </a:pPr>
            <a:r>
              <a:rPr lang="en-US" sz="1200" u="sng">
                <a:solidFill>
                  <a:schemeClr val="hlink"/>
                </a:solidFill>
                <a:hlinkClick r:id="rId4"/>
              </a:rPr>
              <a:t>Complementary </a:t>
            </a:r>
            <a:endParaRPr sz="400"/>
          </a:p>
          <a:p>
            <a:pPr indent="0" lvl="0" marL="0" rtl="0" algn="l">
              <a:lnSpc>
                <a:spcPct val="115000"/>
              </a:lnSpc>
              <a:spcBef>
                <a:spcPts val="0"/>
              </a:spcBef>
              <a:spcAft>
                <a:spcPts val="0"/>
              </a:spcAft>
              <a:buNone/>
            </a:pPr>
            <a:r>
              <a:rPr lang="en-US" sz="1200" u="sng">
                <a:solidFill>
                  <a:schemeClr val="hlink"/>
                </a:solidFill>
                <a:hlinkClick r:id="rId5"/>
              </a:rPr>
              <a:t>Material</a:t>
            </a:r>
            <a:endParaRPr sz="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202295e11f6_1_13"/>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140" name="Google Shape;140;g202295e11f6_1_13"/>
          <p:cNvSpPr txBox="1"/>
          <p:nvPr/>
        </p:nvSpPr>
        <p:spPr>
          <a:xfrm>
            <a:off x="447550" y="1152650"/>
            <a:ext cx="12457200" cy="17238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1. How to build a Strategic Partnership?</a:t>
            </a:r>
            <a:endParaRPr b="1" sz="42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2600">
                <a:solidFill>
                  <a:srgbClr val="385623"/>
                </a:solidFill>
                <a:latin typeface="Questrial"/>
                <a:ea typeface="Questrial"/>
                <a:cs typeface="Questrial"/>
                <a:sym typeface="Questrial"/>
              </a:rPr>
              <a:t>1. 1. Principles and fundamentals</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p:txBody>
      </p:sp>
      <p:pic>
        <p:nvPicPr>
          <p:cNvPr descr="Logo, company name&#10;&#10;Description automatically generated" id="141" name="Google Shape;141;g202295e11f6_1_13"/>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42" name="Google Shape;142;g202295e11f6_1_13"/>
          <p:cNvSpPr txBox="1"/>
          <p:nvPr/>
        </p:nvSpPr>
        <p:spPr>
          <a:xfrm>
            <a:off x="716400" y="2821575"/>
            <a:ext cx="11475600" cy="3249300"/>
          </a:xfrm>
          <a:prstGeom prst="rect">
            <a:avLst/>
          </a:prstGeom>
          <a:noFill/>
          <a:ln>
            <a:noFill/>
          </a:ln>
        </p:spPr>
        <p:txBody>
          <a:bodyPr anchorCtr="0" anchor="t" bIns="91425" lIns="91425" spcFirstLastPara="1" rIns="91425" wrap="square" tIns="91425">
            <a:spAutoFit/>
          </a:bodyPr>
          <a:lstStyle/>
          <a:p>
            <a:pPr indent="-368300" lvl="0" marL="457200" rtl="0" algn="l">
              <a:lnSpc>
                <a:spcPct val="115000"/>
              </a:lnSpc>
              <a:spcBef>
                <a:spcPts val="0"/>
              </a:spcBef>
              <a:spcAft>
                <a:spcPts val="0"/>
              </a:spcAft>
              <a:buClr>
                <a:schemeClr val="dk1"/>
              </a:buClr>
              <a:buSzPts val="2200"/>
              <a:buAutoNum type="arabicPeriod" startAt="3"/>
            </a:pPr>
            <a:r>
              <a:rPr lang="en-US" sz="2200">
                <a:solidFill>
                  <a:schemeClr val="dk1"/>
                </a:solidFill>
              </a:rPr>
              <a:t>They profit from every little opportunity to </a:t>
            </a:r>
            <a:r>
              <a:rPr b="1" lang="en-US" sz="2200">
                <a:solidFill>
                  <a:schemeClr val="dk1"/>
                </a:solidFill>
              </a:rPr>
              <a:t>disseminate the project</a:t>
            </a:r>
            <a:r>
              <a:rPr lang="en-US" sz="2200">
                <a:solidFill>
                  <a:schemeClr val="dk1"/>
                </a:solidFill>
              </a:rPr>
              <a:t>.</a:t>
            </a:r>
            <a:endParaRPr sz="2200">
              <a:solidFill>
                <a:schemeClr val="dk1"/>
              </a:solidFill>
            </a:endParaRPr>
          </a:p>
          <a:p>
            <a:pPr indent="0" lvl="0" marL="457200" rtl="0" algn="l">
              <a:lnSpc>
                <a:spcPct val="115000"/>
              </a:lnSpc>
              <a:spcBef>
                <a:spcPts val="0"/>
              </a:spcBef>
              <a:spcAft>
                <a:spcPts val="0"/>
              </a:spcAft>
              <a:buNone/>
            </a:pPr>
            <a:r>
              <a:t/>
            </a:r>
            <a:endParaRPr sz="2200">
              <a:solidFill>
                <a:schemeClr val="dk1"/>
              </a:solidFill>
            </a:endParaRPr>
          </a:p>
          <a:p>
            <a:pPr indent="-368300" lvl="0" marL="457200" rtl="0" algn="l">
              <a:lnSpc>
                <a:spcPct val="115000"/>
              </a:lnSpc>
              <a:spcBef>
                <a:spcPts val="0"/>
              </a:spcBef>
              <a:spcAft>
                <a:spcPts val="0"/>
              </a:spcAft>
              <a:buClr>
                <a:schemeClr val="dk1"/>
              </a:buClr>
              <a:buSzPts val="2200"/>
              <a:buAutoNum type="arabicPeriod" startAt="3"/>
            </a:pPr>
            <a:r>
              <a:rPr lang="en-US" sz="2200">
                <a:solidFill>
                  <a:schemeClr val="dk1"/>
                </a:solidFill>
              </a:rPr>
              <a:t>They are </a:t>
            </a:r>
            <a:r>
              <a:rPr b="1" lang="en-US" sz="2200">
                <a:solidFill>
                  <a:schemeClr val="dk1"/>
                </a:solidFill>
              </a:rPr>
              <a:t>on time</a:t>
            </a:r>
            <a:r>
              <a:rPr lang="en-US" sz="2200">
                <a:solidFill>
                  <a:schemeClr val="dk1"/>
                </a:solidFill>
              </a:rPr>
              <a:t> with most urgent tasks (although flexibility in schedule is unavoidable, but in Erasmus+ is not difficult to gain a 6 months </a:t>
            </a:r>
            <a:r>
              <a:rPr lang="en-US" sz="2200">
                <a:solidFill>
                  <a:schemeClr val="dk1"/>
                </a:solidFill>
              </a:rPr>
              <a:t>extension</a:t>
            </a:r>
            <a:r>
              <a:rPr lang="en-US" sz="2200">
                <a:solidFill>
                  <a:schemeClr val="dk1"/>
                </a:solidFill>
              </a:rPr>
              <a:t>).</a:t>
            </a:r>
            <a:endParaRPr sz="2200">
              <a:solidFill>
                <a:schemeClr val="dk1"/>
              </a:solidFill>
            </a:endParaRPr>
          </a:p>
          <a:p>
            <a:pPr indent="0" lvl="0" marL="457200" rtl="0" algn="l">
              <a:lnSpc>
                <a:spcPct val="115000"/>
              </a:lnSpc>
              <a:spcBef>
                <a:spcPts val="0"/>
              </a:spcBef>
              <a:spcAft>
                <a:spcPts val="0"/>
              </a:spcAft>
              <a:buNone/>
            </a:pPr>
            <a:r>
              <a:t/>
            </a:r>
            <a:endParaRPr sz="2200">
              <a:solidFill>
                <a:schemeClr val="dk1"/>
              </a:solidFill>
            </a:endParaRPr>
          </a:p>
          <a:p>
            <a:pPr indent="-368300" lvl="0" marL="457200" rtl="0" algn="l">
              <a:lnSpc>
                <a:spcPct val="115000"/>
              </a:lnSpc>
              <a:spcBef>
                <a:spcPts val="0"/>
              </a:spcBef>
              <a:spcAft>
                <a:spcPts val="0"/>
              </a:spcAft>
              <a:buClr>
                <a:schemeClr val="dk1"/>
              </a:buClr>
              <a:buSzPts val="2200"/>
              <a:buAutoNum type="arabicPeriod" startAt="3"/>
            </a:pPr>
            <a:r>
              <a:rPr lang="en-US" sz="2200">
                <a:solidFill>
                  <a:schemeClr val="dk1"/>
                </a:solidFill>
              </a:rPr>
              <a:t>They hold initiatives in </a:t>
            </a:r>
            <a:r>
              <a:rPr b="1" lang="en-US" sz="2200">
                <a:solidFill>
                  <a:schemeClr val="dk1"/>
                </a:solidFill>
              </a:rPr>
              <a:t>leading other projects and partnerships</a:t>
            </a:r>
            <a:r>
              <a:rPr lang="en-US" sz="2200">
                <a:solidFill>
                  <a:schemeClr val="dk1"/>
                </a:solidFill>
              </a:rPr>
              <a:t> and </a:t>
            </a:r>
            <a:r>
              <a:rPr b="1" lang="en-US" sz="2200">
                <a:solidFill>
                  <a:schemeClr val="dk1"/>
                </a:solidFill>
              </a:rPr>
              <a:t>invite</a:t>
            </a:r>
            <a:r>
              <a:rPr lang="en-US" sz="2200">
                <a:solidFill>
                  <a:schemeClr val="dk1"/>
                </a:solidFill>
              </a:rPr>
              <a:t> you to participate, thus consolidating the partnership and gaining impact for the projects.</a:t>
            </a:r>
            <a:endParaRPr sz="2200">
              <a:solidFill>
                <a:schemeClr val="dk1"/>
              </a:solidFill>
            </a:endParaRPr>
          </a:p>
          <a:p>
            <a:pPr indent="0" lvl="0" marL="457200" rtl="0" algn="l">
              <a:lnSpc>
                <a:spcPct val="115000"/>
              </a:lnSpc>
              <a:spcBef>
                <a:spcPts val="0"/>
              </a:spcBef>
              <a:spcAft>
                <a:spcPts val="0"/>
              </a:spcAft>
              <a:buNone/>
            </a:pPr>
            <a:r>
              <a:t/>
            </a:r>
            <a:endParaRPr sz="22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g202295e11f6_1_20"/>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148" name="Google Shape;148;g202295e11f6_1_20"/>
          <p:cNvSpPr txBox="1"/>
          <p:nvPr/>
        </p:nvSpPr>
        <p:spPr>
          <a:xfrm>
            <a:off x="447550" y="1152650"/>
            <a:ext cx="12457200" cy="17238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1. How to build a Strategic Partnership?</a:t>
            </a:r>
            <a:endParaRPr b="1" sz="42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2600">
                <a:solidFill>
                  <a:srgbClr val="385623"/>
                </a:solidFill>
                <a:latin typeface="Questrial"/>
                <a:ea typeface="Questrial"/>
                <a:cs typeface="Questrial"/>
                <a:sym typeface="Questrial"/>
              </a:rPr>
              <a:t>1. 1. Principles and fundamentals</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p:txBody>
      </p:sp>
      <p:pic>
        <p:nvPicPr>
          <p:cNvPr descr="Logo, company name&#10;&#10;Description automatically generated" id="149" name="Google Shape;149;g202295e11f6_1_20"/>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50" name="Google Shape;150;g202295e11f6_1_20"/>
          <p:cNvSpPr txBox="1"/>
          <p:nvPr/>
        </p:nvSpPr>
        <p:spPr>
          <a:xfrm>
            <a:off x="447550" y="2530500"/>
            <a:ext cx="11475600" cy="4580700"/>
          </a:xfrm>
          <a:prstGeom prst="rect">
            <a:avLst/>
          </a:prstGeom>
          <a:noFill/>
          <a:ln>
            <a:noFill/>
          </a:ln>
        </p:spPr>
        <p:txBody>
          <a:bodyPr anchorCtr="0" anchor="t" bIns="91425" lIns="91425" spcFirstLastPara="1" rIns="91425" wrap="square" tIns="91425">
            <a:spAutoFit/>
          </a:bodyPr>
          <a:lstStyle/>
          <a:p>
            <a:pPr indent="0" lvl="0" marL="457200" rtl="0" algn="l">
              <a:lnSpc>
                <a:spcPct val="115000"/>
              </a:lnSpc>
              <a:spcBef>
                <a:spcPts val="0"/>
              </a:spcBef>
              <a:spcAft>
                <a:spcPts val="0"/>
              </a:spcAft>
              <a:buNone/>
            </a:pPr>
            <a:r>
              <a:rPr lang="en-US" sz="2800">
                <a:solidFill>
                  <a:schemeClr val="dk1"/>
                </a:solidFill>
              </a:rPr>
              <a:t>Partnerships should be built based on </a:t>
            </a:r>
            <a:r>
              <a:rPr b="1" lang="en-US" sz="2800">
                <a:solidFill>
                  <a:schemeClr val="dk1"/>
                </a:solidFill>
              </a:rPr>
              <a:t>complementarity of expertises and skills</a:t>
            </a:r>
            <a:r>
              <a:rPr lang="en-US" sz="2800">
                <a:solidFill>
                  <a:schemeClr val="dk1"/>
                </a:solidFill>
              </a:rPr>
              <a:t>. In International Projects, for the project’s impact is important to bring more countries to the SP, also more organizations profiles, but the most important is to build the project and the partnership based on the functions and tasks the partners are going to accomplish. A project should be built on the needs of the partners (other than economic and curricular, although these are important motivation factors, and employment generators).</a:t>
            </a:r>
            <a:endParaRPr sz="2800">
              <a:solidFill>
                <a:schemeClr val="dk1"/>
              </a:solidFill>
            </a:endParaRPr>
          </a:p>
          <a:p>
            <a:pPr indent="0" lvl="0" marL="457200" rtl="0" algn="l">
              <a:lnSpc>
                <a:spcPct val="115000"/>
              </a:lnSpc>
              <a:spcBef>
                <a:spcPts val="0"/>
              </a:spcBef>
              <a:spcAft>
                <a:spcPts val="0"/>
              </a:spcAft>
              <a:buNone/>
            </a:pPr>
            <a:r>
              <a:t/>
            </a:r>
            <a:endParaRPr sz="28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g205abc4db74_0_0"/>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lt1"/>
              </a:solidFill>
              <a:latin typeface="Calibri"/>
              <a:ea typeface="Calibri"/>
              <a:cs typeface="Calibri"/>
              <a:sym typeface="Calibri"/>
            </a:endParaRPr>
          </a:p>
        </p:txBody>
      </p:sp>
      <p:sp>
        <p:nvSpPr>
          <p:cNvPr id="156" name="Google Shape;156;g205abc4db74_0_0"/>
          <p:cNvSpPr txBox="1"/>
          <p:nvPr/>
        </p:nvSpPr>
        <p:spPr>
          <a:xfrm>
            <a:off x="447550" y="1152650"/>
            <a:ext cx="12457200" cy="17238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2800">
                <a:solidFill>
                  <a:srgbClr val="385623"/>
                </a:solidFill>
                <a:latin typeface="Questrial"/>
                <a:ea typeface="Questrial"/>
                <a:cs typeface="Questrial"/>
                <a:sym typeface="Questrial"/>
              </a:rPr>
              <a:t>1. How to build a Strategic Partnership?</a:t>
            </a:r>
            <a:endParaRPr b="1" sz="42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rPr b="1" lang="en-US" sz="2600">
                <a:solidFill>
                  <a:srgbClr val="385623"/>
                </a:solidFill>
                <a:latin typeface="Questrial"/>
                <a:ea typeface="Questrial"/>
                <a:cs typeface="Questrial"/>
                <a:sym typeface="Questrial"/>
              </a:rPr>
              <a:t>1. 1. Principles and fundamentals</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a:p>
            <a:pPr indent="0" lvl="0" marL="0" rtl="0" algn="l">
              <a:spcBef>
                <a:spcPts val="0"/>
              </a:spcBef>
              <a:spcAft>
                <a:spcPts val="0"/>
              </a:spcAft>
              <a:buSzPts val="1100"/>
              <a:buNone/>
            </a:pPr>
            <a:r>
              <a:t/>
            </a:r>
            <a:endParaRPr b="1" sz="2600">
              <a:solidFill>
                <a:srgbClr val="385623"/>
              </a:solidFill>
              <a:latin typeface="Questrial"/>
              <a:ea typeface="Questrial"/>
              <a:cs typeface="Questrial"/>
              <a:sym typeface="Questrial"/>
            </a:endParaRPr>
          </a:p>
        </p:txBody>
      </p:sp>
      <p:pic>
        <p:nvPicPr>
          <p:cNvPr descr="Logo, company name&#10;&#10;Description automatically generated" id="157" name="Google Shape;157;g205abc4db74_0_0"/>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58" name="Google Shape;158;g205abc4db74_0_0"/>
          <p:cNvSpPr txBox="1"/>
          <p:nvPr/>
        </p:nvSpPr>
        <p:spPr>
          <a:xfrm>
            <a:off x="564000" y="2211975"/>
            <a:ext cx="11475600" cy="4656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US" sz="3100">
                <a:solidFill>
                  <a:schemeClr val="dk1"/>
                </a:solidFill>
              </a:rPr>
              <a:t>But for the proposal to be successful these needs have to converge with the Program’s call </a:t>
            </a:r>
            <a:r>
              <a:rPr b="1" lang="en-US" sz="3100">
                <a:solidFill>
                  <a:schemeClr val="dk1"/>
                </a:solidFill>
              </a:rPr>
              <a:t>priorities </a:t>
            </a:r>
            <a:r>
              <a:rPr lang="en-US" sz="3100">
                <a:solidFill>
                  <a:schemeClr val="dk1"/>
                </a:solidFill>
              </a:rPr>
              <a:t>and type of outputs, activities,... That´s why an organization should also </a:t>
            </a:r>
            <a:r>
              <a:rPr b="1" lang="en-US" sz="3100">
                <a:solidFill>
                  <a:schemeClr val="dk1"/>
                </a:solidFill>
              </a:rPr>
              <a:t>diversify</a:t>
            </a:r>
            <a:r>
              <a:rPr lang="en-US" sz="3100">
                <a:solidFill>
                  <a:schemeClr val="dk1"/>
                </a:solidFill>
              </a:rPr>
              <a:t> its projects, objectives, activities and skills. </a:t>
            </a:r>
            <a:r>
              <a:rPr b="1" lang="en-US" sz="3100">
                <a:solidFill>
                  <a:schemeClr val="dk1"/>
                </a:solidFill>
              </a:rPr>
              <a:t>Lifelong learning </a:t>
            </a:r>
            <a:r>
              <a:rPr lang="en-US" sz="3100">
                <a:solidFill>
                  <a:schemeClr val="dk1"/>
                </a:solidFill>
              </a:rPr>
              <a:t>is indeed a fantastic principle to follow by individuals or by organizations. Include the </a:t>
            </a:r>
            <a:r>
              <a:rPr b="1" lang="en-US" sz="3100">
                <a:solidFill>
                  <a:schemeClr val="dk1"/>
                </a:solidFill>
              </a:rPr>
              <a:t>educational dimension </a:t>
            </a:r>
            <a:r>
              <a:rPr lang="en-US" sz="3100">
                <a:solidFill>
                  <a:schemeClr val="dk1"/>
                </a:solidFill>
              </a:rPr>
              <a:t>is worthy to think about for all organizations whatever their activities be.</a:t>
            </a:r>
            <a:endParaRPr sz="4100">
              <a:solidFill>
                <a:schemeClr val="dk1"/>
              </a:solidFill>
            </a:endParaRPr>
          </a:p>
          <a:p>
            <a:pPr indent="0" lvl="0" marL="457200" rtl="0" algn="l">
              <a:lnSpc>
                <a:spcPct val="115000"/>
              </a:lnSpc>
              <a:spcBef>
                <a:spcPts val="0"/>
              </a:spcBef>
              <a:spcAft>
                <a:spcPts val="0"/>
              </a:spcAft>
              <a:buNone/>
            </a:pPr>
            <a:r>
              <a:t/>
            </a:r>
            <a:endParaRPr sz="41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2022-04-03T08:32:32Z</dcterms:created>
  <dc:creator>APS Polygonal</dc:creator>
</cp:coreProperties>
</file>