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6858000" cx="12192000"/>
  <p:notesSz cx="6858000" cy="9144000"/>
  <p:embeddedFontLst>
    <p:embeddedFont>
      <p:font typeface="Roboto"/>
      <p:regular r:id="rId37"/>
      <p:bold r:id="rId38"/>
      <p:italic r:id="rId39"/>
      <p:boldItalic r:id="rId40"/>
    </p:embeddedFont>
    <p:embeddedFont>
      <p:font typeface="Questrial"/>
      <p:regular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Roboto-boldItalic.fntdata"/><Relationship Id="rId20" Type="http://schemas.openxmlformats.org/officeDocument/2006/relationships/slide" Target="slides/slide16.xml"/><Relationship Id="rId41" Type="http://schemas.openxmlformats.org/officeDocument/2006/relationships/font" Target="fonts/Questrial-regular.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italic.fntdata"/><Relationship Id="rId16" Type="http://schemas.openxmlformats.org/officeDocument/2006/relationships/slide" Target="slides/slide12.xml"/><Relationship Id="rId38" Type="http://schemas.openxmlformats.org/officeDocument/2006/relationships/font" Target="fonts/Roboto-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9" name="Google Shape;17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9" name="Google Shape;20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8" name="Google Shape;218;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7" name="Google Shape;227;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6" name="Google Shape;236;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4" name="Google Shape;244;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2" name="Google Shape;252;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0" name="Google Shape;260;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9" name="Google Shape;269;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7" name="Google Shape;27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5" name="Google Shape;285;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3" name="Google Shape;29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1" name="Google Shape;301;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9" name="Google Shape;309;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7" name="Google Shape;317;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5" name="Google Shape;325;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3" name="Google Shape;333;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1" name="Google Shape;341;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9" name="Google Shape;349;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57" name="Google Shape;357;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hyperlink" Target="https://erasmus-plus.ec.europa.eu/" TargetMode="External"/><Relationship Id="rId5"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s://drive.google.com/file/d/1cCkuqLMGRn6D3kAMoFRaA1ekgB_ib4Sr/view?usp=drive_link" TargetMode="External"/><Relationship Id="rId4" Type="http://schemas.openxmlformats.org/officeDocument/2006/relationships/hyperlink" Target="https://youtu.be/MCb0EIZWHdg" TargetMode="External"/><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hyperlink" Target="https://drive.google.com/file/d/1cCkuqLMGRn6D3kAMoFRaA1ekgB_ib4Sr/view?usp=share_link" TargetMode="External"/><Relationship Id="rId5" Type="http://schemas.openxmlformats.org/officeDocument/2006/relationships/hyperlink" Target="https://drive.google.com/file/d/1cCkuqLMGRn6D3kAMoFRaA1ekgB_ib4Sr/view?usp=share_lin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04672" y="1866160"/>
            <a:ext cx="3476488" cy="17865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4000"/>
              <a:buFont typeface="Calibri"/>
              <a:buNone/>
            </a:pPr>
            <a:r>
              <a:rPr lang="el-GR" sz="4000">
                <a:solidFill>
                  <a:schemeClr val="dk2"/>
                </a:solidFill>
              </a:rPr>
              <a:t>Διεθνής Διαχείριση Έργων</a:t>
            </a:r>
            <a:endParaRPr sz="4000">
              <a:solidFill>
                <a:schemeClr val="dk2"/>
              </a:solidFill>
            </a:endParaRPr>
          </a:p>
        </p:txBody>
      </p:sp>
      <p:sp>
        <p:nvSpPr>
          <p:cNvPr id="85" name="Google Shape;85;p13"/>
          <p:cNvSpPr txBox="1"/>
          <p:nvPr>
            <p:ph idx="1" type="subTitle"/>
          </p:nvPr>
        </p:nvSpPr>
        <p:spPr>
          <a:xfrm>
            <a:off x="804672" y="652975"/>
            <a:ext cx="3476488" cy="95511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2000"/>
              <a:buNone/>
            </a:pPr>
            <a:r>
              <a:rPr lang="el-GR" sz="2000">
                <a:solidFill>
                  <a:schemeClr val="dk2"/>
                </a:solidFill>
              </a:rPr>
              <a:t>Blended mobility of VET learners</a:t>
            </a:r>
            <a:endParaRPr sz="2000">
              <a:solidFill>
                <a:schemeClr val="dk2"/>
              </a:solidFill>
            </a:endParaRPr>
          </a:p>
        </p:txBody>
      </p:sp>
      <p:pic>
        <p:nvPicPr>
          <p:cNvPr id="86" name="Google Shape;86;p13"/>
          <p:cNvPicPr preferRelativeResize="0"/>
          <p:nvPr/>
        </p:nvPicPr>
        <p:blipFill rotWithShape="1">
          <a:blip r:embed="rId3">
            <a:alphaModFix/>
          </a:blip>
          <a:srcRect b="0" l="0" r="0" t="0"/>
          <a:stretch/>
        </p:blipFill>
        <p:spPr>
          <a:xfrm>
            <a:off x="6467799" y="652975"/>
            <a:ext cx="4635026" cy="4635026"/>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87" name="Google Shape;87;p13"/>
          <p:cNvSpPr/>
          <p:nvPr/>
        </p:nvSpPr>
        <p:spPr>
          <a:xfrm>
            <a:off x="804671" y="5697265"/>
            <a:ext cx="5442666" cy="9387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100"/>
              <a:buFont typeface="Arial"/>
              <a:buNone/>
            </a:pPr>
            <a:r>
              <a:rPr b="0" i="0" lang="el-GR" sz="11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rPr b="1" i="0" lang="el-GR" sz="1100" u="none" cap="none" strike="noStrike">
                <a:solidFill>
                  <a:schemeClr val="dk1"/>
                </a:solidFill>
                <a:latin typeface="Calibri"/>
                <a:ea typeface="Calibri"/>
                <a:cs typeface="Calibri"/>
                <a:sym typeface="Calibri"/>
              </a:rPr>
              <a:t>ID 2020-1-EL01-KA202-079113</a:t>
            </a:r>
            <a:endParaRPr b="0" i="0" sz="1100" u="none" cap="none" strike="noStrike">
              <a:solidFill>
                <a:schemeClr val="dk1"/>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sp>
        <p:nvSpPr>
          <p:cNvPr id="89" name="Google Shape;89;p13"/>
          <p:cNvSpPr txBox="1"/>
          <p:nvPr/>
        </p:nvSpPr>
        <p:spPr>
          <a:xfrm>
            <a:off x="804672" y="3429000"/>
            <a:ext cx="3476488" cy="955111"/>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2"/>
              </a:buClr>
              <a:buSzPts val="2000"/>
              <a:buFont typeface="Arial"/>
              <a:buNone/>
            </a:pPr>
            <a:r>
              <a:rPr b="0" i="0" lang="el-GR" sz="2000" u="none" cap="none" strike="noStrike">
                <a:solidFill>
                  <a:schemeClr val="dk2"/>
                </a:solidFill>
                <a:latin typeface="Calibri"/>
                <a:ea typeface="Calibri"/>
                <a:cs typeface="Calibri"/>
                <a:sym typeface="Calibri"/>
              </a:rPr>
              <a:t>Training Material</a:t>
            </a:r>
            <a:endParaRPr b="0" i="0" sz="1400" u="none" cap="none" strike="noStrike">
              <a:solidFill>
                <a:srgbClr val="000000"/>
              </a:solidFill>
              <a:latin typeface="Arial"/>
              <a:ea typeface="Arial"/>
              <a:cs typeface="Arial"/>
              <a:sym typeface="Arial"/>
            </a:endParaRPr>
          </a:p>
        </p:txBody>
      </p:sp>
      <p:pic>
        <p:nvPicPr>
          <p:cNvPr id="90" name="Google Shape;90;p13"/>
          <p:cNvPicPr preferRelativeResize="0"/>
          <p:nvPr/>
        </p:nvPicPr>
        <p:blipFill rotWithShape="1">
          <a:blip r:embed="rId5">
            <a:alphaModFix/>
          </a:blip>
          <a:srcRect b="0" l="0" r="0" t="0"/>
          <a:stretch/>
        </p:blipFill>
        <p:spPr>
          <a:xfrm>
            <a:off x="7501055" y="5621445"/>
            <a:ext cx="955100" cy="955100"/>
          </a:xfrm>
          <a:prstGeom prst="rect">
            <a:avLst/>
          </a:prstGeom>
          <a:noFill/>
          <a:ln>
            <a:noFill/>
          </a:ln>
        </p:spPr>
      </p:pic>
      <p:pic>
        <p:nvPicPr>
          <p:cNvPr id="91" name="Google Shape;91;p13"/>
          <p:cNvPicPr preferRelativeResize="0"/>
          <p:nvPr/>
        </p:nvPicPr>
        <p:blipFill rotWithShape="1">
          <a:blip r:embed="rId6">
            <a:alphaModFix/>
          </a:blip>
          <a:srcRect b="0" l="0" r="0" t="0"/>
          <a:stretch/>
        </p:blipFill>
        <p:spPr>
          <a:xfrm>
            <a:off x="8628550" y="5861836"/>
            <a:ext cx="2857500" cy="609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4" name="Google Shape;164;p22"/>
          <p:cNvSpPr txBox="1"/>
          <p:nvPr/>
        </p:nvSpPr>
        <p:spPr>
          <a:xfrm>
            <a:off x="358200" y="1068500"/>
            <a:ext cx="10220705" cy="92328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1100"/>
              <a:buFont typeface="Arial"/>
              <a:buNone/>
            </a:pPr>
            <a:r>
              <a:rPr b="1" i="0" lang="el-GR" sz="2600" u="none" cap="none" strike="noStrike">
                <a:solidFill>
                  <a:srgbClr val="385623"/>
                </a:solidFill>
                <a:latin typeface="Questrial"/>
                <a:ea typeface="Questrial"/>
                <a:cs typeface="Questrial"/>
                <a:sym typeface="Questrial"/>
              </a:rPr>
              <a:t>1. β. Εμπειρίες από πρόγραμμα Erasmus+2</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65" name="Google Shape;165;p2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66" name="Google Shape;166;p22"/>
          <p:cNvSpPr txBox="1"/>
          <p:nvPr/>
        </p:nvSpPr>
        <p:spPr>
          <a:xfrm>
            <a:off x="358200" y="2885150"/>
            <a:ext cx="11475600" cy="3653278"/>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l-GR" sz="3100" u="none" cap="none" strike="noStrike">
                <a:solidFill>
                  <a:schemeClr val="dk1"/>
                </a:solidFill>
                <a:latin typeface="Arial"/>
                <a:ea typeface="Arial"/>
                <a:cs typeface="Arial"/>
                <a:sym typeface="Arial"/>
              </a:rPr>
              <a:t>Το πρόγραμμα Erasmus+ προσφέρει ενδιαφέρουσες ευκαιρίες σε ανθρώπους και κάθε είδους οργανισμούς σε όλο τον κόσμο, να χρηματοδοτήσουν δράσεις έρευνας, εκπαίδευσης, δικτύωσης και διάδοσης.</a:t>
            </a:r>
            <a:endParaRPr b="0" i="0" sz="31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b="0" i="0" lang="el-GR" sz="3100" u="sng" cap="none" strike="noStrike">
                <a:solidFill>
                  <a:schemeClr val="hlink"/>
                </a:solidFill>
                <a:latin typeface="Arial"/>
                <a:ea typeface="Arial"/>
                <a:cs typeface="Arial"/>
                <a:sym typeface="Arial"/>
                <a:hlinkClick r:id="rId4"/>
              </a:rPr>
              <a:t>https://erasmus-plus.ec.europa.eu/</a:t>
            </a:r>
            <a:r>
              <a:rPr b="0" i="0" lang="el-GR" sz="3100" u="none" cap="none" strike="noStrike">
                <a:solidFill>
                  <a:schemeClr val="dk1"/>
                </a:solidFill>
                <a:latin typeface="Arial"/>
                <a:ea typeface="Arial"/>
                <a:cs typeface="Arial"/>
                <a:sym typeface="Arial"/>
              </a:rPr>
              <a:t> </a:t>
            </a:r>
            <a:endParaRPr b="0" i="0" sz="31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rgbClr val="000000"/>
              </a:buClr>
              <a:buSzPts val="4100"/>
              <a:buFont typeface="Arial"/>
              <a:buNone/>
            </a:pPr>
            <a:r>
              <a:t/>
            </a:r>
            <a:endParaRPr b="0" i="0" sz="4100" u="none" cap="none" strike="noStrike">
              <a:solidFill>
                <a:schemeClr val="dk1"/>
              </a:solidFill>
              <a:latin typeface="Arial"/>
              <a:ea typeface="Arial"/>
              <a:cs typeface="Arial"/>
              <a:sym typeface="Arial"/>
            </a:endParaRPr>
          </a:p>
        </p:txBody>
      </p:sp>
      <p:pic>
        <p:nvPicPr>
          <p:cNvPr id="167" name="Google Shape;167;p22"/>
          <p:cNvPicPr preferRelativeResize="0"/>
          <p:nvPr/>
        </p:nvPicPr>
        <p:blipFill rotWithShape="1">
          <a:blip r:embed="rId5">
            <a:alphaModFix/>
          </a:blip>
          <a:srcRect b="0" l="0" r="0" t="0"/>
          <a:stretch/>
        </p:blipFill>
        <p:spPr>
          <a:xfrm>
            <a:off x="9117817" y="936900"/>
            <a:ext cx="2569250" cy="1443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73" name="Google Shape;173;p23"/>
          <p:cNvSpPr txBox="1"/>
          <p:nvPr/>
        </p:nvSpPr>
        <p:spPr>
          <a:xfrm>
            <a:off x="349350" y="1068500"/>
            <a:ext cx="12671850" cy="95406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β. Εμπειρίες από πρόγραμμα Erasmus+2</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74" name="Google Shape;174;p23"/>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75" name="Google Shape;175;p23"/>
          <p:cNvSpPr txBox="1"/>
          <p:nvPr/>
        </p:nvSpPr>
        <p:spPr>
          <a:xfrm>
            <a:off x="367050" y="2479260"/>
            <a:ext cx="11475600" cy="4007221"/>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l-GR" sz="2400" u="none" cap="none" strike="noStrike">
                <a:solidFill>
                  <a:schemeClr val="dk1"/>
                </a:solidFill>
                <a:latin typeface="Arial"/>
                <a:ea typeface="Arial"/>
                <a:cs typeface="Arial"/>
                <a:sym typeface="Arial"/>
              </a:rPr>
              <a:t>Αλλά για να είναι επιτυχής η πρόταση, αυτές οι ανάγκες πρέπει να συγκλίνουν με τις προτεραιότητες της πρόσκλησης του Προγράμματος και το είδος και τον τύπο των απαιτούμενων αποτελεσμάτων, των δραστηριοτήτων, κ.λπ. Γι' αυτό ένας οργανισμός θα πρέπει επίσης να </a:t>
            </a:r>
            <a:r>
              <a:rPr b="1" i="0" lang="el-GR" sz="2400" u="none" cap="none" strike="noStrike">
                <a:solidFill>
                  <a:schemeClr val="dk1"/>
                </a:solidFill>
                <a:latin typeface="Arial"/>
                <a:ea typeface="Arial"/>
                <a:cs typeface="Arial"/>
                <a:sym typeface="Arial"/>
              </a:rPr>
              <a:t>διαφοροποιεί</a:t>
            </a:r>
            <a:r>
              <a:rPr b="0" i="0" lang="el-GR" sz="2400" u="none" cap="none" strike="noStrike">
                <a:solidFill>
                  <a:schemeClr val="dk1"/>
                </a:solidFill>
                <a:latin typeface="Arial"/>
                <a:ea typeface="Arial"/>
                <a:cs typeface="Arial"/>
                <a:sym typeface="Arial"/>
              </a:rPr>
              <a:t> τα έργα, τους στόχους, τις δραστηριότητες και τις δεξιότητές του. </a:t>
            </a:r>
            <a:endParaRPr/>
          </a:p>
          <a:p>
            <a:pPr indent="0" lvl="0" marL="0" marR="0" rtl="0" algn="l">
              <a:lnSpc>
                <a:spcPct val="115000"/>
              </a:lnSpc>
              <a:spcBef>
                <a:spcPts val="0"/>
              </a:spcBef>
              <a:spcAft>
                <a:spcPts val="0"/>
              </a:spcAft>
              <a:buClr>
                <a:schemeClr val="dk1"/>
              </a:buClr>
              <a:buSzPts val="1100"/>
              <a:buFont typeface="Arial"/>
              <a:buNone/>
            </a:pPr>
            <a:r>
              <a:rPr b="0" i="0" lang="el-GR" sz="2400" u="none" cap="none" strike="noStrike">
                <a:solidFill>
                  <a:schemeClr val="dk1"/>
                </a:solidFill>
                <a:latin typeface="Arial"/>
                <a:ea typeface="Arial"/>
                <a:cs typeface="Arial"/>
                <a:sym typeface="Arial"/>
              </a:rPr>
              <a:t>Η </a:t>
            </a:r>
            <a:r>
              <a:rPr b="1" i="0" lang="el-GR" sz="2400" u="none" cap="none" strike="noStrike">
                <a:solidFill>
                  <a:schemeClr val="dk1"/>
                </a:solidFill>
                <a:latin typeface="Arial"/>
                <a:ea typeface="Arial"/>
                <a:cs typeface="Arial"/>
                <a:sym typeface="Arial"/>
              </a:rPr>
              <a:t>δια βίου μάθηση</a:t>
            </a:r>
            <a:r>
              <a:rPr b="0" i="0" lang="el-GR" sz="2400" u="none" cap="none" strike="noStrike">
                <a:solidFill>
                  <a:schemeClr val="dk1"/>
                </a:solidFill>
                <a:latin typeface="Arial"/>
                <a:ea typeface="Arial"/>
                <a:cs typeface="Arial"/>
                <a:sym typeface="Arial"/>
              </a:rPr>
              <a:t> είναι πράγματι μια εξαιρετική αρχή που θα πρέπει να ακολουθείται από άτομα ή οργανισμούς. Η </a:t>
            </a:r>
            <a:r>
              <a:rPr b="1" i="0" lang="el-GR" sz="2400" u="none" cap="none" strike="noStrike">
                <a:solidFill>
                  <a:schemeClr val="dk1"/>
                </a:solidFill>
                <a:latin typeface="Arial"/>
                <a:ea typeface="Arial"/>
                <a:cs typeface="Arial"/>
                <a:sym typeface="Arial"/>
              </a:rPr>
              <a:t>συμπερίληψη της εκπαιδευτικής διάστασης</a:t>
            </a:r>
            <a:r>
              <a:rPr b="0" i="0" lang="el-GR" sz="2400" u="none" cap="none" strike="noStrike">
                <a:solidFill>
                  <a:schemeClr val="dk1"/>
                </a:solidFill>
                <a:latin typeface="Arial"/>
                <a:ea typeface="Arial"/>
                <a:cs typeface="Arial"/>
                <a:sym typeface="Arial"/>
              </a:rPr>
              <a:t> είναι κάτι που αξίζει να απασχολήσει όλους τους οργανισμούς, όποιες και αν είναι οι δραστηριότητές τους.</a:t>
            </a:r>
            <a:endParaRPr/>
          </a:p>
        </p:txBody>
      </p:sp>
      <p:pic>
        <p:nvPicPr>
          <p:cNvPr id="176" name="Google Shape;176;p23"/>
          <p:cNvPicPr preferRelativeResize="0"/>
          <p:nvPr/>
        </p:nvPicPr>
        <p:blipFill rotWithShape="1">
          <a:blip r:embed="rId4">
            <a:alphaModFix/>
          </a:blip>
          <a:srcRect b="0" l="0" r="0" t="0"/>
          <a:stretch/>
        </p:blipFill>
        <p:spPr>
          <a:xfrm>
            <a:off x="9145954" y="936900"/>
            <a:ext cx="2569250" cy="1443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82" name="Google Shape;182;p24"/>
          <p:cNvSpPr txBox="1"/>
          <p:nvPr/>
        </p:nvSpPr>
        <p:spPr>
          <a:xfrm>
            <a:off x="564000" y="1068500"/>
            <a:ext cx="12457200" cy="255450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β. Εμπειρίες από πρόγραμμα Erasmus+2</a:t>
            </a:r>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83" name="Google Shape;183;p2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84" name="Google Shape;184;p24"/>
          <p:cNvSpPr txBox="1"/>
          <p:nvPr/>
        </p:nvSpPr>
        <p:spPr>
          <a:xfrm>
            <a:off x="564000" y="2062475"/>
            <a:ext cx="11475600" cy="2980786"/>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l-GR" sz="2400" u="none" cap="none" strike="noStrike">
                <a:solidFill>
                  <a:schemeClr val="dk1"/>
                </a:solidFill>
                <a:latin typeface="Arial"/>
                <a:ea typeface="Arial"/>
                <a:cs typeface="Arial"/>
                <a:sym typeface="Arial"/>
              </a:rPr>
              <a:t>Erasmus+ 2021-2027 προτεραιότητες </a:t>
            </a:r>
            <a:endParaRPr b="0" i="0" sz="2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3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3100" u="none" cap="none" strike="noStrike">
              <a:solidFill>
                <a:schemeClr val="dk1"/>
              </a:solidFill>
              <a:latin typeface="Arial"/>
              <a:ea typeface="Arial"/>
              <a:cs typeface="Arial"/>
              <a:sym typeface="Arial"/>
            </a:endParaRPr>
          </a:p>
          <a:p>
            <a:pPr indent="0" lvl="0" marL="457200" marR="0" rtl="0" algn="l">
              <a:lnSpc>
                <a:spcPct val="115000"/>
              </a:lnSpc>
              <a:spcBef>
                <a:spcPts val="0"/>
              </a:spcBef>
              <a:spcAft>
                <a:spcPts val="0"/>
              </a:spcAft>
              <a:buClr>
                <a:srgbClr val="000000"/>
              </a:buClr>
              <a:buSzPts val="4100"/>
              <a:buFont typeface="Arial"/>
              <a:buNone/>
            </a:pPr>
            <a:r>
              <a:t/>
            </a:r>
            <a:endParaRPr b="0" i="0" sz="4100" u="none" cap="none" strike="noStrike">
              <a:solidFill>
                <a:schemeClr val="dk1"/>
              </a:solidFill>
              <a:latin typeface="Arial"/>
              <a:ea typeface="Arial"/>
              <a:cs typeface="Arial"/>
              <a:sym typeface="Arial"/>
            </a:endParaRPr>
          </a:p>
        </p:txBody>
      </p:sp>
      <p:pic>
        <p:nvPicPr>
          <p:cNvPr id="185" name="Google Shape;185;p24"/>
          <p:cNvPicPr preferRelativeResize="0"/>
          <p:nvPr/>
        </p:nvPicPr>
        <p:blipFill rotWithShape="1">
          <a:blip r:embed="rId4">
            <a:alphaModFix/>
          </a:blip>
          <a:srcRect b="0" l="0" r="0" t="0"/>
          <a:stretch/>
        </p:blipFill>
        <p:spPr>
          <a:xfrm>
            <a:off x="9328835" y="936900"/>
            <a:ext cx="2569250" cy="1443600"/>
          </a:xfrm>
          <a:prstGeom prst="rect">
            <a:avLst/>
          </a:prstGeom>
          <a:noFill/>
          <a:ln>
            <a:noFill/>
          </a:ln>
        </p:spPr>
      </p:pic>
      <p:grpSp>
        <p:nvGrpSpPr>
          <p:cNvPr id="186" name="Google Shape;186;p24"/>
          <p:cNvGrpSpPr/>
          <p:nvPr/>
        </p:nvGrpSpPr>
        <p:grpSpPr>
          <a:xfrm>
            <a:off x="1343940" y="2820358"/>
            <a:ext cx="3395915" cy="3395915"/>
            <a:chOff x="1293737" y="1258050"/>
            <a:chExt cx="2547000" cy="2547000"/>
          </a:xfrm>
        </p:grpSpPr>
        <p:sp>
          <p:nvSpPr>
            <p:cNvPr id="187" name="Google Shape;187;p24"/>
            <p:cNvSpPr/>
            <p:nvPr/>
          </p:nvSpPr>
          <p:spPr>
            <a:xfrm rot="2700000">
              <a:off x="2286374" y="1011412"/>
              <a:ext cx="561726" cy="3040276"/>
            </a:xfrm>
            <a:prstGeom prst="roundRect">
              <a:avLst>
                <a:gd fmla="val 50000" name="adj"/>
              </a:avLst>
            </a:prstGeom>
            <a:solidFill>
              <a:srgbClr val="0944A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24"/>
            <p:cNvSpPr/>
            <p:nvPr/>
          </p:nvSpPr>
          <p:spPr>
            <a:xfrm>
              <a:off x="1510752" y="3205393"/>
              <a:ext cx="374100" cy="374100"/>
            </a:xfrm>
            <a:prstGeom prst="ellipse">
              <a:avLst/>
            </a:prstGeom>
            <a:solidFill>
              <a:srgbClr val="FFFFFF"/>
            </a:solidFill>
            <a:ln>
              <a:noFill/>
            </a:ln>
            <a:effectLst>
              <a:outerShdw blurRad="228600" rotWithShape="0" algn="tl" dir="5400000" dist="50800">
                <a:srgbClr val="000000">
                  <a:alpha val="54509"/>
                </a:srgbClr>
              </a:outerShdw>
            </a:effectLst>
          </p:spPr>
          <p:txBody>
            <a:bodyPr anchorCtr="0" anchor="ctr"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1600"/>
                <a:buFont typeface="Arial"/>
                <a:buNone/>
              </a:pPr>
              <a:r>
                <a:rPr b="1" i="0" lang="el-GR" sz="1600" u="none" cap="none" strike="noStrike">
                  <a:solidFill>
                    <a:srgbClr val="0944A1"/>
                  </a:solidFill>
                  <a:latin typeface="Roboto"/>
                  <a:ea typeface="Roboto"/>
                  <a:cs typeface="Roboto"/>
                  <a:sym typeface="Roboto"/>
                </a:rPr>
                <a:t>1</a:t>
              </a:r>
              <a:endParaRPr b="1" i="0" sz="1600" u="none" cap="none" strike="noStrike">
                <a:solidFill>
                  <a:srgbClr val="0944A1"/>
                </a:solidFill>
                <a:latin typeface="Roboto"/>
                <a:ea typeface="Roboto"/>
                <a:cs typeface="Roboto"/>
                <a:sym typeface="Roboto"/>
              </a:endParaRPr>
            </a:p>
          </p:txBody>
        </p:sp>
        <p:sp>
          <p:nvSpPr>
            <p:cNvPr id="189" name="Google Shape;189;p24"/>
            <p:cNvSpPr txBox="1"/>
            <p:nvPr/>
          </p:nvSpPr>
          <p:spPr>
            <a:xfrm rot="-2700000">
              <a:off x="1501398" y="2241353"/>
              <a:ext cx="2332604" cy="393293"/>
            </a:xfrm>
            <a:prstGeom prst="rect">
              <a:avLst/>
            </a:prstGeom>
            <a:noFill/>
            <a:ln>
              <a:noFill/>
            </a:ln>
          </p:spPr>
          <p:txBody>
            <a:bodyPr anchorCtr="0" anchor="ctr" bIns="121900" lIns="121900" spcFirstLastPara="1" rIns="121900" wrap="square" tIns="121900">
              <a:noAutofit/>
            </a:bodyPr>
            <a:lstStyle/>
            <a:p>
              <a:pPr indent="0" lvl="0" marL="0" marR="0" rtl="0" algn="l">
                <a:lnSpc>
                  <a:spcPct val="115000"/>
                </a:lnSpc>
                <a:spcBef>
                  <a:spcPts val="0"/>
                </a:spcBef>
                <a:spcAft>
                  <a:spcPts val="0"/>
                </a:spcAft>
                <a:buClr>
                  <a:srgbClr val="000000"/>
                </a:buClr>
                <a:buSzPts val="1600"/>
                <a:buFont typeface="Arial"/>
                <a:buNone/>
              </a:pPr>
              <a:r>
                <a:rPr b="1" i="0" lang="el-GR" sz="1600" u="none" cap="none" strike="noStrike">
                  <a:solidFill>
                    <a:srgbClr val="FFFFFF"/>
                  </a:solidFill>
                  <a:latin typeface="Roboto"/>
                  <a:ea typeface="Roboto"/>
                  <a:cs typeface="Roboto"/>
                  <a:sym typeface="Roboto"/>
                </a:rPr>
                <a:t>ΠΕΡΙΒΑΛΛΟΝ</a:t>
              </a:r>
              <a:endParaRPr b="1" i="0" sz="1100" u="none" cap="none" strike="noStrike">
                <a:solidFill>
                  <a:srgbClr val="FFFFFF"/>
                </a:solidFill>
                <a:latin typeface="Roboto"/>
                <a:ea typeface="Roboto"/>
                <a:cs typeface="Roboto"/>
                <a:sym typeface="Roboto"/>
              </a:endParaRPr>
            </a:p>
          </p:txBody>
        </p:sp>
      </p:grpSp>
      <p:grpSp>
        <p:nvGrpSpPr>
          <p:cNvPr id="190" name="Google Shape;190;p24"/>
          <p:cNvGrpSpPr/>
          <p:nvPr/>
        </p:nvGrpSpPr>
        <p:grpSpPr>
          <a:xfrm>
            <a:off x="3890838" y="2820358"/>
            <a:ext cx="3395915" cy="3395915"/>
            <a:chOff x="3203958" y="1258050"/>
            <a:chExt cx="2547000" cy="2547000"/>
          </a:xfrm>
        </p:grpSpPr>
        <p:sp>
          <p:nvSpPr>
            <p:cNvPr id="191" name="Google Shape;191;p24"/>
            <p:cNvSpPr/>
            <p:nvPr/>
          </p:nvSpPr>
          <p:spPr>
            <a:xfrm rot="2700000">
              <a:off x="4196595" y="1011412"/>
              <a:ext cx="561726" cy="3040276"/>
            </a:xfrm>
            <a:prstGeom prst="roundRect">
              <a:avLst>
                <a:gd fmla="val 50000" name="adj"/>
              </a:avLst>
            </a:prstGeom>
            <a:solidFill>
              <a:srgbClr val="0D5DDF"/>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24"/>
            <p:cNvSpPr/>
            <p:nvPr/>
          </p:nvSpPr>
          <p:spPr>
            <a:xfrm>
              <a:off x="3420974" y="3205393"/>
              <a:ext cx="374100" cy="374100"/>
            </a:xfrm>
            <a:prstGeom prst="ellipse">
              <a:avLst/>
            </a:prstGeom>
            <a:solidFill>
              <a:srgbClr val="FFFFFF"/>
            </a:solidFill>
            <a:ln>
              <a:noFill/>
            </a:ln>
            <a:effectLst>
              <a:outerShdw blurRad="228600" rotWithShape="0" algn="tl" dir="5400000" dist="50800">
                <a:srgbClr val="000000">
                  <a:alpha val="54509"/>
                </a:srgbClr>
              </a:outerShdw>
            </a:effectLst>
          </p:spPr>
          <p:txBody>
            <a:bodyPr anchorCtr="0" anchor="ctr"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1600"/>
                <a:buFont typeface="Arial"/>
                <a:buNone/>
              </a:pPr>
              <a:r>
                <a:rPr b="1" i="0" lang="el-GR" sz="1600" u="none" cap="none" strike="noStrike">
                  <a:solidFill>
                    <a:srgbClr val="0D5DDF"/>
                  </a:solidFill>
                  <a:latin typeface="Roboto"/>
                  <a:ea typeface="Roboto"/>
                  <a:cs typeface="Roboto"/>
                  <a:sym typeface="Roboto"/>
                </a:rPr>
                <a:t>2</a:t>
              </a:r>
              <a:endParaRPr b="1" i="0" sz="1600" u="none" cap="none" strike="noStrike">
                <a:solidFill>
                  <a:srgbClr val="0D5DDF"/>
                </a:solidFill>
                <a:latin typeface="Roboto"/>
                <a:ea typeface="Roboto"/>
                <a:cs typeface="Roboto"/>
                <a:sym typeface="Roboto"/>
              </a:endParaRPr>
            </a:p>
          </p:txBody>
        </p:sp>
        <p:sp>
          <p:nvSpPr>
            <p:cNvPr id="193" name="Google Shape;193;p24"/>
            <p:cNvSpPr txBox="1"/>
            <p:nvPr/>
          </p:nvSpPr>
          <p:spPr>
            <a:xfrm rot="-2700000">
              <a:off x="3410687" y="2240903"/>
              <a:ext cx="2333877" cy="393293"/>
            </a:xfrm>
            <a:prstGeom prst="rect">
              <a:avLst/>
            </a:prstGeom>
            <a:noFill/>
            <a:ln>
              <a:noFill/>
            </a:ln>
          </p:spPr>
          <p:txBody>
            <a:bodyPr anchorCtr="0" anchor="ctr" bIns="121900" lIns="121900" spcFirstLastPara="1" rIns="121900" wrap="square" tIns="121900">
              <a:noAutofit/>
            </a:bodyPr>
            <a:lstStyle/>
            <a:p>
              <a:pPr indent="0" lvl="0" marL="0" marR="0" rtl="0" algn="l">
                <a:lnSpc>
                  <a:spcPct val="115000"/>
                </a:lnSpc>
                <a:spcBef>
                  <a:spcPts val="0"/>
                </a:spcBef>
                <a:spcAft>
                  <a:spcPts val="0"/>
                </a:spcAft>
                <a:buClr>
                  <a:srgbClr val="000000"/>
                </a:buClr>
                <a:buSzPts val="1600"/>
                <a:buFont typeface="Arial"/>
                <a:buNone/>
              </a:pPr>
              <a:r>
                <a:rPr b="1" i="0" lang="el-GR" sz="1600" u="none" cap="none" strike="noStrike">
                  <a:solidFill>
                    <a:srgbClr val="FFFFFF"/>
                  </a:solidFill>
                  <a:latin typeface="Roboto"/>
                  <a:ea typeface="Roboto"/>
                  <a:cs typeface="Roboto"/>
                  <a:sym typeface="Roboto"/>
                </a:rPr>
                <a:t>ΣΥΜΠΕΡΙΛΗΨΗ</a:t>
              </a:r>
              <a:endParaRPr b="1" i="0" sz="1100" u="none" cap="none" strike="noStrike">
                <a:solidFill>
                  <a:srgbClr val="FFFFFF"/>
                </a:solidFill>
                <a:latin typeface="Roboto"/>
                <a:ea typeface="Roboto"/>
                <a:cs typeface="Roboto"/>
                <a:sym typeface="Roboto"/>
              </a:endParaRPr>
            </a:p>
          </p:txBody>
        </p:sp>
      </p:grpSp>
      <p:grpSp>
        <p:nvGrpSpPr>
          <p:cNvPr id="194" name="Google Shape;194;p24"/>
          <p:cNvGrpSpPr/>
          <p:nvPr/>
        </p:nvGrpSpPr>
        <p:grpSpPr>
          <a:xfrm>
            <a:off x="6450798" y="2820358"/>
            <a:ext cx="3395915" cy="3395915"/>
            <a:chOff x="5123977" y="1258050"/>
            <a:chExt cx="2547000" cy="2547000"/>
          </a:xfrm>
        </p:grpSpPr>
        <p:sp>
          <p:nvSpPr>
            <p:cNvPr id="195" name="Google Shape;195;p24"/>
            <p:cNvSpPr/>
            <p:nvPr/>
          </p:nvSpPr>
          <p:spPr>
            <a:xfrm rot="2700000">
              <a:off x="6116614" y="1011412"/>
              <a:ext cx="561726" cy="3040276"/>
            </a:xfrm>
            <a:prstGeom prst="roundRect">
              <a:avLst>
                <a:gd fmla="val 50000" name="adj"/>
              </a:avLst>
            </a:prstGeom>
            <a:solidFill>
              <a:srgbClr val="307BF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24"/>
            <p:cNvSpPr/>
            <p:nvPr/>
          </p:nvSpPr>
          <p:spPr>
            <a:xfrm>
              <a:off x="5340992" y="3205393"/>
              <a:ext cx="374100" cy="374100"/>
            </a:xfrm>
            <a:prstGeom prst="ellipse">
              <a:avLst/>
            </a:prstGeom>
            <a:solidFill>
              <a:srgbClr val="FFFFFF"/>
            </a:solidFill>
            <a:ln>
              <a:noFill/>
            </a:ln>
            <a:effectLst>
              <a:outerShdw blurRad="228600" rotWithShape="0" algn="tl" dir="5400000" dist="50800">
                <a:srgbClr val="000000">
                  <a:alpha val="54509"/>
                </a:srgbClr>
              </a:outerShdw>
            </a:effectLst>
          </p:spPr>
          <p:txBody>
            <a:bodyPr anchorCtr="0" anchor="ctr" bIns="121900" lIns="121900" spcFirstLastPara="1" rIns="121900" wrap="square" tIns="121900">
              <a:noAutofit/>
            </a:bodyPr>
            <a:lstStyle/>
            <a:p>
              <a:pPr indent="0" lvl="0" marL="0" marR="0" rtl="0" algn="ctr">
                <a:lnSpc>
                  <a:spcPct val="100000"/>
                </a:lnSpc>
                <a:spcBef>
                  <a:spcPts val="0"/>
                </a:spcBef>
                <a:spcAft>
                  <a:spcPts val="0"/>
                </a:spcAft>
                <a:buClr>
                  <a:srgbClr val="000000"/>
                </a:buClr>
                <a:buSzPts val="1600"/>
                <a:buFont typeface="Arial"/>
                <a:buNone/>
              </a:pPr>
              <a:r>
                <a:rPr b="1" i="0" lang="el-GR" sz="1600" u="none" cap="none" strike="noStrike">
                  <a:solidFill>
                    <a:srgbClr val="307BF3"/>
                  </a:solidFill>
                  <a:latin typeface="Roboto"/>
                  <a:ea typeface="Roboto"/>
                  <a:cs typeface="Roboto"/>
                  <a:sym typeface="Roboto"/>
                </a:rPr>
                <a:t>3</a:t>
              </a:r>
              <a:endParaRPr b="1" i="0" sz="1600" u="none" cap="none" strike="noStrike">
                <a:solidFill>
                  <a:srgbClr val="307BF3"/>
                </a:solidFill>
                <a:latin typeface="Roboto"/>
                <a:ea typeface="Roboto"/>
                <a:cs typeface="Roboto"/>
                <a:sym typeface="Roboto"/>
              </a:endParaRPr>
            </a:p>
          </p:txBody>
        </p:sp>
        <p:sp>
          <p:nvSpPr>
            <p:cNvPr id="197" name="Google Shape;197;p24"/>
            <p:cNvSpPr txBox="1"/>
            <p:nvPr/>
          </p:nvSpPr>
          <p:spPr>
            <a:xfrm rot="-2700000">
              <a:off x="5323969" y="2238203"/>
              <a:ext cx="2341513" cy="393293"/>
            </a:xfrm>
            <a:prstGeom prst="rect">
              <a:avLst/>
            </a:prstGeom>
            <a:noFill/>
            <a:ln>
              <a:noFill/>
            </a:ln>
          </p:spPr>
          <p:txBody>
            <a:bodyPr anchorCtr="0" anchor="ctr" bIns="121900" lIns="121900" spcFirstLastPara="1" rIns="121900" wrap="square" tIns="121900">
              <a:noAutofit/>
            </a:bodyPr>
            <a:lstStyle/>
            <a:p>
              <a:pPr indent="0" lvl="0" marL="0" marR="0" rtl="0" algn="l">
                <a:lnSpc>
                  <a:spcPct val="115000"/>
                </a:lnSpc>
                <a:spcBef>
                  <a:spcPts val="0"/>
                </a:spcBef>
                <a:spcAft>
                  <a:spcPts val="0"/>
                </a:spcAft>
                <a:buClr>
                  <a:srgbClr val="000000"/>
                </a:buClr>
                <a:buSzPts val="1600"/>
                <a:buFont typeface="Arial"/>
                <a:buNone/>
              </a:pPr>
              <a:r>
                <a:rPr b="1" i="0" lang="el-GR" sz="1600" u="none" cap="none" strike="noStrike">
                  <a:solidFill>
                    <a:srgbClr val="FFFFFF"/>
                  </a:solidFill>
                  <a:latin typeface="Roboto"/>
                  <a:ea typeface="Roboto"/>
                  <a:cs typeface="Roboto"/>
                  <a:sym typeface="Roboto"/>
                </a:rPr>
                <a:t>ΨΗΦΙΑΚΑ</a:t>
              </a:r>
              <a:endParaRPr b="1" i="0" sz="1100" u="none" cap="none" strike="noStrike">
                <a:solidFill>
                  <a:srgbClr val="FFFFFF"/>
                </a:solidFill>
                <a:latin typeface="Roboto"/>
                <a:ea typeface="Roboto"/>
                <a:cs typeface="Roboto"/>
                <a:sym typeface="Roboto"/>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3" name="Google Shape;203;p25"/>
          <p:cNvSpPr txBox="1"/>
          <p:nvPr/>
        </p:nvSpPr>
        <p:spPr>
          <a:xfrm>
            <a:off x="564000" y="1068500"/>
            <a:ext cx="12457200" cy="255450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β. Εμπειρίες από πρόγραμμα Erasmus+2</a:t>
            </a:r>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204" name="Google Shape;204;p2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05" name="Google Shape;205;p25"/>
          <p:cNvSpPr txBox="1"/>
          <p:nvPr/>
        </p:nvSpPr>
        <p:spPr>
          <a:xfrm>
            <a:off x="296714" y="2254168"/>
            <a:ext cx="11520148" cy="4856684"/>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l-GR" sz="2200" u="none" cap="none" strike="noStrike">
                <a:solidFill>
                  <a:schemeClr val="dk1"/>
                </a:solidFill>
                <a:latin typeface="Arial"/>
                <a:ea typeface="Arial"/>
                <a:cs typeface="Arial"/>
                <a:sym typeface="Arial"/>
              </a:rPr>
              <a:t>Η εμπειρία μας σε προγράμματα Erasmus+ μας έχει φέρει αντιμέτωπους με πολλές διαφορετικές καταστάσεις. Αυτά είναι μερικά από τα συχνά προβλήματα που μπορεί να αντιμετωπίσει ένα έργο:</a:t>
            </a:r>
            <a:endParaRPr/>
          </a:p>
          <a:p>
            <a:pPr indent="-342900" lvl="0" marL="342900" marR="0" rtl="0" algn="l">
              <a:lnSpc>
                <a:spcPct val="115000"/>
              </a:lnSpc>
              <a:spcBef>
                <a:spcPts val="0"/>
              </a:spcBef>
              <a:spcAft>
                <a:spcPts val="0"/>
              </a:spcAft>
              <a:buClr>
                <a:schemeClr val="dk1"/>
              </a:buClr>
              <a:buSzPts val="1100"/>
              <a:buFont typeface="Arial"/>
              <a:buChar char="•"/>
            </a:pPr>
            <a:r>
              <a:rPr b="0" i="0" lang="el-GR" sz="2200" u="none" cap="none" strike="noStrike">
                <a:solidFill>
                  <a:schemeClr val="dk1"/>
                </a:solidFill>
                <a:latin typeface="Arial"/>
                <a:ea typeface="Arial"/>
                <a:cs typeface="Arial"/>
                <a:sym typeface="Arial"/>
              </a:rPr>
              <a:t>Μικρή συμμετοχή σε εργασίες και καμία συμμετοχή σε συναντήσεις (ψηφιακές ή φυσικές) από εταίρο ή εταίρους</a:t>
            </a:r>
            <a:endParaRPr/>
          </a:p>
          <a:p>
            <a:pPr indent="-342900" lvl="0" marL="342900" marR="0" rtl="0" algn="l">
              <a:lnSpc>
                <a:spcPct val="115000"/>
              </a:lnSpc>
              <a:spcBef>
                <a:spcPts val="0"/>
              </a:spcBef>
              <a:spcAft>
                <a:spcPts val="0"/>
              </a:spcAft>
              <a:buClr>
                <a:schemeClr val="dk1"/>
              </a:buClr>
              <a:buSzPts val="1100"/>
              <a:buFont typeface="Arial"/>
              <a:buChar char="•"/>
            </a:pPr>
            <a:r>
              <a:rPr b="0" i="0" lang="el-GR" sz="2200" u="none" cap="none" strike="noStrike">
                <a:solidFill>
                  <a:schemeClr val="dk1"/>
                </a:solidFill>
                <a:latin typeface="Arial"/>
                <a:ea typeface="Arial"/>
                <a:cs typeface="Arial"/>
                <a:sym typeface="Arial"/>
              </a:rPr>
              <a:t>Μονομερής συντονισμός και ολοκλήρωση εργασιών που θεωρούνται συλλογικές</a:t>
            </a:r>
            <a:endParaRPr/>
          </a:p>
          <a:p>
            <a:pPr indent="-342900" lvl="0" marL="342900" marR="0" rtl="0" algn="l">
              <a:lnSpc>
                <a:spcPct val="115000"/>
              </a:lnSpc>
              <a:spcBef>
                <a:spcPts val="0"/>
              </a:spcBef>
              <a:spcAft>
                <a:spcPts val="0"/>
              </a:spcAft>
              <a:buClr>
                <a:schemeClr val="dk1"/>
              </a:buClr>
              <a:buSzPts val="1100"/>
              <a:buFont typeface="Arial"/>
              <a:buChar char="•"/>
            </a:pPr>
            <a:r>
              <a:rPr b="0" i="0" lang="el-GR" sz="2200" u="none" cap="none" strike="noStrike">
                <a:solidFill>
                  <a:schemeClr val="dk1"/>
                </a:solidFill>
                <a:latin typeface="Arial"/>
                <a:ea typeface="Arial"/>
                <a:cs typeface="Arial"/>
                <a:sym typeface="Arial"/>
              </a:rPr>
              <a:t>Χαμηλή ποιότητα στην ανάπτυξη πνευματικών εκροών (τα λεγόμενα: intellectual outputs)</a:t>
            </a:r>
            <a:endParaRPr b="0" i="0" sz="2200" u="none" cap="none" strike="noStrike">
              <a:solidFill>
                <a:schemeClr val="dk1"/>
              </a:solidFill>
              <a:latin typeface="Arial"/>
              <a:ea typeface="Arial"/>
              <a:cs typeface="Arial"/>
              <a:sym typeface="Arial"/>
            </a:endParaRPr>
          </a:p>
          <a:p>
            <a:pPr indent="-342900" lvl="0" marL="342900" marR="0" rtl="0" algn="l">
              <a:lnSpc>
                <a:spcPct val="115000"/>
              </a:lnSpc>
              <a:spcBef>
                <a:spcPts val="0"/>
              </a:spcBef>
              <a:spcAft>
                <a:spcPts val="0"/>
              </a:spcAft>
              <a:buClr>
                <a:schemeClr val="dk1"/>
              </a:buClr>
              <a:buSzPts val="1100"/>
              <a:buFont typeface="Arial"/>
              <a:buChar char="•"/>
            </a:pPr>
            <a:r>
              <a:rPr b="0" i="0" lang="el-GR" sz="2200" u="none" cap="none" strike="noStrike">
                <a:solidFill>
                  <a:schemeClr val="dk1"/>
                </a:solidFill>
                <a:latin typeface="Arial"/>
                <a:ea typeface="Arial"/>
                <a:cs typeface="Arial"/>
                <a:sym typeface="Arial"/>
              </a:rPr>
              <a:t>Περιορισμοί στην κινητικότητα</a:t>
            </a:r>
            <a:endParaRPr/>
          </a:p>
          <a:p>
            <a:pPr indent="-342900" lvl="0" marL="342900" marR="0" rtl="0" algn="l">
              <a:lnSpc>
                <a:spcPct val="115000"/>
              </a:lnSpc>
              <a:spcBef>
                <a:spcPts val="0"/>
              </a:spcBef>
              <a:spcAft>
                <a:spcPts val="0"/>
              </a:spcAft>
              <a:buClr>
                <a:schemeClr val="dk1"/>
              </a:buClr>
              <a:buSzPts val="1100"/>
              <a:buFont typeface="Arial"/>
              <a:buChar char="•"/>
            </a:pPr>
            <a:r>
              <a:rPr b="0" i="0" lang="el-GR" sz="2200" u="none" cap="none" strike="noStrike">
                <a:solidFill>
                  <a:schemeClr val="dk1"/>
                </a:solidFill>
                <a:latin typeface="Arial"/>
                <a:ea typeface="Arial"/>
                <a:cs typeface="Arial"/>
                <a:sym typeface="Arial"/>
              </a:rPr>
              <a:t>Μικρές και άνισες επιπτώσεις στις ομάδες-στόχους</a:t>
            </a:r>
            <a:endParaRPr/>
          </a:p>
          <a:p>
            <a:pPr indent="-342900" lvl="0" marL="342900" marR="0" rtl="0" algn="l">
              <a:lnSpc>
                <a:spcPct val="115000"/>
              </a:lnSpc>
              <a:spcBef>
                <a:spcPts val="0"/>
              </a:spcBef>
              <a:spcAft>
                <a:spcPts val="0"/>
              </a:spcAft>
              <a:buClr>
                <a:schemeClr val="dk1"/>
              </a:buClr>
              <a:buSzPts val="1100"/>
              <a:buFont typeface="Arial"/>
              <a:buChar char="•"/>
            </a:pPr>
            <a:r>
              <a:rPr b="0" i="0" lang="el-GR" sz="2200" u="none" cap="none" strike="noStrike">
                <a:solidFill>
                  <a:schemeClr val="dk1"/>
                </a:solidFill>
                <a:latin typeface="Arial"/>
                <a:ea typeface="Arial"/>
                <a:cs typeface="Arial"/>
                <a:sym typeface="Arial"/>
              </a:rPr>
              <a:t>Λανθασμένη οικονομική αιτιολόγηση στο εργαλείο κινητικότητας (το λεγόμενο: mobility tool του προγράμματος Erasmus+, στο οποίο καταγράφονται όλα τα στοιχεία)</a:t>
            </a:r>
            <a:endParaRPr b="0" i="0" sz="2200" u="none" cap="none" strike="noStrike">
              <a:solidFill>
                <a:schemeClr val="dk1"/>
              </a:solidFill>
              <a:latin typeface="Arial"/>
              <a:ea typeface="Arial"/>
              <a:cs typeface="Arial"/>
              <a:sym typeface="Arial"/>
            </a:endParaRPr>
          </a:p>
        </p:txBody>
      </p:sp>
      <p:pic>
        <p:nvPicPr>
          <p:cNvPr id="206" name="Google Shape;206;p25"/>
          <p:cNvPicPr preferRelativeResize="0"/>
          <p:nvPr/>
        </p:nvPicPr>
        <p:blipFill rotWithShape="1">
          <a:blip r:embed="rId4">
            <a:alphaModFix/>
          </a:blip>
          <a:srcRect b="0" l="0" r="0" t="0"/>
          <a:stretch/>
        </p:blipFill>
        <p:spPr>
          <a:xfrm>
            <a:off x="9145957" y="936900"/>
            <a:ext cx="2569250" cy="1443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12" name="Google Shape;212;p26"/>
          <p:cNvSpPr txBox="1"/>
          <p:nvPr/>
        </p:nvSpPr>
        <p:spPr>
          <a:xfrm>
            <a:off x="564000" y="1068500"/>
            <a:ext cx="11475600" cy="95406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β. Εμπειρίες από πρόγραμμα Erasmus+2</a:t>
            </a:r>
            <a:endParaRPr b="1" i="0" sz="2600" u="none" cap="none" strike="noStrike">
              <a:solidFill>
                <a:srgbClr val="385623"/>
              </a:solidFill>
              <a:latin typeface="Questrial"/>
              <a:ea typeface="Questrial"/>
              <a:cs typeface="Questrial"/>
              <a:sym typeface="Questrial"/>
            </a:endParaRPr>
          </a:p>
        </p:txBody>
      </p:sp>
      <p:sp>
        <p:nvSpPr>
          <p:cNvPr id="213" name="Google Shape;213;p26"/>
          <p:cNvSpPr txBox="1"/>
          <p:nvPr/>
        </p:nvSpPr>
        <p:spPr>
          <a:xfrm>
            <a:off x="564000" y="2873156"/>
            <a:ext cx="11475600" cy="3281637"/>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2500"/>
              <a:buFont typeface="Arial"/>
              <a:buNone/>
            </a:pPr>
            <a:r>
              <a:rPr b="0" i="0" lang="el-GR" sz="2500" u="none" cap="none" strike="noStrike">
                <a:solidFill>
                  <a:schemeClr val="dk1"/>
                </a:solidFill>
                <a:latin typeface="Arial"/>
                <a:ea typeface="Arial"/>
                <a:cs typeface="Arial"/>
                <a:sym typeface="Arial"/>
              </a:rPr>
              <a:t>Οι στρατηγικές συνεργασίες (ΣΣ) θα πρέπει να διδάσκονται από αυτούς τους κινδύνους και τις καταστάσεις, εκπονώντας πιο αξιόπιστα σχέδια κινδύνου (risk plan).</a:t>
            </a:r>
            <a:endParaRPr/>
          </a:p>
          <a:p>
            <a:pPr indent="0" lvl="0" marL="0" marR="0" rtl="0" algn="l">
              <a:lnSpc>
                <a:spcPct val="115000"/>
              </a:lnSpc>
              <a:spcBef>
                <a:spcPts val="0"/>
              </a:spcBef>
              <a:spcAft>
                <a:spcPts val="0"/>
              </a:spcAft>
              <a:buClr>
                <a:srgbClr val="000000"/>
              </a:buClr>
              <a:buSzPts val="2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2500"/>
              <a:buFont typeface="Arial"/>
              <a:buNone/>
            </a:pPr>
            <a:r>
              <a:rPr b="0" i="0" lang="el-GR" sz="2500" u="none" cap="none" strike="noStrike">
                <a:solidFill>
                  <a:schemeClr val="dk1"/>
                </a:solidFill>
                <a:latin typeface="Arial"/>
                <a:ea typeface="Arial"/>
                <a:cs typeface="Arial"/>
                <a:sym typeface="Arial"/>
              </a:rPr>
              <a:t>Επίσης, είναι απαραίτητη μια μακροπρόθεσμη προοπτική για την οικοδόμηση μιας στρατηγικής εταιρικής σχέσης που να βασίζεται στην εμπιστοσύνη, την υπευθυνότητα και τις καλές πρακτικές.</a:t>
            </a:r>
            <a:endParaRPr b="0" i="0" sz="5400" u="none" cap="none" strike="noStrike">
              <a:solidFill>
                <a:schemeClr val="dk1"/>
              </a:solidFill>
              <a:latin typeface="Arial"/>
              <a:ea typeface="Arial"/>
              <a:cs typeface="Arial"/>
              <a:sym typeface="Arial"/>
            </a:endParaRPr>
          </a:p>
        </p:txBody>
      </p:sp>
      <p:pic>
        <p:nvPicPr>
          <p:cNvPr descr="Logo, company name&#10;&#10;Description automatically generated" id="214" name="Google Shape;214;p26"/>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15" name="Google Shape;215;p26"/>
          <p:cNvPicPr preferRelativeResize="0"/>
          <p:nvPr/>
        </p:nvPicPr>
        <p:blipFill rotWithShape="1">
          <a:blip r:embed="rId4">
            <a:alphaModFix/>
          </a:blip>
          <a:srcRect b="0" l="0" r="0" t="0"/>
          <a:stretch/>
        </p:blipFill>
        <p:spPr>
          <a:xfrm>
            <a:off x="9272566" y="936900"/>
            <a:ext cx="2569250" cy="1443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7"/>
          <p:cNvSpPr txBox="1"/>
          <p:nvPr/>
        </p:nvSpPr>
        <p:spPr>
          <a:xfrm>
            <a:off x="226381" y="2704346"/>
            <a:ext cx="11475600" cy="3281637"/>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2500"/>
              <a:buFont typeface="Arial"/>
              <a:buNone/>
            </a:pPr>
            <a:r>
              <a:rPr b="0" i="0" lang="el-GR" sz="2500" u="none" cap="none" strike="noStrike">
                <a:solidFill>
                  <a:schemeClr val="dk1"/>
                </a:solidFill>
                <a:latin typeface="Arial"/>
                <a:ea typeface="Arial"/>
                <a:cs typeface="Arial"/>
                <a:sym typeface="Arial"/>
              </a:rPr>
              <a:t>Στο Νέο Πρόγραμμα Erasmus+ είναι ευκολότερο για μη έμπειρους οργανισμούς να συντονίσουν ένα έργο στο πλαίσιο των στρατηγικών εταιρικών σχέσεων μικρής κλίμακας.</a:t>
            </a:r>
            <a:endParaRPr/>
          </a:p>
          <a:p>
            <a:pPr indent="0" lvl="0" marL="0" marR="0" rtl="0" algn="l">
              <a:lnSpc>
                <a:spcPct val="115000"/>
              </a:lnSpc>
              <a:spcBef>
                <a:spcPts val="0"/>
              </a:spcBef>
              <a:spcAft>
                <a:spcPts val="0"/>
              </a:spcAft>
              <a:buClr>
                <a:srgbClr val="000000"/>
              </a:buClr>
              <a:buSzPts val="2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2500"/>
              <a:buFont typeface="Arial"/>
              <a:buNone/>
            </a:pPr>
            <a:r>
              <a:rPr b="0" i="0" lang="el-GR" sz="2500" u="none" cap="none" strike="noStrike">
                <a:solidFill>
                  <a:schemeClr val="dk1"/>
                </a:solidFill>
                <a:latin typeface="Arial"/>
                <a:ea typeface="Arial"/>
                <a:cs typeface="Arial"/>
                <a:sym typeface="Arial"/>
              </a:rPr>
              <a:t>Θεωρείται ότι δίνει πρόσβαση σε οργανώσεις βάσης, λιγότερο έμπειρους οργανισμούς και νεοεισερχόμενους στο πρόγραμμα, μειώνοντας τα εμπόδια συμμετοχής για οργανισμούς με μικρότερη οργανωτική εμπειρία.</a:t>
            </a:r>
            <a:endParaRPr b="0" i="0" sz="2500" u="none" cap="none" strike="noStrike">
              <a:solidFill>
                <a:schemeClr val="dk1"/>
              </a:solidFill>
              <a:latin typeface="Arial"/>
              <a:ea typeface="Arial"/>
              <a:cs typeface="Arial"/>
              <a:sym typeface="Arial"/>
            </a:endParaRPr>
          </a:p>
        </p:txBody>
      </p:sp>
      <p:sp>
        <p:nvSpPr>
          <p:cNvPr id="221" name="Google Shape;221;p2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22" name="Google Shape;222;p27"/>
          <p:cNvSpPr txBox="1"/>
          <p:nvPr/>
        </p:nvSpPr>
        <p:spPr>
          <a:xfrm>
            <a:off x="310782" y="1068500"/>
            <a:ext cx="12457200" cy="92328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1100"/>
              <a:buFont typeface="Arial"/>
              <a:buNone/>
            </a:pPr>
            <a:r>
              <a:rPr b="1" i="0" lang="el-GR" sz="2600" u="none" cap="none" strike="noStrike">
                <a:solidFill>
                  <a:srgbClr val="385623"/>
                </a:solidFill>
                <a:latin typeface="Questrial"/>
                <a:ea typeface="Questrial"/>
                <a:cs typeface="Questrial"/>
                <a:sym typeface="Questrial"/>
              </a:rPr>
              <a:t>1. γ. Το νέο πρόγραμμα Erasmus+ και η Μικρής Κλίμακας ΣΣ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223" name="Google Shape;223;p27"/>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24" name="Google Shape;224;p27"/>
          <p:cNvPicPr preferRelativeResize="0"/>
          <p:nvPr/>
        </p:nvPicPr>
        <p:blipFill rotWithShape="1">
          <a:blip r:embed="rId4">
            <a:alphaModFix/>
          </a:blip>
          <a:srcRect b="0" l="0" r="-20467" t="0"/>
          <a:stretch/>
        </p:blipFill>
        <p:spPr>
          <a:xfrm>
            <a:off x="9523865" y="1068500"/>
            <a:ext cx="3095175" cy="1443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30" name="Google Shape;230;p28"/>
          <p:cNvSpPr txBox="1"/>
          <p:nvPr/>
        </p:nvSpPr>
        <p:spPr>
          <a:xfrm>
            <a:off x="731050" y="2200500"/>
            <a:ext cx="6588900" cy="1477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l-GR" sz="4500" u="none" cap="none" strike="noStrike">
                <a:solidFill>
                  <a:srgbClr val="385623"/>
                </a:solidFill>
                <a:latin typeface="Questrial"/>
                <a:ea typeface="Questrial"/>
                <a:cs typeface="Questrial"/>
                <a:sym typeface="Questrial"/>
              </a:rPr>
              <a:t>2. Πώς συντάσσεται μια καλή πρόταση έργου;</a:t>
            </a:r>
            <a:endParaRPr b="1" i="0" sz="4500" u="none" cap="none" strike="noStrike">
              <a:solidFill>
                <a:srgbClr val="385623"/>
              </a:solidFill>
              <a:latin typeface="Questrial"/>
              <a:ea typeface="Questrial"/>
              <a:cs typeface="Questrial"/>
              <a:sym typeface="Questrial"/>
            </a:endParaRPr>
          </a:p>
        </p:txBody>
      </p:sp>
      <p:pic>
        <p:nvPicPr>
          <p:cNvPr descr="Logo, company name&#10;&#10;Description automatically generated" id="231" name="Google Shape;231;p28"/>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32" name="Google Shape;232;p28"/>
          <p:cNvPicPr preferRelativeResize="0"/>
          <p:nvPr/>
        </p:nvPicPr>
        <p:blipFill rotWithShape="1">
          <a:blip r:embed="rId4">
            <a:alphaModFix/>
          </a:blip>
          <a:srcRect b="0" l="0" r="0" t="0"/>
          <a:stretch/>
        </p:blipFill>
        <p:spPr>
          <a:xfrm>
            <a:off x="7320035" y="3023765"/>
            <a:ext cx="2290537" cy="3290788"/>
          </a:xfrm>
          <a:prstGeom prst="rect">
            <a:avLst/>
          </a:prstGeom>
          <a:noFill/>
          <a:ln>
            <a:noFill/>
          </a:ln>
        </p:spPr>
      </p:pic>
      <p:pic>
        <p:nvPicPr>
          <p:cNvPr id="233" name="Google Shape;233;p28"/>
          <p:cNvPicPr preferRelativeResize="0"/>
          <p:nvPr/>
        </p:nvPicPr>
        <p:blipFill rotWithShape="1">
          <a:blip r:embed="rId5">
            <a:alphaModFix/>
          </a:blip>
          <a:srcRect b="0" l="0" r="0" t="0"/>
          <a:stretch/>
        </p:blipFill>
        <p:spPr>
          <a:xfrm rot="-1358751">
            <a:off x="8721928" y="1271654"/>
            <a:ext cx="1122154" cy="155769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9"/>
          <p:cNvSpPr/>
          <p:nvPr/>
        </p:nvSpPr>
        <p:spPr>
          <a:xfrm>
            <a:off x="0" y="-4"/>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239" name="Google Shape;239;p2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40" name="Google Shape;240;p29"/>
          <p:cNvSpPr txBox="1"/>
          <p:nvPr/>
        </p:nvSpPr>
        <p:spPr>
          <a:xfrm>
            <a:off x="350999" y="1161100"/>
            <a:ext cx="11001629"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2.α. Κατευθύνσεις και βασικές αρχές</a:t>
            </a:r>
            <a:endParaRPr/>
          </a:p>
        </p:txBody>
      </p:sp>
      <p:sp>
        <p:nvSpPr>
          <p:cNvPr id="241" name="Google Shape;241;p29"/>
          <p:cNvSpPr txBox="1"/>
          <p:nvPr>
            <p:ph idx="1" type="body"/>
          </p:nvPr>
        </p:nvSpPr>
        <p:spPr>
          <a:xfrm>
            <a:off x="350999" y="2602523"/>
            <a:ext cx="11001629" cy="3488788"/>
          </a:xfrm>
          <a:prstGeom prst="rect">
            <a:avLst/>
          </a:prstGeom>
          <a:noFill/>
          <a:ln>
            <a:noFill/>
          </a:ln>
        </p:spPr>
        <p:txBody>
          <a:bodyPr anchorCtr="0" anchor="t" bIns="45700" lIns="91425" spcFirstLastPara="1" rIns="91425" wrap="square" tIns="45700">
            <a:normAutofit/>
          </a:bodyPr>
          <a:lstStyle/>
          <a:p>
            <a:pPr indent="0" lvl="0" marL="114300" rtl="0" algn="l">
              <a:lnSpc>
                <a:spcPct val="90000"/>
              </a:lnSpc>
              <a:spcBef>
                <a:spcPts val="1000"/>
              </a:spcBef>
              <a:spcAft>
                <a:spcPts val="0"/>
              </a:spcAft>
              <a:buSzPts val="1800"/>
              <a:buNone/>
            </a:pPr>
            <a:r>
              <a:rPr lang="el-GR"/>
              <a:t>Ιδανικά θα έπρεπε να συνεπάγεται μια έντονη </a:t>
            </a:r>
            <a:r>
              <a:rPr b="1" lang="el-GR"/>
              <a:t>ομαδική εργασία</a:t>
            </a:r>
            <a:r>
              <a:rPr lang="el-GR"/>
              <a:t>. </a:t>
            </a:r>
            <a:endParaRPr/>
          </a:p>
          <a:p>
            <a:pPr indent="0" lvl="0" marL="114300" rtl="0" algn="l">
              <a:lnSpc>
                <a:spcPct val="90000"/>
              </a:lnSpc>
              <a:spcBef>
                <a:spcPts val="1000"/>
              </a:spcBef>
              <a:spcAft>
                <a:spcPts val="0"/>
              </a:spcAft>
              <a:buSzPts val="1800"/>
              <a:buNone/>
            </a:pPr>
            <a:r>
              <a:rPr lang="el-GR"/>
              <a:t>Τελικά όμως καταλήγει σε μια </a:t>
            </a:r>
            <a:r>
              <a:rPr b="1" lang="el-GR"/>
              <a:t>κατεξοχήν αρμοδιότητα του συντονιστή</a:t>
            </a:r>
            <a:r>
              <a:rPr lang="el-GR"/>
              <a: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47" name="Google Shape;247;p30"/>
          <p:cNvSpPr txBox="1"/>
          <p:nvPr/>
        </p:nvSpPr>
        <p:spPr>
          <a:xfrm>
            <a:off x="464233" y="3348109"/>
            <a:ext cx="11179818" cy="22467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rgbClr val="385623"/>
                </a:solidFill>
                <a:latin typeface="Questrial"/>
                <a:ea typeface="Questrial"/>
                <a:cs typeface="Questrial"/>
                <a:sym typeface="Questrial"/>
              </a:rPr>
              <a:t>Παρ’ όλα αυτά, μια καλή πρόταση θα πρέπει να εξισορροπεί μεταξύ των δραστηριοτήτων και της προσπάθειας όπως κατανέμεται μεταξύ των εταίρων.</a:t>
            </a:r>
            <a:endParaRPr/>
          </a:p>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rgbClr val="385623"/>
                </a:solidFill>
                <a:latin typeface="Questrial"/>
                <a:ea typeface="Questrial"/>
                <a:cs typeface="Questrial"/>
                <a:sym typeface="Questrial"/>
              </a:rPr>
              <a:t>Είναι σύνηθες να επιβάλλονται ποινές για παραλείψεις σε αυτές τις πτυχές.</a:t>
            </a:r>
            <a:endParaRPr b="1" i="0" sz="4400" u="none" cap="none" strike="noStrike">
              <a:solidFill>
                <a:srgbClr val="385623"/>
              </a:solidFill>
              <a:latin typeface="Questrial"/>
              <a:ea typeface="Questrial"/>
              <a:cs typeface="Questrial"/>
              <a:sym typeface="Questrial"/>
            </a:endParaRPr>
          </a:p>
        </p:txBody>
      </p:sp>
      <p:pic>
        <p:nvPicPr>
          <p:cNvPr descr="Logo, company name&#10;&#10;Description automatically generated" id="248" name="Google Shape;248;p3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49" name="Google Shape;249;p30"/>
          <p:cNvSpPr txBox="1"/>
          <p:nvPr/>
        </p:nvSpPr>
        <p:spPr>
          <a:xfrm>
            <a:off x="350999" y="1161100"/>
            <a:ext cx="11489999"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2.α. Κατευθύνσεις και βασικές αρχές</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55" name="Google Shape;255;p31"/>
          <p:cNvSpPr txBox="1"/>
          <p:nvPr/>
        </p:nvSpPr>
        <p:spPr>
          <a:xfrm>
            <a:off x="562709" y="3289939"/>
            <a:ext cx="10757788"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rgbClr val="385623"/>
                </a:solidFill>
                <a:latin typeface="Questrial"/>
                <a:ea typeface="Questrial"/>
                <a:cs typeface="Questrial"/>
                <a:sym typeface="Questrial"/>
              </a:rPr>
              <a:t>Θα πρέπει να βασίζεται σε ένα </a:t>
            </a:r>
            <a:r>
              <a:rPr b="1" i="0" lang="el-GR" sz="2800" u="none" cap="none" strike="noStrike">
                <a:solidFill>
                  <a:srgbClr val="385623"/>
                </a:solidFill>
                <a:latin typeface="Questrial"/>
                <a:ea typeface="Questrial"/>
                <a:cs typeface="Questrial"/>
                <a:sym typeface="Questrial"/>
              </a:rPr>
              <a:t>μακροπρόθεσμο όραμα</a:t>
            </a:r>
            <a:r>
              <a:rPr b="0" i="0" lang="el-GR" sz="2800" u="none" cap="none" strike="noStrike">
                <a:solidFill>
                  <a:srgbClr val="385623"/>
                </a:solidFill>
                <a:latin typeface="Questrial"/>
                <a:ea typeface="Questrial"/>
                <a:cs typeface="Questrial"/>
                <a:sym typeface="Questrial"/>
              </a:rPr>
              <a:t>. Ο χρόνος είναι πολύ μικρός και οι νευρώνες πολύ ακριβοί.</a:t>
            </a:r>
            <a:endParaRPr/>
          </a:p>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rgbClr val="385623"/>
                </a:solidFill>
                <a:latin typeface="Questrial"/>
                <a:ea typeface="Questrial"/>
                <a:cs typeface="Questrial"/>
                <a:sym typeface="Questrial"/>
              </a:rPr>
              <a:t>Προτάσεις που κατατίθενται σε έναν δεύτερο γύρο έχουν περισσότερες πιθανότητες επιτυχίας.</a:t>
            </a:r>
            <a:endParaRPr b="0" i="0" sz="2800" u="none" cap="none" strike="noStrike">
              <a:solidFill>
                <a:srgbClr val="385623"/>
              </a:solidFill>
              <a:latin typeface="Questrial"/>
              <a:ea typeface="Questrial"/>
              <a:cs typeface="Questrial"/>
              <a:sym typeface="Questrial"/>
            </a:endParaRPr>
          </a:p>
        </p:txBody>
      </p:sp>
      <p:pic>
        <p:nvPicPr>
          <p:cNvPr descr="Logo, company name&#10;&#10;Description automatically generated" id="256" name="Google Shape;256;p3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57" name="Google Shape;257;p31"/>
          <p:cNvSpPr txBox="1"/>
          <p:nvPr/>
        </p:nvSpPr>
        <p:spPr>
          <a:xfrm>
            <a:off x="350999" y="1161100"/>
            <a:ext cx="11311117"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2.α. Κατευθύνσεις και βασικές αρχές</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97" name="Google Shape;97;p14"/>
          <p:cNvSpPr txBox="1"/>
          <p:nvPr/>
        </p:nvSpPr>
        <p:spPr>
          <a:xfrm>
            <a:off x="380660" y="2483650"/>
            <a:ext cx="11287500"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l-GR" sz="3600" u="none" cap="none" strike="noStrike">
                <a:solidFill>
                  <a:schemeClr val="dk1"/>
                </a:solidFill>
                <a:latin typeface="Questrial"/>
                <a:ea typeface="Questrial"/>
                <a:cs typeface="Questrial"/>
                <a:sym typeface="Questrial"/>
              </a:rPr>
              <a:t>Αυτό το υλικό απευθύνεται σε όσους θέλουν να αποκτήσουν στοιχειώδεις γνώσεις, βασικές γενικές δεξιότητες, συμβουλές και χρήσιμες πληροφορίες για να εισέλθουν στον κόσμο της διεθνούς διαχείρισης έργων.</a:t>
            </a:r>
            <a:endParaRPr b="0" i="0" sz="2800" u="none" cap="none" strike="noStrike">
              <a:solidFill>
                <a:schemeClr val="dk1"/>
              </a:solidFill>
              <a:latin typeface="Questrial"/>
              <a:ea typeface="Questrial"/>
              <a:cs typeface="Questrial"/>
              <a:sym typeface="Questrial"/>
            </a:endParaRPr>
          </a:p>
        </p:txBody>
      </p:sp>
      <p:pic>
        <p:nvPicPr>
          <p:cNvPr descr="Logo, company name&#10;&#10;Description automatically generated" id="98" name="Google Shape;98;p1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99" name="Google Shape;99;p14"/>
          <p:cNvSpPr txBox="1"/>
          <p:nvPr>
            <p:ph type="title"/>
          </p:nvPr>
        </p:nvSpPr>
        <p:spPr>
          <a:xfrm>
            <a:off x="0" y="879825"/>
            <a:ext cx="10515600" cy="1325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1800"/>
              <a:buFont typeface="Arial"/>
              <a:buNone/>
            </a:pPr>
            <a:r>
              <a:rPr b="1" lang="el-GR" sz="4800">
                <a:solidFill>
                  <a:srgbClr val="385623"/>
                </a:solidFill>
                <a:latin typeface="Questrial"/>
                <a:ea typeface="Questrial"/>
                <a:cs typeface="Questrial"/>
                <a:sym typeface="Questrial"/>
              </a:rPr>
              <a:t>ΕΙΣΑΓΩΓΗ</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63" name="Google Shape;263;p32"/>
          <p:cNvSpPr txBox="1"/>
          <p:nvPr/>
        </p:nvSpPr>
        <p:spPr>
          <a:xfrm>
            <a:off x="351000" y="2725097"/>
            <a:ext cx="11490000" cy="304694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600" u="none" cap="none" strike="noStrike">
                <a:solidFill>
                  <a:srgbClr val="385623"/>
                </a:solidFill>
                <a:latin typeface="Questrial"/>
                <a:ea typeface="Questrial"/>
                <a:cs typeface="Questrial"/>
                <a:sym typeface="Questrial"/>
              </a:rPr>
              <a:t>Εμπνευστείτε! </a:t>
            </a:r>
            <a:endParaRPr/>
          </a:p>
          <a:p>
            <a:pPr indent="0" lvl="0" marL="0" marR="0" rtl="0" algn="l">
              <a:lnSpc>
                <a:spcPct val="100000"/>
              </a:lnSpc>
              <a:spcBef>
                <a:spcPts val="0"/>
              </a:spcBef>
              <a:spcAft>
                <a:spcPts val="0"/>
              </a:spcAft>
              <a:buClr>
                <a:srgbClr val="000000"/>
              </a:buClr>
              <a:buSzPts val="1100"/>
              <a:buFont typeface="Arial"/>
              <a:buNone/>
            </a:pPr>
            <a:r>
              <a:t/>
            </a:r>
            <a:endParaRPr b="0" i="0" sz="3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rPr b="0" i="0" lang="el-GR" sz="3600" u="none" cap="none" strike="noStrike">
                <a:solidFill>
                  <a:srgbClr val="385623"/>
                </a:solidFill>
                <a:latin typeface="Questrial"/>
                <a:ea typeface="Questrial"/>
                <a:cs typeface="Questrial"/>
                <a:sym typeface="Questrial"/>
              </a:rPr>
              <a:t>Εξερευνήστε παρόμοια έργα (περιπτώσεις καλών πρακτικών).</a:t>
            </a:r>
            <a:endParaRPr b="0" i="0" sz="3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4800" u="none" cap="none" strike="noStrike">
              <a:solidFill>
                <a:srgbClr val="385623"/>
              </a:solidFill>
              <a:latin typeface="Questrial"/>
              <a:ea typeface="Questrial"/>
              <a:cs typeface="Questrial"/>
              <a:sym typeface="Questrial"/>
            </a:endParaRPr>
          </a:p>
        </p:txBody>
      </p:sp>
      <p:pic>
        <p:nvPicPr>
          <p:cNvPr descr="Logo, company name&#10;&#10;Description automatically generated" id="264" name="Google Shape;264;p3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65" name="Google Shape;265;p32"/>
          <p:cNvSpPr txBox="1"/>
          <p:nvPr/>
        </p:nvSpPr>
        <p:spPr>
          <a:xfrm>
            <a:off x="350999" y="1161100"/>
            <a:ext cx="11311117"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α. Κατευθύνσεις και βασικές αρχές</a:t>
            </a:r>
            <a:endParaRPr/>
          </a:p>
        </p:txBody>
      </p:sp>
      <p:sp>
        <p:nvSpPr>
          <p:cNvPr id="266" name="Google Shape;266;p32"/>
          <p:cNvSpPr txBox="1"/>
          <p:nvPr/>
        </p:nvSpPr>
        <p:spPr>
          <a:xfrm>
            <a:off x="0" y="0"/>
            <a:ext cx="3000000" cy="892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300"/>
              <a:buFont typeface="Arial"/>
              <a:buNone/>
            </a:pPr>
            <a:r>
              <a:rPr b="1" i="0" lang="el-GR" sz="2300" u="none" cap="none" strike="noStrike">
                <a:solidFill>
                  <a:srgbClr val="385623"/>
                </a:solidFill>
                <a:latin typeface="Questrial"/>
                <a:ea typeface="Questrial"/>
                <a:cs typeface="Questrial"/>
                <a:sym typeface="Questrial"/>
              </a:rPr>
              <a:t>Principles and Fundamentals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72" name="Google Shape;272;p33"/>
          <p:cNvSpPr txBox="1"/>
          <p:nvPr/>
        </p:nvSpPr>
        <p:spPr>
          <a:xfrm>
            <a:off x="351000" y="3691339"/>
            <a:ext cx="11490000" cy="107717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Μια πρόταση μπορεί να υποβληθεί σε οποιαδήποτε από τις χώρες των συμμετεχόντων εταίρων.</a:t>
            </a:r>
            <a:endParaRPr b="0" i="0" sz="3200" u="none" cap="none" strike="noStrike">
              <a:solidFill>
                <a:schemeClr val="dk1"/>
              </a:solidFill>
              <a:latin typeface="Questrial"/>
              <a:ea typeface="Questrial"/>
              <a:cs typeface="Questrial"/>
              <a:sym typeface="Questrial"/>
            </a:endParaRPr>
          </a:p>
        </p:txBody>
      </p:sp>
      <p:pic>
        <p:nvPicPr>
          <p:cNvPr descr="Logo, company name&#10;&#10;Description automatically generated" id="273" name="Google Shape;273;p33"/>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74" name="Google Shape;274;p33"/>
          <p:cNvSpPr txBox="1"/>
          <p:nvPr/>
        </p:nvSpPr>
        <p:spPr>
          <a:xfrm>
            <a:off x="350999" y="1161100"/>
            <a:ext cx="11489999"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β. Εμπειρίες από πρόγραμμα Erasmus+</a:t>
            </a:r>
            <a:endParaRPr b="1" i="0" sz="2800" u="none" cap="none" strike="noStrike">
              <a:solidFill>
                <a:srgbClr val="385623"/>
              </a:solidFill>
              <a:latin typeface="Questrial"/>
              <a:ea typeface="Questrial"/>
              <a:cs typeface="Questrial"/>
              <a:sym typeface="Quest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80" name="Google Shape;280;p34"/>
          <p:cNvSpPr txBox="1"/>
          <p:nvPr/>
        </p:nvSpPr>
        <p:spPr>
          <a:xfrm>
            <a:off x="351000" y="2809505"/>
            <a:ext cx="11490000" cy="20620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Ο συντονιστής από τη χώρα, στην οποία τελικά θα κατατεθεί η πρόταση, έχει τη μεγαλύτερη ευθύνη, αλλά όχι αποκλειστικά – και οι υπόλοιποι δικαιούχοι εταίροι θα πρέπει να συμμετέχουν σε όλους τους τομείς</a:t>
            </a:r>
            <a:endParaRPr b="0" i="0" sz="3200" u="none" cap="none" strike="noStrike">
              <a:solidFill>
                <a:schemeClr val="dk1"/>
              </a:solidFill>
              <a:latin typeface="Questrial"/>
              <a:ea typeface="Questrial"/>
              <a:cs typeface="Questrial"/>
              <a:sym typeface="Questrial"/>
            </a:endParaRPr>
          </a:p>
        </p:txBody>
      </p:sp>
      <p:pic>
        <p:nvPicPr>
          <p:cNvPr descr="Logo, company name&#10;&#10;Description automatically generated" id="281" name="Google Shape;281;p3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82" name="Google Shape;282;p34"/>
          <p:cNvSpPr txBox="1"/>
          <p:nvPr/>
        </p:nvSpPr>
        <p:spPr>
          <a:xfrm>
            <a:off x="350999" y="1161100"/>
            <a:ext cx="11381455"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β. Εμπειρίες από πρόγραμμα Erasmus+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88" name="Google Shape;288;p35"/>
          <p:cNvSpPr txBox="1"/>
          <p:nvPr/>
        </p:nvSpPr>
        <p:spPr>
          <a:xfrm>
            <a:off x="351000" y="2795437"/>
            <a:ext cx="11490000" cy="20620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Προϋπολογισμός, μηχανισμοί ελέγχου, διαφάνεια στη διαδικασία επιλογής - είναι βασικοί παράγοντες που πρέπει να λαμβάνονται υπόψη κατά την επιλογή της χώρας και της εθνικής υπηρεσίας στην οποία θα γίνει η αξιολόγηση.</a:t>
            </a:r>
            <a:endParaRPr b="1" i="0" sz="4400" u="none" cap="none" strike="noStrike">
              <a:solidFill>
                <a:schemeClr val="dk1"/>
              </a:solidFill>
              <a:latin typeface="Questrial"/>
              <a:ea typeface="Questrial"/>
              <a:cs typeface="Questrial"/>
              <a:sym typeface="Questrial"/>
            </a:endParaRPr>
          </a:p>
        </p:txBody>
      </p:sp>
      <p:pic>
        <p:nvPicPr>
          <p:cNvPr descr="Logo, company name&#10;&#10;Description automatically generated" id="289" name="Google Shape;289;p3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90" name="Google Shape;290;p35"/>
          <p:cNvSpPr txBox="1"/>
          <p:nvPr/>
        </p:nvSpPr>
        <p:spPr>
          <a:xfrm>
            <a:off x="351000" y="1020420"/>
            <a:ext cx="11282982"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2.β. Εμπειρίες από πρόγραμμα Erasmus+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96" name="Google Shape;296;p36"/>
          <p:cNvSpPr txBox="1"/>
          <p:nvPr/>
        </p:nvSpPr>
        <p:spPr>
          <a:xfrm>
            <a:off x="350999" y="2502026"/>
            <a:ext cx="11365389" cy="26776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chemeClr val="dk1"/>
                </a:solidFill>
                <a:latin typeface="Questrial"/>
                <a:ea typeface="Questrial"/>
                <a:cs typeface="Questrial"/>
                <a:sym typeface="Questrial"/>
              </a:rPr>
              <a:t>Σε κάθε έργο υπάρχει μια τυποποιημένη βιβλιογραφία και στοιχεία που μπορούν να μεταφερθούν σε νέες προτάσεις ανεξάρτητα από το θέμα ή τον τομέα. </a:t>
            </a:r>
            <a:endParaRPr/>
          </a:p>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chemeClr val="dk1"/>
                </a:solidFill>
                <a:latin typeface="Questrial"/>
                <a:ea typeface="Questrial"/>
                <a:cs typeface="Questrial"/>
                <a:sym typeface="Questrial"/>
              </a:rPr>
              <a:t>Οι προτάσεις μπορούν να αξιοποιήσουν τις προηγούμενες προσπάθειες και τα έργα, αλλά </a:t>
            </a:r>
            <a:r>
              <a:rPr b="1" i="0" lang="el-GR" sz="2800" u="none" cap="none" strike="noStrike">
                <a:solidFill>
                  <a:schemeClr val="dk1"/>
                </a:solidFill>
                <a:latin typeface="Questrial"/>
                <a:ea typeface="Questrial"/>
                <a:cs typeface="Questrial"/>
                <a:sym typeface="Questrial"/>
              </a:rPr>
              <a:t>ΠΡΟΣΟΧΗ</a:t>
            </a:r>
            <a:r>
              <a:rPr b="0" i="0" lang="el-GR" sz="2800" u="none" cap="none" strike="noStrike">
                <a:solidFill>
                  <a:schemeClr val="dk1"/>
                </a:solidFill>
                <a:latin typeface="Questrial"/>
                <a:ea typeface="Questrial"/>
                <a:cs typeface="Questrial"/>
                <a:sym typeface="Questrial"/>
              </a:rPr>
              <a:t> με την υποβολή του ίδιου έργου σε 2 διαφορετικές χώρες! Αυτό εντοπίζεται και τιμωρείται.</a:t>
            </a:r>
            <a:endParaRPr b="0" i="0" sz="2800" u="none" cap="none" strike="noStrike">
              <a:solidFill>
                <a:schemeClr val="dk1"/>
              </a:solidFill>
              <a:latin typeface="Questrial"/>
              <a:ea typeface="Questrial"/>
              <a:cs typeface="Questrial"/>
              <a:sym typeface="Questrial"/>
            </a:endParaRPr>
          </a:p>
        </p:txBody>
      </p:sp>
      <p:pic>
        <p:nvPicPr>
          <p:cNvPr descr="Logo, company name&#10;&#10;Description automatically generated" id="297" name="Google Shape;297;p36"/>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98" name="Google Shape;298;p36"/>
          <p:cNvSpPr txBox="1"/>
          <p:nvPr/>
        </p:nvSpPr>
        <p:spPr>
          <a:xfrm>
            <a:off x="351000" y="1161100"/>
            <a:ext cx="11240778"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2.β. Εμπειρίες από πρόγραμμα Erasmus+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304" name="Google Shape;304;p37"/>
          <p:cNvSpPr txBox="1"/>
          <p:nvPr/>
        </p:nvSpPr>
        <p:spPr>
          <a:xfrm>
            <a:off x="351000" y="3132379"/>
            <a:ext cx="11490000" cy="13849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2800" u="none" cap="none" strike="noStrike">
                <a:solidFill>
                  <a:schemeClr val="dk1"/>
                </a:solidFill>
                <a:latin typeface="Questrial"/>
                <a:ea typeface="Questrial"/>
                <a:cs typeface="Questrial"/>
                <a:sym typeface="Questrial"/>
              </a:rPr>
              <a:t>Είναι επίσης πολύ σημαντικό να αναλύονται προσεκτικά και να ενσωματώνονται τα σχόλια των αξιολογητών, καθώς και να γίνεται αναφορά στα μέτρα που έχουν ληφθεί σχετικά με αυτά.</a:t>
            </a:r>
            <a:endParaRPr b="0" i="0" sz="2800" u="none" cap="none" strike="noStrike">
              <a:solidFill>
                <a:schemeClr val="dk1"/>
              </a:solidFill>
              <a:latin typeface="Questrial"/>
              <a:ea typeface="Questrial"/>
              <a:cs typeface="Questrial"/>
              <a:sym typeface="Questrial"/>
            </a:endParaRPr>
          </a:p>
        </p:txBody>
      </p:sp>
      <p:pic>
        <p:nvPicPr>
          <p:cNvPr descr="Logo, company name&#10;&#10;Description automatically generated" id="305" name="Google Shape;305;p3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06" name="Google Shape;306;p37"/>
          <p:cNvSpPr txBox="1"/>
          <p:nvPr/>
        </p:nvSpPr>
        <p:spPr>
          <a:xfrm>
            <a:off x="351000" y="1161100"/>
            <a:ext cx="11490000"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2.β. Εμπειρίες από πρόγραμμα Erasmus+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8"/>
          <p:cNvSpPr txBox="1"/>
          <p:nvPr/>
        </p:nvSpPr>
        <p:spPr>
          <a:xfrm>
            <a:off x="351000" y="2682214"/>
            <a:ext cx="11490000" cy="304694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Η συγγραφή μιας καλής πρότασης είναι ένας συνδυασμός δημιουργικότητας και λογικής σκέψης. </a:t>
            </a:r>
            <a:endParaRPr/>
          </a:p>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Βασιστείτε στις καλές σας ιδέες, αλλά μην ξεχνάτε καμία μικρή πτυχή που ένας αξιολογητής μπορεί να βρει ως αδυναμία. (ασφάλιση, εγγυήσεις, πιστωτική ικανότητα, αντίκτυπος σε όλα τα επίπεδα κ.λπ.)</a:t>
            </a:r>
            <a:endParaRPr b="0" i="0" sz="3200" u="none" cap="none" strike="noStrike">
              <a:solidFill>
                <a:schemeClr val="dk1"/>
              </a:solidFill>
              <a:latin typeface="Questrial"/>
              <a:ea typeface="Questrial"/>
              <a:cs typeface="Questrial"/>
              <a:sym typeface="Questrial"/>
            </a:endParaRPr>
          </a:p>
        </p:txBody>
      </p:sp>
      <p:sp>
        <p:nvSpPr>
          <p:cNvPr id="312" name="Google Shape;312;p3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13" name="Google Shape;313;p3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14" name="Google Shape;314;p38"/>
          <p:cNvSpPr txBox="1"/>
          <p:nvPr/>
        </p:nvSpPr>
        <p:spPr>
          <a:xfrm>
            <a:off x="351000" y="1161100"/>
            <a:ext cx="11339252"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2. Πώς συντάσσεται μια καλή πρόταση έργου;</a:t>
            </a:r>
            <a:endParaRPr/>
          </a:p>
          <a:p>
            <a:pPr indent="0" lvl="0" marL="0" marR="0" rtl="0" algn="l">
              <a:lnSpc>
                <a:spcPct val="100000"/>
              </a:lnSpc>
              <a:spcBef>
                <a:spcPts val="0"/>
              </a:spcBef>
              <a:spcAft>
                <a:spcPts val="0"/>
              </a:spcAft>
              <a:buNone/>
            </a:pPr>
            <a:r>
              <a:rPr b="1" i="0" lang="el-GR" sz="2800" u="none" cap="none" strike="noStrike">
                <a:solidFill>
                  <a:srgbClr val="385623"/>
                </a:solidFill>
                <a:latin typeface="Questrial"/>
                <a:ea typeface="Questrial"/>
                <a:cs typeface="Questrial"/>
                <a:sym typeface="Questrial"/>
              </a:rPr>
              <a:t>2.γ. Πρακτικές συμβουλές</a:t>
            </a:r>
            <a:endParaRPr b="1" i="0" sz="2800" u="none" cap="none" strike="noStrike">
              <a:solidFill>
                <a:srgbClr val="385623"/>
              </a:solidFill>
              <a:latin typeface="Questrial"/>
              <a:ea typeface="Questrial"/>
              <a:cs typeface="Questrial"/>
              <a:sym typeface="Quest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9"/>
          <p:cNvSpPr txBox="1"/>
          <p:nvPr/>
        </p:nvSpPr>
        <p:spPr>
          <a:xfrm>
            <a:off x="351000" y="2682214"/>
            <a:ext cx="11490000" cy="280072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Αν είστε συντονιστής του έργου:</a:t>
            </a:r>
            <a:endParaRPr/>
          </a:p>
          <a:p>
            <a:pPr indent="0" lvl="0" marL="0" marR="0" rtl="0" algn="l">
              <a:lnSpc>
                <a:spcPct val="100000"/>
              </a:lnSpc>
              <a:spcBef>
                <a:spcPts val="0"/>
              </a:spcBef>
              <a:spcAft>
                <a:spcPts val="0"/>
              </a:spcAft>
              <a:buClr>
                <a:srgbClr val="000000"/>
              </a:buClr>
              <a:buSzPts val="1100"/>
              <a:buFont typeface="Arial"/>
              <a:buNone/>
            </a:pPr>
            <a:r>
              <a:t/>
            </a:r>
            <a:endParaRPr b="0" i="0" sz="3200" u="none" cap="none" strike="noStrike">
              <a:solidFill>
                <a:schemeClr val="dk1"/>
              </a:solidFill>
              <a:latin typeface="Questrial"/>
              <a:ea typeface="Questrial"/>
              <a:cs typeface="Questrial"/>
              <a:sym typeface="Questrial"/>
            </a:endParaRPr>
          </a:p>
          <a:p>
            <a:pPr indent="-571500" lvl="0" marL="571500" marR="0" rtl="0" algn="l">
              <a:lnSpc>
                <a:spcPct val="100000"/>
              </a:lnSpc>
              <a:spcBef>
                <a:spcPts val="0"/>
              </a:spcBef>
              <a:spcAft>
                <a:spcPts val="0"/>
              </a:spcAft>
              <a:buClr>
                <a:srgbClr val="000000"/>
              </a:buClr>
              <a:buSzPts val="3200"/>
              <a:buFont typeface="Arial"/>
              <a:buChar char="•"/>
            </a:pPr>
            <a:r>
              <a:rPr b="1" i="0" lang="el-GR" sz="3200" u="none" cap="none" strike="noStrike">
                <a:solidFill>
                  <a:schemeClr val="dk1"/>
                </a:solidFill>
                <a:latin typeface="Questrial"/>
                <a:ea typeface="Questrial"/>
                <a:cs typeface="Questrial"/>
                <a:sym typeface="Questrial"/>
              </a:rPr>
              <a:t>Αναθέστε</a:t>
            </a:r>
            <a:r>
              <a:rPr b="0" i="0" lang="el-GR" sz="3200" u="none" cap="none" strike="noStrike">
                <a:solidFill>
                  <a:schemeClr val="dk1"/>
                </a:solidFill>
                <a:latin typeface="Questrial"/>
                <a:ea typeface="Questrial"/>
                <a:cs typeface="Questrial"/>
                <a:sym typeface="Questrial"/>
              </a:rPr>
              <a:t> την εκτέλεση συγκεκριμένων δραστηριοτήτων</a:t>
            </a:r>
            <a:endParaRPr/>
          </a:p>
          <a:p>
            <a:pPr indent="-571500" lvl="0" marL="571500" marR="0" rtl="0" algn="l">
              <a:lnSpc>
                <a:spcPct val="100000"/>
              </a:lnSpc>
              <a:spcBef>
                <a:spcPts val="0"/>
              </a:spcBef>
              <a:spcAft>
                <a:spcPts val="0"/>
              </a:spcAft>
              <a:buClr>
                <a:srgbClr val="000000"/>
              </a:buClr>
              <a:buSzPts val="3200"/>
              <a:buFont typeface="Arial"/>
              <a:buChar char="•"/>
            </a:pPr>
            <a:r>
              <a:rPr b="0" i="0" lang="el-GR" sz="3200" u="none" cap="none" strike="noStrike">
                <a:solidFill>
                  <a:schemeClr val="dk1"/>
                </a:solidFill>
                <a:latin typeface="Questrial"/>
                <a:ea typeface="Questrial"/>
                <a:cs typeface="Questrial"/>
                <a:sym typeface="Questrial"/>
              </a:rPr>
              <a:t>Γίνετε μέλος μιας </a:t>
            </a:r>
            <a:r>
              <a:rPr b="1" i="0" lang="el-GR" sz="3200" u="none" cap="none" strike="noStrike">
                <a:solidFill>
                  <a:schemeClr val="dk1"/>
                </a:solidFill>
                <a:latin typeface="Questrial"/>
                <a:ea typeface="Questrial"/>
                <a:cs typeface="Questrial"/>
                <a:sym typeface="Questrial"/>
              </a:rPr>
              <a:t>διευθύνουσας επιτροπής</a:t>
            </a:r>
            <a:endParaRPr b="1" i="0" sz="3200" u="none" cap="none" strike="noStrike">
              <a:solidFill>
                <a:schemeClr val="dk1"/>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4800" u="none" cap="none" strike="noStrike">
              <a:solidFill>
                <a:srgbClr val="385623"/>
              </a:solidFill>
              <a:latin typeface="Questrial"/>
              <a:ea typeface="Questrial"/>
              <a:cs typeface="Questrial"/>
              <a:sym typeface="Questrial"/>
            </a:endParaRPr>
          </a:p>
        </p:txBody>
      </p:sp>
      <p:sp>
        <p:nvSpPr>
          <p:cNvPr id="320" name="Google Shape;320;p39"/>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21" name="Google Shape;321;p3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22" name="Google Shape;322;p39"/>
          <p:cNvSpPr txBox="1"/>
          <p:nvPr/>
        </p:nvSpPr>
        <p:spPr>
          <a:xfrm>
            <a:off x="351000" y="1161100"/>
            <a:ext cx="7495500"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Τρόποι διαχείρισης ενός διεθνούς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α. Κατευθύνσεις και βασικές αρχές</a:t>
            </a:r>
            <a:endParaRPr b="1" i="0" sz="4200" u="none" cap="none" strike="noStrike">
              <a:solidFill>
                <a:srgbClr val="385623"/>
              </a:solidFill>
              <a:latin typeface="Questrial"/>
              <a:ea typeface="Questrial"/>
              <a:cs typeface="Questrial"/>
              <a:sym typeface="Quest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40"/>
          <p:cNvSpPr txBox="1"/>
          <p:nvPr/>
        </p:nvSpPr>
        <p:spPr>
          <a:xfrm>
            <a:off x="351000" y="2935433"/>
            <a:ext cx="11490000" cy="20620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Εάν είστε ο συντονιστής, να είστε ευέλικτοι αλλά κατηγορηματικοί στις απαιτήσεις (μπορείτε επίσης να βασιστείτε και σε άλλους συνεργάτες προκειμένου να παρακινήσετε τους αργούς συνεργάτες).</a:t>
            </a:r>
            <a:endParaRPr b="1" i="0" sz="3200" u="none" cap="none" strike="noStrike">
              <a:solidFill>
                <a:srgbClr val="385623"/>
              </a:solidFill>
              <a:latin typeface="Questrial"/>
              <a:ea typeface="Questrial"/>
              <a:cs typeface="Questrial"/>
              <a:sym typeface="Questrial"/>
            </a:endParaRPr>
          </a:p>
        </p:txBody>
      </p:sp>
      <p:sp>
        <p:nvSpPr>
          <p:cNvPr id="328" name="Google Shape;328;p4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29" name="Google Shape;329;p4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30" name="Google Shape;330;p40"/>
          <p:cNvSpPr txBox="1"/>
          <p:nvPr/>
        </p:nvSpPr>
        <p:spPr>
          <a:xfrm>
            <a:off x="350999" y="1161100"/>
            <a:ext cx="11325185"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Τρόποι διαχείρισης ενός διεθνούς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α. Κατευθύνσεις και βασικές αρχές</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41"/>
          <p:cNvSpPr txBox="1"/>
          <p:nvPr/>
        </p:nvSpPr>
        <p:spPr>
          <a:xfrm>
            <a:off x="351000" y="3146448"/>
            <a:ext cx="11490000" cy="15696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Είτε είστε συντονιστής είτε δικαιούχος εταίρος, </a:t>
            </a:r>
            <a:r>
              <a:rPr b="1" i="0" lang="el-GR" sz="3200" u="none" cap="none" strike="noStrike">
                <a:solidFill>
                  <a:schemeClr val="dk1"/>
                </a:solidFill>
                <a:latin typeface="Questrial"/>
                <a:ea typeface="Questrial"/>
                <a:cs typeface="Questrial"/>
                <a:sym typeface="Questrial"/>
              </a:rPr>
              <a:t>εκμεταλλευτείτε</a:t>
            </a:r>
            <a:r>
              <a:rPr b="0" i="0" lang="el-GR" sz="3200" u="none" cap="none" strike="noStrike">
                <a:solidFill>
                  <a:schemeClr val="dk1"/>
                </a:solidFill>
                <a:latin typeface="Questrial"/>
                <a:ea typeface="Questrial"/>
                <a:cs typeface="Questrial"/>
                <a:sym typeface="Questrial"/>
              </a:rPr>
              <a:t> κάθε ευκαιρία, ανεξάρτητα από τον αρχικό σχεδιασμό του έργου.</a:t>
            </a:r>
            <a:endParaRPr b="0" i="0" sz="4400" u="none" cap="none" strike="noStrike">
              <a:solidFill>
                <a:schemeClr val="dk1"/>
              </a:solidFill>
              <a:latin typeface="Questrial"/>
              <a:ea typeface="Questrial"/>
              <a:cs typeface="Questrial"/>
              <a:sym typeface="Questrial"/>
            </a:endParaRPr>
          </a:p>
        </p:txBody>
      </p:sp>
      <p:sp>
        <p:nvSpPr>
          <p:cNvPr id="336" name="Google Shape;336;p4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37" name="Google Shape;337;p4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38" name="Google Shape;338;p41"/>
          <p:cNvSpPr txBox="1"/>
          <p:nvPr/>
        </p:nvSpPr>
        <p:spPr>
          <a:xfrm>
            <a:off x="351000" y="1161100"/>
            <a:ext cx="11268914"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Τρόποι διαχείρισης ενός διεθνούς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α. Κατευθύνσεις και βασικές αρχές</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05" name="Google Shape;105;p15"/>
          <p:cNvSpPr txBox="1"/>
          <p:nvPr/>
        </p:nvSpPr>
        <p:spPr>
          <a:xfrm>
            <a:off x="452250" y="2919746"/>
            <a:ext cx="11287500" cy="22467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l-GR" sz="2800" u="none" cap="none" strike="noStrike">
                <a:solidFill>
                  <a:schemeClr val="dk1"/>
                </a:solidFill>
                <a:latin typeface="Questrial"/>
                <a:ea typeface="Questrial"/>
                <a:cs typeface="Questrial"/>
                <a:sym typeface="Questrial"/>
              </a:rPr>
              <a:t>Μια πολύ πρακτική ενότητα εκμάθησης μέσω της εκτέλεσης για την ανταλλαγή εμπειριών, εμπειρογνωμοσύνης και γνώσεων σχετικά με αρχές και πρακτικές για τη δημιουργία μιας επιτυχημένης πρότασης και τη διαχείριση ενός ποιοτικού έργου σε Στρατηγικές Συνεργασίες Erasmus+ και άλλα Ευρωπαϊκά Έργα.</a:t>
            </a:r>
            <a:endParaRPr b="0" i="0" sz="2800" u="none" cap="none" strike="noStrike">
              <a:solidFill>
                <a:schemeClr val="dk1"/>
              </a:solidFill>
              <a:latin typeface="Questrial"/>
              <a:ea typeface="Questrial"/>
              <a:cs typeface="Questrial"/>
              <a:sym typeface="Questrial"/>
            </a:endParaRPr>
          </a:p>
        </p:txBody>
      </p:sp>
      <p:pic>
        <p:nvPicPr>
          <p:cNvPr descr="Logo, company name&#10;&#10;Description automatically generated" id="106" name="Google Shape;106;p1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07" name="Google Shape;107;p15"/>
          <p:cNvSpPr txBox="1"/>
          <p:nvPr>
            <p:ph type="title"/>
          </p:nvPr>
        </p:nvSpPr>
        <p:spPr>
          <a:xfrm>
            <a:off x="0" y="879825"/>
            <a:ext cx="10515600" cy="1325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SzPts val="1800"/>
              <a:buFont typeface="Arial"/>
              <a:buNone/>
            </a:pPr>
            <a:r>
              <a:rPr b="1" lang="el-GR" sz="4800">
                <a:solidFill>
                  <a:srgbClr val="385623"/>
                </a:solidFill>
                <a:latin typeface="Questrial"/>
                <a:ea typeface="Questrial"/>
                <a:cs typeface="Questrial"/>
                <a:sym typeface="Questrial"/>
              </a:rPr>
              <a:t>ΕΙΣΑΓΩΓΗ</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42"/>
          <p:cNvSpPr txBox="1"/>
          <p:nvPr/>
        </p:nvSpPr>
        <p:spPr>
          <a:xfrm>
            <a:off x="351000" y="3174581"/>
            <a:ext cx="11490000" cy="255450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Εάν είστε ο συντονιστής:</a:t>
            </a:r>
            <a:endParaRPr/>
          </a:p>
          <a:p>
            <a:pPr indent="-457200" lvl="0" marL="457200" marR="0" rtl="0" algn="l">
              <a:lnSpc>
                <a:spcPct val="100000"/>
              </a:lnSpc>
              <a:spcBef>
                <a:spcPts val="0"/>
              </a:spcBef>
              <a:spcAft>
                <a:spcPts val="0"/>
              </a:spcAft>
              <a:buClr>
                <a:srgbClr val="000000"/>
              </a:buClr>
              <a:buSzPts val="3200"/>
              <a:buFont typeface="Arial"/>
              <a:buChar char="•"/>
            </a:pPr>
            <a:r>
              <a:rPr b="0" i="0" lang="el-GR" sz="3200" u="none" cap="none" strike="noStrike">
                <a:solidFill>
                  <a:schemeClr val="dk1"/>
                </a:solidFill>
                <a:latin typeface="Questrial"/>
                <a:ea typeface="Questrial"/>
                <a:cs typeface="Questrial"/>
                <a:sym typeface="Questrial"/>
              </a:rPr>
              <a:t>Να είστε ο πρώτος στην πρώτη γραμμή</a:t>
            </a:r>
            <a:endParaRPr/>
          </a:p>
          <a:p>
            <a:pPr indent="-457200" lvl="0" marL="457200" marR="0" rtl="0" algn="l">
              <a:lnSpc>
                <a:spcPct val="100000"/>
              </a:lnSpc>
              <a:spcBef>
                <a:spcPts val="0"/>
              </a:spcBef>
              <a:spcAft>
                <a:spcPts val="0"/>
              </a:spcAft>
              <a:buClr>
                <a:srgbClr val="000000"/>
              </a:buClr>
              <a:buSzPts val="3200"/>
              <a:buFont typeface="Arial"/>
              <a:buChar char="•"/>
            </a:pPr>
            <a:r>
              <a:rPr b="0" i="0" lang="el-GR" sz="3200" u="none" cap="none" strike="noStrike">
                <a:solidFill>
                  <a:schemeClr val="dk1"/>
                </a:solidFill>
                <a:latin typeface="Questrial"/>
                <a:ea typeface="Questrial"/>
                <a:cs typeface="Questrial"/>
                <a:sym typeface="Questrial"/>
              </a:rPr>
              <a:t>Να είστε προσεκτικός με τις προθεσμίες: </a:t>
            </a:r>
            <a:endParaRPr/>
          </a:p>
          <a:p>
            <a:pPr indent="-457200" lvl="0" marL="457200" marR="0" rtl="0" algn="l">
              <a:lnSpc>
                <a:spcPct val="100000"/>
              </a:lnSpc>
              <a:spcBef>
                <a:spcPts val="0"/>
              </a:spcBef>
              <a:spcAft>
                <a:spcPts val="0"/>
              </a:spcAft>
              <a:buClr>
                <a:srgbClr val="000000"/>
              </a:buClr>
              <a:buSzPts val="3200"/>
              <a:buFont typeface="Noto Sans Symbols"/>
              <a:buChar char="⮚"/>
            </a:pPr>
            <a:r>
              <a:rPr b="0" i="0" lang="el-GR" sz="3200" u="none" cap="none" strike="noStrike">
                <a:solidFill>
                  <a:schemeClr val="dk1"/>
                </a:solidFill>
                <a:latin typeface="Questrial"/>
                <a:ea typeface="Questrial"/>
                <a:cs typeface="Questrial"/>
                <a:sym typeface="Questrial"/>
              </a:rPr>
              <a:t>ορίστε τριμηνιαίες αναφορές, καθώς και την ενδιάμεση και τελική αναφορά.</a:t>
            </a:r>
            <a:endParaRPr b="0" i="0" sz="4400" u="none" cap="none" strike="noStrike">
              <a:solidFill>
                <a:schemeClr val="dk1"/>
              </a:solidFill>
              <a:latin typeface="Questrial"/>
              <a:ea typeface="Questrial"/>
              <a:cs typeface="Questrial"/>
              <a:sym typeface="Questrial"/>
            </a:endParaRPr>
          </a:p>
        </p:txBody>
      </p:sp>
      <p:sp>
        <p:nvSpPr>
          <p:cNvPr id="344" name="Google Shape;344;p4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45" name="Google Shape;345;p4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46" name="Google Shape;346;p42"/>
          <p:cNvSpPr txBox="1"/>
          <p:nvPr/>
        </p:nvSpPr>
        <p:spPr>
          <a:xfrm>
            <a:off x="351000" y="1161100"/>
            <a:ext cx="11490000"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Τρόποι διαχείρισης ενός διεθνούς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β. Εμπειρίες από πρόγραμμα Erasmus+</a:t>
            </a:r>
            <a:endParaRPr b="1" i="0" sz="2800" u="none" cap="none" strike="noStrike">
              <a:solidFill>
                <a:srgbClr val="385623"/>
              </a:solidFill>
              <a:latin typeface="Questrial"/>
              <a:ea typeface="Questrial"/>
              <a:cs typeface="Questrial"/>
              <a:sym typeface="Quest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43"/>
          <p:cNvSpPr txBox="1"/>
          <p:nvPr/>
        </p:nvSpPr>
        <p:spPr>
          <a:xfrm>
            <a:off x="351000" y="3062039"/>
            <a:ext cx="11490000" cy="255450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l-GR" sz="3200" u="none" cap="none" strike="noStrike">
                <a:solidFill>
                  <a:schemeClr val="dk1"/>
                </a:solidFill>
                <a:latin typeface="Questrial"/>
                <a:ea typeface="Questrial"/>
                <a:cs typeface="Questrial"/>
                <a:sym typeface="Questrial"/>
              </a:rPr>
              <a:t>Δημιουργείστε ένα «δέντρο» του έργου σε μονάδα αποθήκευσης και συγχρονισμού αρχείων (π.χ. το drive), το οποίο να αναπτύσσεται σε πολλούς κλάδους. Ταυτόχρονα δημιουργείστε ένα βασικό έγγραφο με τους συνδέσμους προς τους πιο σχετικούς φακέλους.</a:t>
            </a:r>
            <a:endParaRPr b="0" i="0" sz="4400" u="none" cap="none" strike="noStrike">
              <a:solidFill>
                <a:schemeClr val="dk1"/>
              </a:solidFill>
              <a:latin typeface="Questrial"/>
              <a:ea typeface="Questrial"/>
              <a:cs typeface="Questrial"/>
              <a:sym typeface="Questrial"/>
            </a:endParaRPr>
          </a:p>
        </p:txBody>
      </p:sp>
      <p:sp>
        <p:nvSpPr>
          <p:cNvPr id="352" name="Google Shape;352;p4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53" name="Google Shape;353;p43"/>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54" name="Google Shape;354;p43"/>
          <p:cNvSpPr txBox="1"/>
          <p:nvPr/>
        </p:nvSpPr>
        <p:spPr>
          <a:xfrm>
            <a:off x="350999" y="1161100"/>
            <a:ext cx="11311117"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Τρόποι διαχείρισης ενός διεθνούς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β. Εμπειρίες από πρόγραμμα Erasmus+</a:t>
            </a:r>
            <a:endParaRPr b="1" i="0" sz="4200" u="none" cap="none" strike="noStrike">
              <a:solidFill>
                <a:srgbClr val="385623"/>
              </a:solidFill>
              <a:latin typeface="Questrial"/>
              <a:ea typeface="Questrial"/>
              <a:cs typeface="Questrial"/>
              <a:sym typeface="Quest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4"/>
          <p:cNvSpPr txBox="1"/>
          <p:nvPr/>
        </p:nvSpPr>
        <p:spPr>
          <a:xfrm>
            <a:off x="351000" y="2822891"/>
            <a:ext cx="11490000" cy="338550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l-GR" sz="2400" u="none" cap="none" strike="noStrike">
                <a:solidFill>
                  <a:schemeClr val="dk1"/>
                </a:solidFill>
                <a:latin typeface="Questrial"/>
                <a:ea typeface="Questrial"/>
                <a:cs typeface="Questrial"/>
                <a:sym typeface="Questrial"/>
              </a:rPr>
              <a:t>Ενημερωθείτε από τις καλές πρακτικές, ώστε να γίνετε ο καλύτερος συνεργάτης και επικεφαλής!</a:t>
            </a:r>
            <a:endParaRPr b="1" i="0" sz="2400" u="none" cap="none" strike="noStrike">
              <a:solidFill>
                <a:schemeClr val="dk1"/>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4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rPr b="0" i="0" lang="el-GR" sz="2400" u="none" cap="none" strike="noStrike">
                <a:solidFill>
                  <a:schemeClr val="dk1"/>
                </a:solidFill>
                <a:latin typeface="Questrial"/>
                <a:ea typeface="Questrial"/>
                <a:cs typeface="Questrial"/>
                <a:sym typeface="Questrial"/>
              </a:rPr>
              <a:t>Υλικό: </a:t>
            </a:r>
            <a:r>
              <a:rPr b="0" i="0" lang="el-GR" sz="2400" u="sng" cap="none" strike="noStrike">
                <a:solidFill>
                  <a:schemeClr val="hlink"/>
                </a:solidFill>
                <a:latin typeface="Questrial"/>
                <a:ea typeface="Questrial"/>
                <a:cs typeface="Questrial"/>
                <a:sym typeface="Questrial"/>
                <a:hlinkClick r:id="rId3"/>
              </a:rPr>
              <a:t>https://drive.google.com/file/d/1cCkuqLMGRn6D3kAMoFRaA1ekgB_ib4Sr/view?usp=drive_link</a:t>
            </a:r>
            <a:r>
              <a:rPr b="0" i="0" lang="el-GR" sz="2400" u="none" cap="none" strike="noStrike">
                <a:solidFill>
                  <a:srgbClr val="385623"/>
                </a:solidFill>
                <a:latin typeface="Questrial"/>
                <a:ea typeface="Questrial"/>
                <a:cs typeface="Questrial"/>
                <a:sym typeface="Questrial"/>
              </a:rPr>
              <a:t> </a:t>
            </a:r>
            <a:endParaRPr b="0" i="0" sz="24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0" i="0" sz="24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rPr b="0" i="0" lang="el-GR" sz="2400" u="sng" cap="none" strike="noStrike">
                <a:solidFill>
                  <a:schemeClr val="hlink"/>
                </a:solidFill>
                <a:latin typeface="Questrial"/>
                <a:ea typeface="Questrial"/>
                <a:cs typeface="Questrial"/>
                <a:sym typeface="Questrial"/>
                <a:hlinkClick r:id="rId4"/>
              </a:rPr>
              <a:t>https://youtu.be/MCb0EIZWHdg</a:t>
            </a:r>
            <a:r>
              <a:rPr b="0" i="0" lang="el-GR" sz="2400" u="none" cap="none" strike="noStrike">
                <a:solidFill>
                  <a:srgbClr val="385623"/>
                </a:solidFill>
                <a:latin typeface="Questrial"/>
                <a:ea typeface="Questrial"/>
                <a:cs typeface="Questrial"/>
                <a:sym typeface="Questrial"/>
              </a:rPr>
              <a:t> </a:t>
            </a:r>
            <a:endParaRPr b="0" i="0" sz="2400" u="none" cap="none" strike="noStrike">
              <a:solidFill>
                <a:srgbClr val="385623"/>
              </a:solidFill>
              <a:latin typeface="Questrial"/>
              <a:ea typeface="Questrial"/>
              <a:cs typeface="Questrial"/>
              <a:sym typeface="Questrial"/>
            </a:endParaRPr>
          </a:p>
        </p:txBody>
      </p:sp>
      <p:sp>
        <p:nvSpPr>
          <p:cNvPr id="360" name="Google Shape;360;p4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361" name="Google Shape;361;p44"/>
          <p:cNvPicPr preferRelativeResize="0"/>
          <p:nvPr/>
        </p:nvPicPr>
        <p:blipFill rotWithShape="1">
          <a:blip r:embed="rId5">
            <a:alphaModFix/>
          </a:blip>
          <a:srcRect b="0" l="0" r="0" t="0"/>
          <a:stretch/>
        </p:blipFill>
        <p:spPr>
          <a:xfrm>
            <a:off x="-1" y="-1"/>
            <a:ext cx="936925" cy="936925"/>
          </a:xfrm>
          <a:prstGeom prst="rect">
            <a:avLst/>
          </a:prstGeom>
          <a:noFill/>
          <a:ln>
            <a:noFill/>
          </a:ln>
        </p:spPr>
      </p:pic>
      <p:sp>
        <p:nvSpPr>
          <p:cNvPr id="362" name="Google Shape;362;p44"/>
          <p:cNvSpPr txBox="1"/>
          <p:nvPr/>
        </p:nvSpPr>
        <p:spPr>
          <a:xfrm>
            <a:off x="351000" y="1161100"/>
            <a:ext cx="11490000" cy="104641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Τρόποι διαχείρισης ενός διεθνούς έργου</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3. β. Εμπειρίες από πρόγραμμα Erasmus+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13" name="Google Shape;113;p16"/>
          <p:cNvSpPr txBox="1"/>
          <p:nvPr/>
        </p:nvSpPr>
        <p:spPr>
          <a:xfrm>
            <a:off x="127438" y="1667719"/>
            <a:ext cx="11759762" cy="4678163"/>
          </a:xfrm>
          <a:prstGeom prst="rect">
            <a:avLst/>
          </a:prstGeom>
          <a:noFill/>
          <a:ln>
            <a:noFill/>
          </a:ln>
        </p:spPr>
        <p:txBody>
          <a:bodyPr anchorCtr="0" anchor="t" bIns="45700" lIns="91425" spcFirstLastPara="1" rIns="91425" wrap="square" tIns="45700">
            <a:spAutoFit/>
          </a:bodyPr>
          <a:lstStyle/>
          <a:p>
            <a:pPr indent="-514350" lvl="0" marL="514350" marR="0" rtl="0" algn="l">
              <a:lnSpc>
                <a:spcPct val="100000"/>
              </a:lnSpc>
              <a:spcBef>
                <a:spcPts val="0"/>
              </a:spcBef>
              <a:spcAft>
                <a:spcPts val="0"/>
              </a:spcAft>
              <a:buClr>
                <a:schemeClr val="dk1"/>
              </a:buClr>
              <a:buSzPts val="3400"/>
              <a:buFont typeface="Arial"/>
              <a:buAutoNum type="arabicPeriod"/>
            </a:pPr>
            <a:r>
              <a:rPr b="0" i="0" lang="el-GR" sz="3400" u="none" cap="none" strike="noStrike">
                <a:solidFill>
                  <a:schemeClr val="dk1"/>
                </a:solidFill>
                <a:latin typeface="Questrial"/>
                <a:ea typeface="Questrial"/>
                <a:cs typeface="Questrial"/>
                <a:sym typeface="Questrial"/>
              </a:rPr>
              <a:t>Πώς οικοδομείται μια Στρατηγική Συνεργασία;</a:t>
            </a:r>
            <a:endParaRPr/>
          </a:p>
          <a:p>
            <a:pPr indent="-514350" lvl="3"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Κατευθύνσεις και βασικές αρχές</a:t>
            </a:r>
            <a:endParaRPr/>
          </a:p>
          <a:p>
            <a:pPr indent="-514350" lvl="3"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Εμπειρίες από πρόγραμμα Erasmus+2. </a:t>
            </a:r>
            <a:endParaRPr/>
          </a:p>
          <a:p>
            <a:pPr indent="-514350" lvl="0" marL="514350" marR="0" rtl="0" algn="l">
              <a:lnSpc>
                <a:spcPct val="100000"/>
              </a:lnSpc>
              <a:spcBef>
                <a:spcPts val="0"/>
              </a:spcBef>
              <a:spcAft>
                <a:spcPts val="0"/>
              </a:spcAft>
              <a:buClr>
                <a:schemeClr val="dk1"/>
              </a:buClr>
              <a:buSzPts val="3400"/>
              <a:buFont typeface="Arial"/>
              <a:buAutoNum type="arabicPeriod"/>
            </a:pPr>
            <a:r>
              <a:rPr b="0" i="0" lang="el-GR" sz="3400" u="none" cap="none" strike="noStrike">
                <a:solidFill>
                  <a:schemeClr val="dk1"/>
                </a:solidFill>
                <a:latin typeface="Questrial"/>
                <a:ea typeface="Questrial"/>
                <a:cs typeface="Questrial"/>
                <a:sym typeface="Questrial"/>
              </a:rPr>
              <a:t>Πώς συντάσσεται μια καλή πρόταση έργου;</a:t>
            </a:r>
            <a:endParaRPr/>
          </a:p>
          <a:p>
            <a:pPr indent="-514350" lvl="1"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Κατευθύνσεις και βασικές αρχές</a:t>
            </a:r>
            <a:endParaRPr/>
          </a:p>
          <a:p>
            <a:pPr indent="-514350" lvl="1"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Εμπειρίες από πρόγραμμα Erasmus+</a:t>
            </a:r>
            <a:endParaRPr/>
          </a:p>
          <a:p>
            <a:pPr indent="-514350" lvl="1"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Πρακτικές συμβουλές</a:t>
            </a:r>
            <a:endParaRPr/>
          </a:p>
          <a:p>
            <a:pPr indent="-514350" lvl="0" marL="514350" marR="0" rtl="0" algn="l">
              <a:lnSpc>
                <a:spcPct val="100000"/>
              </a:lnSpc>
              <a:spcBef>
                <a:spcPts val="0"/>
              </a:spcBef>
              <a:spcAft>
                <a:spcPts val="0"/>
              </a:spcAft>
              <a:buClr>
                <a:schemeClr val="dk1"/>
              </a:buClr>
              <a:buSzPts val="3400"/>
              <a:buFont typeface="Arial"/>
              <a:buAutoNum type="arabicPeriod"/>
            </a:pPr>
            <a:r>
              <a:rPr b="0" i="0" lang="el-GR" sz="3400" u="none" cap="none" strike="noStrike">
                <a:solidFill>
                  <a:schemeClr val="dk1"/>
                </a:solidFill>
                <a:latin typeface="Questrial"/>
                <a:ea typeface="Questrial"/>
                <a:cs typeface="Questrial"/>
                <a:sym typeface="Questrial"/>
              </a:rPr>
              <a:t>Τρόποι διαχείρισης ενός διεθνούς έργου</a:t>
            </a:r>
            <a:endParaRPr/>
          </a:p>
          <a:p>
            <a:pPr indent="-514350" lvl="1"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Κατευθύνσεις και βασικές αρχές</a:t>
            </a:r>
            <a:endParaRPr/>
          </a:p>
          <a:p>
            <a:pPr indent="-514350" lvl="1" marL="514350" marR="0" rtl="0" algn="l">
              <a:lnSpc>
                <a:spcPct val="100000"/>
              </a:lnSpc>
              <a:spcBef>
                <a:spcPts val="0"/>
              </a:spcBef>
              <a:spcAft>
                <a:spcPts val="0"/>
              </a:spcAft>
              <a:buClr>
                <a:schemeClr val="dk1"/>
              </a:buClr>
              <a:buSzPts val="2800"/>
              <a:buFont typeface="Arial"/>
              <a:buAutoNum type="alphaLcPeriod"/>
            </a:pPr>
            <a:r>
              <a:rPr b="0" i="0" lang="el-GR" sz="2800" u="none" cap="none" strike="noStrike">
                <a:solidFill>
                  <a:schemeClr val="dk1"/>
                </a:solidFill>
                <a:latin typeface="Questrial"/>
                <a:ea typeface="Questrial"/>
                <a:cs typeface="Questrial"/>
                <a:sym typeface="Questrial"/>
              </a:rPr>
              <a:t>Εμπειρίες από πρόγραμμα Erasmus+</a:t>
            </a:r>
            <a:endParaRPr/>
          </a:p>
        </p:txBody>
      </p:sp>
      <p:pic>
        <p:nvPicPr>
          <p:cNvPr descr="Logo, company name&#10;&#10;Description automatically generated" id="114" name="Google Shape;114;p16"/>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15" name="Google Shape;115;p16"/>
          <p:cNvSpPr txBox="1"/>
          <p:nvPr>
            <p:ph type="title"/>
          </p:nvPr>
        </p:nvSpPr>
        <p:spPr>
          <a:xfrm>
            <a:off x="0" y="879825"/>
            <a:ext cx="10086535" cy="681689"/>
          </a:xfrm>
          <a:prstGeom prst="rect">
            <a:avLst/>
          </a:prstGeom>
          <a:noFill/>
          <a:ln>
            <a:noFill/>
          </a:ln>
        </p:spPr>
        <p:txBody>
          <a:bodyPr anchorCtr="0" anchor="t" bIns="45700" lIns="91425" spcFirstLastPara="1" rIns="91425" wrap="square" tIns="45700">
            <a:normAutofit fontScale="90000"/>
          </a:bodyPr>
          <a:lstStyle/>
          <a:p>
            <a:pPr indent="0" lvl="0" marL="0" marR="0" rtl="0" algn="l">
              <a:lnSpc>
                <a:spcPct val="100000"/>
              </a:lnSpc>
              <a:spcBef>
                <a:spcPts val="0"/>
              </a:spcBef>
              <a:spcAft>
                <a:spcPts val="0"/>
              </a:spcAft>
              <a:buClr>
                <a:srgbClr val="000000"/>
              </a:buClr>
              <a:buSzPct val="41666"/>
              <a:buFont typeface="Arial"/>
              <a:buNone/>
            </a:pPr>
            <a:r>
              <a:rPr b="1" lang="el-GR" sz="4800">
                <a:solidFill>
                  <a:srgbClr val="385623"/>
                </a:solidFill>
                <a:latin typeface="Questrial"/>
                <a:ea typeface="Questrial"/>
                <a:cs typeface="Questrial"/>
                <a:sym typeface="Questrial"/>
              </a:rPr>
              <a:t>ΠΕΡΙΕΧΟΜΕΝΟ</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21" name="Google Shape;121;p17"/>
          <p:cNvSpPr txBox="1"/>
          <p:nvPr/>
        </p:nvSpPr>
        <p:spPr>
          <a:xfrm>
            <a:off x="731050" y="2200500"/>
            <a:ext cx="6588900" cy="21697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l-GR" sz="4500" u="none" cap="none" strike="noStrike">
                <a:solidFill>
                  <a:srgbClr val="385623"/>
                </a:solidFill>
                <a:latin typeface="Questrial"/>
                <a:ea typeface="Questrial"/>
                <a:cs typeface="Questrial"/>
                <a:sym typeface="Questrial"/>
              </a:rPr>
              <a:t>1. Πώς οικοδομείται μια Στρατηγική Συνεργασία;</a:t>
            </a:r>
            <a:endParaRPr/>
          </a:p>
        </p:txBody>
      </p:sp>
      <p:pic>
        <p:nvPicPr>
          <p:cNvPr descr="Logo, company name&#10;&#10;Description automatically generated" id="122" name="Google Shape;122;p17"/>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123" name="Google Shape;123;p17"/>
          <p:cNvPicPr preferRelativeResize="0"/>
          <p:nvPr/>
        </p:nvPicPr>
        <p:blipFill rotWithShape="1">
          <a:blip r:embed="rId4">
            <a:alphaModFix/>
          </a:blip>
          <a:srcRect b="0" l="0" r="0" t="0"/>
          <a:stretch/>
        </p:blipFill>
        <p:spPr>
          <a:xfrm>
            <a:off x="7320035" y="3023765"/>
            <a:ext cx="2290537" cy="3290788"/>
          </a:xfrm>
          <a:prstGeom prst="rect">
            <a:avLst/>
          </a:prstGeom>
          <a:noFill/>
          <a:ln>
            <a:noFill/>
          </a:ln>
        </p:spPr>
      </p:pic>
      <p:pic>
        <p:nvPicPr>
          <p:cNvPr id="124" name="Google Shape;124;p17"/>
          <p:cNvPicPr preferRelativeResize="0"/>
          <p:nvPr/>
        </p:nvPicPr>
        <p:blipFill rotWithShape="1">
          <a:blip r:embed="rId5">
            <a:alphaModFix/>
          </a:blip>
          <a:srcRect b="0" l="0" r="0" t="0"/>
          <a:stretch/>
        </p:blipFill>
        <p:spPr>
          <a:xfrm rot="-1358751">
            <a:off x="8721928" y="1271654"/>
            <a:ext cx="1122154" cy="1557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0" name="Google Shape;130;p18"/>
          <p:cNvSpPr txBox="1"/>
          <p:nvPr/>
        </p:nvSpPr>
        <p:spPr>
          <a:xfrm>
            <a:off x="206175" y="1097673"/>
            <a:ext cx="8881554" cy="172350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1100"/>
              <a:buFont typeface="Arial"/>
              <a:buNone/>
            </a:pPr>
            <a:r>
              <a:rPr b="1" i="0" lang="el-GR" sz="2600" u="none" cap="none" strike="noStrike">
                <a:solidFill>
                  <a:srgbClr val="385623"/>
                </a:solidFill>
                <a:latin typeface="Questrial"/>
                <a:ea typeface="Questrial"/>
                <a:cs typeface="Questrial"/>
                <a:sym typeface="Questrial"/>
              </a:rPr>
              <a:t>1. α. Κατευθύνσεις και βασικές αρχές</a:t>
            </a:r>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31" name="Google Shape;131;p1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32" name="Google Shape;132;p18"/>
          <p:cNvSpPr txBox="1"/>
          <p:nvPr/>
        </p:nvSpPr>
        <p:spPr>
          <a:xfrm>
            <a:off x="365974" y="2702200"/>
            <a:ext cx="11475600" cy="3688672"/>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2200"/>
              <a:buFont typeface="Arial"/>
              <a:buNone/>
            </a:pPr>
            <a:r>
              <a:rPr b="0" i="0" lang="el-GR" sz="2200" u="none" cap="none" strike="noStrike">
                <a:solidFill>
                  <a:schemeClr val="dk1"/>
                </a:solidFill>
                <a:latin typeface="Arial"/>
                <a:ea typeface="Arial"/>
                <a:cs typeface="Arial"/>
                <a:sym typeface="Arial"/>
              </a:rPr>
              <a:t>Το πιο σημαντικό πράγμα για να οικοδομηθεί μια αξιόπιστη Στρατηγική Συνεργασία (ΣΣ) είναι η επιλογή καλών συνεργατών. Τι σημαίνει, όμως, «καλός συνεργάτης»; Αυτές είναι μερικές από τις προϋποθέσεις:</a:t>
            </a:r>
            <a:endParaRPr/>
          </a:p>
          <a:p>
            <a:pPr indent="-457200" lvl="0" marL="457200" marR="0" rtl="0" algn="l">
              <a:lnSpc>
                <a:spcPct val="115000"/>
              </a:lnSpc>
              <a:spcBef>
                <a:spcPts val="0"/>
              </a:spcBef>
              <a:spcAft>
                <a:spcPts val="0"/>
              </a:spcAft>
              <a:buClr>
                <a:srgbClr val="000000"/>
              </a:buClr>
              <a:buSzPts val="2200"/>
              <a:buFont typeface="Arial"/>
              <a:buAutoNum type="arabicPeriod"/>
            </a:pPr>
            <a:r>
              <a:rPr b="0" i="0" lang="el-GR" sz="2200" u="none" cap="none" strike="noStrike">
                <a:solidFill>
                  <a:schemeClr val="dk1"/>
                </a:solidFill>
                <a:latin typeface="Arial"/>
                <a:ea typeface="Arial"/>
                <a:cs typeface="Arial"/>
                <a:sym typeface="Arial"/>
              </a:rPr>
              <a:t>Διαθέτει κίνητρα από την πρώτη στιγμή και εργάζεται όσο το δυνατόν περισσότερο (αν είναι δυνατόν όσο και ο συντονιστής) στο σχεδιασμό της πρότασης έργου και στην υλοποίηση μετά τη χρηματοδότηση του έργου.</a:t>
            </a:r>
            <a:endParaRPr/>
          </a:p>
          <a:p>
            <a:pPr indent="-457200" lvl="0" marL="457200" marR="0" rtl="0" algn="l">
              <a:lnSpc>
                <a:spcPct val="115000"/>
              </a:lnSpc>
              <a:spcBef>
                <a:spcPts val="0"/>
              </a:spcBef>
              <a:spcAft>
                <a:spcPts val="0"/>
              </a:spcAft>
              <a:buClr>
                <a:srgbClr val="000000"/>
              </a:buClr>
              <a:buSzPts val="2200"/>
              <a:buFont typeface="Arial"/>
              <a:buAutoNum type="arabicPeriod"/>
            </a:pPr>
            <a:r>
              <a:rPr b="0" i="0" lang="el-GR" sz="2200" u="none" cap="none" strike="noStrike">
                <a:solidFill>
                  <a:schemeClr val="dk1"/>
                </a:solidFill>
                <a:latin typeface="Arial"/>
                <a:ea typeface="Arial"/>
                <a:cs typeface="Arial"/>
                <a:sym typeface="Arial"/>
              </a:rPr>
              <a:t>Ευθυγραμμίζει άλλα έργα ή δραστηριότητες με τους σκοπούς και τους στόχους του έργου, ώστε να μπορεί να προτείνει νέες, διαφορετικές δραστηριότητες από αυτές που αρχικά σχεδιάστηκαν και υποβλήθηκαν.</a:t>
            </a:r>
            <a:endParaRPr b="0" i="0" sz="2400" u="none" cap="none" strike="noStrike">
              <a:solidFill>
                <a:schemeClr val="dk1"/>
              </a:solidFill>
              <a:latin typeface="Arial"/>
              <a:ea typeface="Arial"/>
              <a:cs typeface="Arial"/>
              <a:sym typeface="Arial"/>
            </a:endParaRPr>
          </a:p>
        </p:txBody>
      </p:sp>
      <p:sp>
        <p:nvSpPr>
          <p:cNvPr id="133" name="Google Shape;133;p18"/>
          <p:cNvSpPr/>
          <p:nvPr/>
        </p:nvSpPr>
        <p:spPr>
          <a:xfrm>
            <a:off x="9210275" y="1137950"/>
            <a:ext cx="1363200" cy="1363200"/>
          </a:xfrm>
          <a:prstGeom prst="smileyFace">
            <a:avLst>
              <a:gd fmla="val 4653"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18"/>
          <p:cNvSpPr/>
          <p:nvPr/>
        </p:nvSpPr>
        <p:spPr>
          <a:xfrm>
            <a:off x="7960775" y="373900"/>
            <a:ext cx="1476600" cy="10257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Clr>
                <a:srgbClr val="000000"/>
              </a:buClr>
              <a:buSzPts val="400"/>
              <a:buFont typeface="Arial"/>
              <a:buNone/>
            </a:pPr>
            <a:r>
              <a:t/>
            </a:r>
            <a:endParaRPr b="0" i="0" sz="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rPr b="0" i="0" lang="el-GR" sz="1200" u="sng" cap="none" strike="noStrike">
                <a:solidFill>
                  <a:schemeClr val="hlink"/>
                </a:solidFill>
                <a:latin typeface="Arial"/>
                <a:ea typeface="Arial"/>
                <a:cs typeface="Arial"/>
                <a:sym typeface="Arial"/>
                <a:hlinkClick r:id="rId4"/>
              </a:rPr>
              <a:t>Complementary </a:t>
            </a:r>
            <a:endParaRPr b="0" i="0" sz="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rPr b="0" i="0" lang="el-GR" sz="1200" u="sng" cap="none" strike="noStrike">
                <a:solidFill>
                  <a:schemeClr val="hlink"/>
                </a:solidFill>
                <a:latin typeface="Arial"/>
                <a:ea typeface="Arial"/>
                <a:cs typeface="Arial"/>
                <a:sym typeface="Arial"/>
                <a:hlinkClick r:id="rId5"/>
              </a:rPr>
              <a:t>Material</a:t>
            </a:r>
            <a:endParaRPr b="0" i="0" sz="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0" name="Google Shape;140;p19"/>
          <p:cNvSpPr txBox="1"/>
          <p:nvPr/>
        </p:nvSpPr>
        <p:spPr>
          <a:xfrm>
            <a:off x="447550" y="1152650"/>
            <a:ext cx="11298973" cy="13541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α. Κατευθύνσεις και βασικές αρχές</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41" name="Google Shape;141;p1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42" name="Google Shape;142;p19"/>
          <p:cNvSpPr txBox="1"/>
          <p:nvPr/>
        </p:nvSpPr>
        <p:spPr>
          <a:xfrm>
            <a:off x="420976" y="2821575"/>
            <a:ext cx="11475600" cy="2909997"/>
          </a:xfrm>
          <a:prstGeom prst="rect">
            <a:avLst/>
          </a:prstGeom>
          <a:noFill/>
          <a:ln>
            <a:noFill/>
          </a:ln>
        </p:spPr>
        <p:txBody>
          <a:bodyPr anchorCtr="0" anchor="t" bIns="91425" lIns="91425" spcFirstLastPara="1" rIns="91425" wrap="square" tIns="91425">
            <a:spAutoFit/>
          </a:bodyPr>
          <a:lstStyle/>
          <a:p>
            <a:pPr indent="-368300" lvl="0" marL="457200" marR="0" rtl="0" algn="l">
              <a:lnSpc>
                <a:spcPct val="115000"/>
              </a:lnSpc>
              <a:spcBef>
                <a:spcPts val="0"/>
              </a:spcBef>
              <a:spcAft>
                <a:spcPts val="0"/>
              </a:spcAft>
              <a:buClr>
                <a:schemeClr val="dk1"/>
              </a:buClr>
              <a:buSzPts val="2200"/>
              <a:buFont typeface="Arial"/>
              <a:buAutoNum type="arabicPeriod" startAt="3"/>
            </a:pPr>
            <a:r>
              <a:rPr b="0" i="0" lang="el-GR" sz="2200" u="none" cap="none" strike="noStrike">
                <a:solidFill>
                  <a:schemeClr val="dk1"/>
                </a:solidFill>
                <a:latin typeface="Arial"/>
                <a:ea typeface="Arial"/>
                <a:cs typeface="Arial"/>
                <a:sym typeface="Arial"/>
              </a:rPr>
              <a:t>Αξιοποιεί και την παραμικρή ευκαιρία για τη διάδοση του έργου.</a:t>
            </a:r>
            <a:endParaRPr/>
          </a:p>
          <a:p>
            <a:pPr indent="-368300" lvl="0" marL="457200" marR="0" rtl="0" algn="l">
              <a:lnSpc>
                <a:spcPct val="115000"/>
              </a:lnSpc>
              <a:spcBef>
                <a:spcPts val="0"/>
              </a:spcBef>
              <a:spcAft>
                <a:spcPts val="0"/>
              </a:spcAft>
              <a:buClr>
                <a:schemeClr val="dk1"/>
              </a:buClr>
              <a:buSzPts val="2200"/>
              <a:buFont typeface="Arial"/>
              <a:buAutoNum type="arabicPeriod" startAt="3"/>
            </a:pPr>
            <a:r>
              <a:rPr b="0" i="0" lang="el-GR" sz="2200" u="none" cap="none" strike="noStrike">
                <a:solidFill>
                  <a:schemeClr val="dk1"/>
                </a:solidFill>
                <a:latin typeface="Arial"/>
                <a:ea typeface="Arial"/>
                <a:cs typeface="Arial"/>
                <a:sym typeface="Arial"/>
              </a:rPr>
              <a:t>Ανταποκρίνεται έγκαιρα στις περισσότερες επείγουσες εργασίες (αν και η ευελιξία στο χρονοδιάγραμμα είναι αναπόφευκτη, αλλά στο Erasmus+ δεν είναι δύσκολη μια παράταση 6 μηνών).</a:t>
            </a:r>
            <a:endParaRPr/>
          </a:p>
          <a:p>
            <a:pPr indent="-368300" lvl="0" marL="457200" marR="0" rtl="0" algn="l">
              <a:lnSpc>
                <a:spcPct val="115000"/>
              </a:lnSpc>
              <a:spcBef>
                <a:spcPts val="0"/>
              </a:spcBef>
              <a:spcAft>
                <a:spcPts val="0"/>
              </a:spcAft>
              <a:buClr>
                <a:schemeClr val="dk1"/>
              </a:buClr>
              <a:buSzPts val="2200"/>
              <a:buFont typeface="Arial"/>
              <a:buAutoNum type="arabicPeriod" startAt="3"/>
            </a:pPr>
            <a:r>
              <a:rPr b="0" i="0" lang="el-GR" sz="2200" u="none" cap="none" strike="noStrike">
                <a:solidFill>
                  <a:schemeClr val="dk1"/>
                </a:solidFill>
                <a:latin typeface="Arial"/>
                <a:ea typeface="Arial"/>
                <a:cs typeface="Arial"/>
                <a:sym typeface="Arial"/>
              </a:rPr>
              <a:t>Αναλαμβάνει πρωτοβουλίες για την ηγεσία άλλων έργων και συνεργασιών, στις οποίες προσκαλεί παλαιούς συνεργάτες να συμμετάσχουν, ενισχύοντας έτσι τη συνεργασία και κερδίζοντας αντίκτυπο για τα έργα.</a:t>
            </a:r>
            <a:endParaRPr b="0" i="0" sz="22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8" name="Google Shape;148;p20"/>
          <p:cNvSpPr txBox="1"/>
          <p:nvPr/>
        </p:nvSpPr>
        <p:spPr>
          <a:xfrm>
            <a:off x="349075" y="1152650"/>
            <a:ext cx="11073891" cy="95406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α. Κατευθύνσεις και βασικές αρχές</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49" name="Google Shape;149;p2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0" name="Google Shape;150;p20"/>
          <p:cNvSpPr txBox="1"/>
          <p:nvPr/>
        </p:nvSpPr>
        <p:spPr>
          <a:xfrm>
            <a:off x="349075" y="2277280"/>
            <a:ext cx="11395375" cy="4007221"/>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None/>
            </a:pPr>
            <a:r>
              <a:rPr b="0" i="0" lang="el-GR" sz="2400" u="none" cap="none" strike="noStrike">
                <a:solidFill>
                  <a:schemeClr val="dk1"/>
                </a:solidFill>
                <a:latin typeface="Arial"/>
                <a:ea typeface="Arial"/>
                <a:cs typeface="Arial"/>
                <a:sym typeface="Arial"/>
              </a:rPr>
              <a:t>Οι εταιρικές σχέσεις θα πρέπει να χτίζονται με βάση </a:t>
            </a:r>
            <a:r>
              <a:rPr b="1" i="0" lang="el-GR" sz="2400" u="none" cap="none" strike="noStrike">
                <a:solidFill>
                  <a:schemeClr val="dk1"/>
                </a:solidFill>
                <a:latin typeface="Arial"/>
                <a:ea typeface="Arial"/>
                <a:cs typeface="Arial"/>
                <a:sym typeface="Arial"/>
              </a:rPr>
              <a:t>τη συμπληρωματικότητα της εμπειρογνωμοσύνης και των δεξιοτήτων</a:t>
            </a:r>
            <a:r>
              <a:rPr b="0" i="0" lang="el-GR" sz="2400" u="none" cap="none" strike="noStrike">
                <a:solidFill>
                  <a:schemeClr val="dk1"/>
                </a:solidFill>
                <a:latin typeface="Arial"/>
                <a:ea typeface="Arial"/>
                <a:cs typeface="Arial"/>
                <a:sym typeface="Arial"/>
              </a:rPr>
              <a:t>. Στα Διεθνή Έργα, για τον αντίκτυπο του έργου είναι σημαντικό στο ΣΣ να συμμετέχουν περισσότερες χώρες, καθώς και περισσότεροι τύποι οργανισμών. Το σημαντικότερο όμως είναι να οικοδομηθεί το έργο και η συνεργασία με βάση τις λειτουργίες και τα καθήκοντα που πρόκειται να επιτύχουν οι εταίροι. </a:t>
            </a:r>
            <a:endParaRPr/>
          </a:p>
          <a:p>
            <a:pPr indent="0" lvl="0" marL="0" marR="0" rtl="0" algn="l">
              <a:lnSpc>
                <a:spcPct val="115000"/>
              </a:lnSpc>
              <a:spcBef>
                <a:spcPts val="0"/>
              </a:spcBef>
              <a:spcAft>
                <a:spcPts val="0"/>
              </a:spcAft>
              <a:buNone/>
            </a:pPr>
            <a:r>
              <a:rPr b="0" i="0" lang="el-GR" sz="2400" u="none" cap="none" strike="noStrike">
                <a:solidFill>
                  <a:schemeClr val="dk1"/>
                </a:solidFill>
                <a:latin typeface="Arial"/>
                <a:ea typeface="Arial"/>
                <a:cs typeface="Arial"/>
                <a:sym typeface="Arial"/>
              </a:rPr>
              <a:t>Ένα έργο θα πρέπει να βασίζεται στις ανάγκες των εταίρων (εκτός από τις οικονομικές και τις διδακτικές, αν και αυτοί είναι σημαντικοί παράγοντες κινήτρων και δημιουργοί απασχόλησης).</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56" name="Google Shape;156;p21"/>
          <p:cNvSpPr txBox="1"/>
          <p:nvPr/>
        </p:nvSpPr>
        <p:spPr>
          <a:xfrm>
            <a:off x="419686" y="1152650"/>
            <a:ext cx="10989211" cy="135417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Πώς οικοδομείται μια Στρατηγική Συνεργασία;</a:t>
            </a:r>
            <a:endParaRPr/>
          </a:p>
          <a:p>
            <a:pPr indent="0" lvl="0" marL="0" marR="0" rtl="0" algn="l">
              <a:lnSpc>
                <a:spcPct val="100000"/>
              </a:lnSpc>
              <a:spcBef>
                <a:spcPts val="0"/>
              </a:spcBef>
              <a:spcAft>
                <a:spcPts val="0"/>
              </a:spcAft>
              <a:buClr>
                <a:srgbClr val="000000"/>
              </a:buClr>
              <a:buSzPts val="2800"/>
              <a:buFont typeface="Arial"/>
              <a:buNone/>
            </a:pPr>
            <a:r>
              <a:rPr b="1" i="0" lang="el-GR" sz="2800" u="none" cap="none" strike="noStrike">
                <a:solidFill>
                  <a:srgbClr val="385623"/>
                </a:solidFill>
                <a:latin typeface="Questrial"/>
                <a:ea typeface="Questrial"/>
                <a:cs typeface="Questrial"/>
                <a:sym typeface="Questrial"/>
              </a:rPr>
              <a:t>1. α. Κατευθύνσεις και βασικές αρχές</a:t>
            </a:r>
            <a:endParaRPr b="1" i="0" sz="2600" u="none" cap="none" strike="noStrike">
              <a:solidFill>
                <a:srgbClr val="385623"/>
              </a:solidFill>
              <a:latin typeface="Questrial"/>
              <a:ea typeface="Questrial"/>
              <a:cs typeface="Questrial"/>
              <a:sym typeface="Questrial"/>
            </a:endParaRPr>
          </a:p>
          <a:p>
            <a:pPr indent="0" lvl="0" marL="0" marR="0" rtl="0" algn="l">
              <a:lnSpc>
                <a:spcPct val="100000"/>
              </a:lnSpc>
              <a:spcBef>
                <a:spcPts val="0"/>
              </a:spcBef>
              <a:spcAft>
                <a:spcPts val="0"/>
              </a:spcAft>
              <a:buClr>
                <a:srgbClr val="000000"/>
              </a:buClr>
              <a:buSzPts val="1100"/>
              <a:buFont typeface="Arial"/>
              <a:buNone/>
            </a:pPr>
            <a:r>
              <a:t/>
            </a:r>
            <a:endParaRPr b="1" i="0" sz="2600" u="none" cap="none" strike="noStrike">
              <a:solidFill>
                <a:srgbClr val="385623"/>
              </a:solidFill>
              <a:latin typeface="Questrial"/>
              <a:ea typeface="Questrial"/>
              <a:cs typeface="Questrial"/>
              <a:sym typeface="Questrial"/>
            </a:endParaRPr>
          </a:p>
        </p:txBody>
      </p:sp>
      <p:pic>
        <p:nvPicPr>
          <p:cNvPr descr="Logo, company name&#10;&#10;Description automatically generated" id="157" name="Google Shape;157;p2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8" name="Google Shape;158;p21"/>
          <p:cNvSpPr txBox="1"/>
          <p:nvPr/>
        </p:nvSpPr>
        <p:spPr>
          <a:xfrm>
            <a:off x="419687" y="2211975"/>
            <a:ext cx="11256498" cy="4007221"/>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l-GR" sz="2400" u="none" cap="none" strike="noStrike">
                <a:solidFill>
                  <a:schemeClr val="dk1"/>
                </a:solidFill>
                <a:latin typeface="Arial"/>
                <a:ea typeface="Arial"/>
                <a:cs typeface="Arial"/>
                <a:sym typeface="Arial"/>
              </a:rPr>
              <a:t>Αλλά για να είναι επιτυχής η πρόταση, αυτές οι ανάγκες πρέπει να συγκλίνουν με τις προτεραιότητες της πρόσκλησης του Προγράμματος και το είδος και τον τύπο των απαιτούμενων αποτελεσμάτων, των δραστηριοτήτων, κ.λπ. Γι' αυτό ένας οργανισμός θα πρέπει επίσης να διαφοροποιεί τα έργα, τους στόχους, τις δραστηριότητες και τις δεξιότητές του. </a:t>
            </a:r>
            <a:endParaRPr/>
          </a:p>
          <a:p>
            <a:pPr indent="0" lvl="0" marL="0" marR="0" rtl="0" algn="l">
              <a:lnSpc>
                <a:spcPct val="115000"/>
              </a:lnSpc>
              <a:spcBef>
                <a:spcPts val="0"/>
              </a:spcBef>
              <a:spcAft>
                <a:spcPts val="0"/>
              </a:spcAft>
              <a:buClr>
                <a:schemeClr val="dk1"/>
              </a:buClr>
              <a:buSzPts val="1100"/>
              <a:buFont typeface="Arial"/>
              <a:buNone/>
            </a:pPr>
            <a:r>
              <a:rPr b="0" i="0" lang="el-GR" sz="2400" u="none" cap="none" strike="noStrike">
                <a:solidFill>
                  <a:schemeClr val="dk1"/>
                </a:solidFill>
                <a:latin typeface="Arial"/>
                <a:ea typeface="Arial"/>
                <a:cs typeface="Arial"/>
                <a:sym typeface="Arial"/>
              </a:rPr>
              <a:t>Η δια βίου μάθηση είναι πράγματι μια εξαιρετική αρχή που θα πρέπει να ακολουθείται από άτομα ή οργανισμούς. Η συμπερίληψη της εκπαιδευτικής διάστασης είναι κάτι που αξίζει να απασχολήσει όλους τους οργανισμούς, όποιες και αν είναι οι δραστηριότητές τους.</a:t>
            </a:r>
            <a:endParaRPr b="0" i="0" sz="2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